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89" r:id="rId2"/>
    <p:sldId id="282" r:id="rId3"/>
    <p:sldId id="300" r:id="rId4"/>
    <p:sldId id="284" r:id="rId5"/>
    <p:sldId id="285" r:id="rId6"/>
    <p:sldId id="286" r:id="rId7"/>
    <p:sldId id="287"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749B-3CAC-4240-A381-9ED509CC998C}" type="datetimeFigureOut">
              <a:rPr lang="en-US" smtClean="0"/>
              <a:t>08/10/2024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948C-120A-4DC4-ABA5-898F401C1607}" type="slidenum">
              <a:rPr lang="en-US" smtClean="0"/>
              <a:t>‹#›</a:t>
            </a:fld>
            <a:endParaRPr lang="en-US"/>
          </a:p>
        </p:txBody>
      </p:sp>
    </p:spTree>
    <p:extLst>
      <p:ext uri="{BB962C8B-B14F-4D97-AF65-F5344CB8AC3E}">
        <p14:creationId xmlns:p14="http://schemas.microsoft.com/office/powerpoint/2010/main" val="28457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mtClean="0"/>
              <a:t>luongtran8495@gmail.com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4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421641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45548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20113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66943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50D7D-F74F-4262-B4FB-2AD91599BE64}"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22421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E50D7D-F74F-4262-B4FB-2AD91599BE64}" type="datetimeFigureOut">
              <a:rPr lang="en-US" smtClean="0"/>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83684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E50D7D-F74F-4262-B4FB-2AD91599BE64}" type="datetimeFigureOut">
              <a:rPr lang="en-US" smtClean="0"/>
              <a:t>08/10/2024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21856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E50D7D-F74F-4262-B4FB-2AD91599BE64}" type="datetimeFigureOut">
              <a:rPr lang="en-US" smtClean="0"/>
              <a:t>08/10/2024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76007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0D7D-F74F-4262-B4FB-2AD91599BE64}" type="datetimeFigureOut">
              <a:rPr lang="en-US" smtClean="0"/>
              <a:t>08/10/2024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41027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5174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72227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0D7D-F74F-4262-B4FB-2AD91599BE64}" type="datetimeFigureOut">
              <a:rPr lang="en-US" smtClean="0"/>
              <a:t>08/10/2024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FE2-0032-460B-A3C4-558DC957E89C}" type="slidenum">
              <a:rPr lang="en-US" smtClean="0"/>
              <a:t>‹#›</a:t>
            </a:fld>
            <a:endParaRPr lang="en-US"/>
          </a:p>
        </p:txBody>
      </p:sp>
    </p:spTree>
    <p:extLst>
      <p:ext uri="{BB962C8B-B14F-4D97-AF65-F5344CB8AC3E}">
        <p14:creationId xmlns:p14="http://schemas.microsoft.com/office/powerpoint/2010/main" val="2954962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7745106" y="3611527"/>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808954" y="191069"/>
            <a:ext cx="9803219" cy="3630303"/>
          </a:xfrm>
          <a:prstGeom prst="rect">
            <a:avLst/>
          </a:prstGeom>
        </p:spPr>
      </p:pic>
      <p:pic>
        <p:nvPicPr>
          <p:cNvPr id="19" name="69"/>
          <p:cNvPicPr>
            <a:picLocks noChangeAspect="1"/>
          </p:cNvPicPr>
          <p:nvPr/>
        </p:nvPicPr>
        <p:blipFill>
          <a:blip r:embed="rId7" cstate="screen"/>
          <a:stretch>
            <a:fillRect/>
          </a:stretch>
        </p:blipFill>
        <p:spPr>
          <a:xfrm>
            <a:off x="8588453" y="422928"/>
            <a:ext cx="3603548" cy="1986702"/>
          </a:xfrm>
          <a:prstGeom prst="rect">
            <a:avLst/>
          </a:prstGeom>
        </p:spPr>
      </p:pic>
      <p:sp>
        <p:nvSpPr>
          <p:cNvPr id="6" name="Rectangle 5"/>
          <p:cNvSpPr/>
          <p:nvPr/>
        </p:nvSpPr>
        <p:spPr>
          <a:xfrm>
            <a:off x="2660698" y="1274227"/>
            <a:ext cx="685315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mừng</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các</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em</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đến</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với</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tiết</a:t>
            </a:r>
            <a:r>
              <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4400" b="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4400" b="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400" b="1" kern="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 Xã </a:t>
            </a:r>
            <a:r>
              <a:rPr lang="en-US" altLang="zh-CN" sz="4400" b="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endParaRPr kumimoji="0" lang="en-US" altLang="zh-CN" sz="4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8"/>
          <a:stretch>
            <a:fillRect/>
          </a:stretch>
        </p:blipFill>
        <p:spPr>
          <a:xfrm>
            <a:off x="4935853" y="3415699"/>
            <a:ext cx="2005965" cy="2819400"/>
          </a:xfrm>
          <a:prstGeom prst="rect">
            <a:avLst/>
          </a:prstGeom>
        </p:spPr>
      </p:pic>
    </p:spTree>
    <p:extLst>
      <p:ext uri="{BB962C8B-B14F-4D97-AF65-F5344CB8AC3E}">
        <p14:creationId xmlns:p14="http://schemas.microsoft.com/office/powerpoint/2010/main" val="30627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47072" y="884029"/>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 Hoạt động khám phá</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47" y="705686"/>
            <a:ext cx="612225" cy="7827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384" y="1873348"/>
            <a:ext cx="9988948" cy="4940932"/>
          </a:xfrm>
          <a:prstGeom prst="rect">
            <a:avLst/>
          </a:prstGeom>
        </p:spPr>
      </p:pic>
      <p:sp>
        <p:nvSpPr>
          <p:cNvPr id="11" name="Rectangle 2"/>
          <p:cNvSpPr txBox="1">
            <a:spLocks noChangeArrowheads="1"/>
          </p:cNvSpPr>
          <p:nvPr/>
        </p:nvSpPr>
        <p:spPr bwMode="auto">
          <a:xfrm>
            <a:off x="2204247" y="0"/>
            <a:ext cx="8710863" cy="865114"/>
          </a:xfrm>
          <a:prstGeom prst="rect">
            <a:avLst/>
          </a:prstGeom>
          <a:noFill/>
          <a:ln w="9525">
            <a:noFill/>
            <a:miter lim="800000"/>
            <a:headEnd/>
            <a:tailEnd/>
          </a:ln>
          <a:effectLst/>
        </p:spPr>
        <p:txBody>
          <a:bodyPr anchor="ctr"/>
          <a:lstStyle/>
          <a:p>
            <a:pPr eaLnBrk="1" hangingPunct="1">
              <a:defRPr/>
            </a:pPr>
            <a:r>
              <a:rPr lang="en-US" sz="2400" kern="0" dirty="0">
                <a:latin typeface="Arial" panose="020B0604020202020204" pitchFamily="34" charset="0"/>
                <a:cs typeface="Arial" panose="020B0604020202020204" pitchFamily="34" charset="0"/>
              </a:rPr>
              <a:t>	</a:t>
            </a:r>
            <a:r>
              <a:rPr lang="en-US" sz="2400" kern="0" dirty="0" smtClean="0">
                <a:latin typeface="Arial" panose="020B0604020202020204" pitchFamily="34" charset="0"/>
                <a:cs typeface="Arial" panose="020B0604020202020204" pitchFamily="34" charset="0"/>
              </a:rPr>
              <a:t>	</a:t>
            </a:r>
            <a:r>
              <a:rPr lang="en-US" sz="2400" kern="0" dirty="0" err="1" smtClean="0">
                <a:latin typeface="Arial" panose="020B0604020202020204" pitchFamily="34" charset="0"/>
                <a:cs typeface="Arial" panose="020B0604020202020204" pitchFamily="34" charset="0"/>
              </a:rPr>
              <a:t>Bài</a:t>
            </a:r>
            <a:r>
              <a:rPr lang="en-US" sz="2400" kern="0" dirty="0" smtClean="0">
                <a:latin typeface="Arial" panose="020B0604020202020204" pitchFamily="34" charset="0"/>
                <a:cs typeface="Arial" panose="020B0604020202020204" pitchFamily="34" charset="0"/>
              </a:rPr>
              <a:t> </a:t>
            </a:r>
            <a:r>
              <a:rPr lang="en-US" sz="2400" kern="0" dirty="0">
                <a:latin typeface="Arial" panose="020B0604020202020204" pitchFamily="34" charset="0"/>
                <a:cs typeface="Arial" panose="020B0604020202020204" pitchFamily="34" charset="0"/>
              </a:rPr>
              <a:t>7 : </a:t>
            </a:r>
            <a:r>
              <a:rPr lang="en-US" sz="2400" kern="0" dirty="0" err="1">
                <a:solidFill>
                  <a:srgbClr val="FF0000"/>
                </a:solidFill>
                <a:latin typeface="Arial" panose="020B0604020202020204" pitchFamily="34" charset="0"/>
                <a:cs typeface="Arial" panose="020B0604020202020204" pitchFamily="34" charset="0"/>
              </a:rPr>
              <a:t>Chào</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đón</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ngày</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khai</a:t>
            </a:r>
            <a:r>
              <a:rPr lang="en-US" sz="2400" kern="0" dirty="0">
                <a:solidFill>
                  <a:srgbClr val="FF0000"/>
                </a:solidFill>
                <a:latin typeface="Arial" panose="020B0604020202020204" pitchFamily="34" charset="0"/>
                <a:cs typeface="Arial" panose="020B0604020202020204" pitchFamily="34" charset="0"/>
              </a:rPr>
              <a:t> </a:t>
            </a:r>
            <a:r>
              <a:rPr lang="en-US" sz="2400" kern="0" dirty="0" err="1">
                <a:solidFill>
                  <a:srgbClr val="FF0000"/>
                </a:solidFill>
                <a:latin typeface="Arial" panose="020B0604020202020204" pitchFamily="34" charset="0"/>
                <a:cs typeface="Arial" panose="020B0604020202020204" pitchFamily="34" charset="0"/>
              </a:rPr>
              <a:t>giảng</a:t>
            </a:r>
            <a:r>
              <a:rPr lang="en-US" sz="2400" kern="0" dirty="0">
                <a:solidFill>
                  <a:srgbClr val="FF0000"/>
                </a:solidFill>
                <a:latin typeface="Arial" panose="020B0604020202020204" pitchFamily="34" charset="0"/>
                <a:cs typeface="Arial" panose="020B0604020202020204" pitchFamily="34" charset="0"/>
              </a:rPr>
              <a:t> </a:t>
            </a:r>
            <a:r>
              <a:rPr lang="en-US" sz="2400" kern="0" dirty="0" smtClean="0">
                <a:solidFill>
                  <a:srgbClr val="FF0000"/>
                </a:solidFill>
                <a:latin typeface="Arial" panose="020B0604020202020204" pitchFamily="34" charset="0"/>
                <a:cs typeface="Arial" panose="020B0604020202020204" pitchFamily="34" charset="0"/>
              </a:rPr>
              <a:t>(</a:t>
            </a:r>
            <a:r>
              <a:rPr lang="en-US" sz="2400" kern="0" dirty="0" err="1" smtClean="0">
                <a:solidFill>
                  <a:srgbClr val="FF0000"/>
                </a:solidFill>
                <a:latin typeface="Arial" panose="020B0604020202020204" pitchFamily="34" charset="0"/>
                <a:cs typeface="Arial" panose="020B0604020202020204" pitchFamily="34" charset="0"/>
              </a:rPr>
              <a:t>tiết</a:t>
            </a:r>
            <a:r>
              <a:rPr lang="en-US" sz="2400" kern="0" dirty="0" smtClean="0">
                <a:solidFill>
                  <a:srgbClr val="FF0000"/>
                </a:solidFill>
                <a:latin typeface="Arial" panose="020B0604020202020204" pitchFamily="34" charset="0"/>
                <a:cs typeface="Arial" panose="020B0604020202020204" pitchFamily="34" charset="0"/>
              </a:rPr>
              <a:t> 2)</a:t>
            </a:r>
            <a:r>
              <a:rPr lang="en-US" sz="2400" dirty="0">
                <a:latin typeface="Arial" panose="020B0604020202020204" pitchFamily="34" charset="0"/>
                <a:cs typeface="Arial" panose="020B0604020202020204" pitchFamily="34" charset="0"/>
              </a:rPr>
              <a:t>		</a:t>
            </a:r>
          </a:p>
        </p:txBody>
      </p:sp>
      <p:sp>
        <p:nvSpPr>
          <p:cNvPr id="12" name="TextBox 11"/>
          <p:cNvSpPr txBox="1"/>
          <p:nvPr/>
        </p:nvSpPr>
        <p:spPr>
          <a:xfrm>
            <a:off x="1372523" y="1378688"/>
            <a:ext cx="1081947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1. Các bạn trong hình đã tham gia những hoạt động nào ngoài lễ khai giảng.</a:t>
            </a:r>
          </a:p>
        </p:txBody>
      </p:sp>
      <p:sp>
        <p:nvSpPr>
          <p:cNvPr id="13" name="Rounded Rectangle 12"/>
          <p:cNvSpPr/>
          <p:nvPr/>
        </p:nvSpPr>
        <p:spPr>
          <a:xfrm>
            <a:off x="425756" y="3946639"/>
            <a:ext cx="2162629" cy="18783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Giúp đỡ em nhỏ tìm lớp học.</a:t>
            </a:r>
          </a:p>
        </p:txBody>
      </p:sp>
      <p:sp>
        <p:nvSpPr>
          <p:cNvPr id="14" name="Rounded Rectangle 13"/>
          <p:cNvSpPr/>
          <p:nvPr/>
        </p:nvSpPr>
        <p:spPr>
          <a:xfrm>
            <a:off x="4548812" y="1930918"/>
            <a:ext cx="2599226" cy="209859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Tặng quà cho các bạn có hoàn cảnh khó khăn.</a:t>
            </a:r>
          </a:p>
        </p:txBody>
      </p:sp>
      <p:sp>
        <p:nvSpPr>
          <p:cNvPr id="15" name="Rounded Rectangle 14"/>
          <p:cNvSpPr/>
          <p:nvPr/>
        </p:nvSpPr>
        <p:spPr>
          <a:xfrm>
            <a:off x="9837665" y="2353927"/>
            <a:ext cx="2346695" cy="17675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a:latin typeface="Arial" panose="020B0604020202020204" pitchFamily="34" charset="0"/>
                <a:ea typeface="Calibri" panose="020F0502020204030204" pitchFamily="34" charset="0"/>
                <a:cs typeface="Arial" panose="020B0604020202020204" pitchFamily="34" charset="0"/>
              </a:rPr>
              <a:t>T</a:t>
            </a:r>
            <a:r>
              <a:rPr lang="vi-VN" sz="2400">
                <a:latin typeface="Arial" panose="020B0604020202020204" pitchFamily="34" charset="0"/>
                <a:ea typeface="Calibri" panose="020F0502020204030204" pitchFamily="34" charset="0"/>
                <a:cs typeface="Arial" panose="020B0604020202020204" pitchFamily="34" charset="0"/>
              </a:rPr>
              <a:t>ham gia</a:t>
            </a:r>
            <a:r>
              <a:rPr lang="en-US" sz="2400">
                <a:latin typeface="Arial" panose="020B0604020202020204" pitchFamily="34" charset="0"/>
                <a:ea typeface="Calibri" panose="020F0502020204030204" pitchFamily="34" charset="0"/>
                <a:cs typeface="Arial" panose="020B0604020202020204" pitchFamily="34" charset="0"/>
              </a:rPr>
              <a:t> dọn vệ sinh sân trường.</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4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80134" y="1364609"/>
            <a:ext cx="7634479"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2. Em có nhận xét gì về sự tham gia của các bạn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254" y="1845189"/>
            <a:ext cx="10023981" cy="4958261"/>
          </a:xfrm>
          <a:prstGeom prst="rect">
            <a:avLst/>
          </a:prstGeom>
        </p:spPr>
      </p:pic>
      <p:sp>
        <p:nvSpPr>
          <p:cNvPr id="13" name="Vertical Scroll 12"/>
          <p:cNvSpPr/>
          <p:nvPr/>
        </p:nvSpPr>
        <p:spPr>
          <a:xfrm>
            <a:off x="1339254" y="1845189"/>
            <a:ext cx="9791860" cy="249479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ln w="0"/>
                <a:solidFill>
                  <a:schemeClr val="tx1"/>
                </a:solidFill>
                <a:latin typeface="Arial" panose="020B0604020202020204" pitchFamily="34" charset="0"/>
                <a:cs typeface="Arial" panose="020B0604020202020204" pitchFamily="34" charset="0"/>
              </a:rPr>
              <a:t>- Các </a:t>
            </a:r>
            <a:r>
              <a:rPr lang="en-US" sz="2400">
                <a:ln w="0"/>
                <a:solidFill>
                  <a:schemeClr val="tx1"/>
                </a:solidFill>
                <a:latin typeface="Arial" panose="020B0604020202020204" pitchFamily="34" charset="0"/>
                <a:cs typeface="Arial" panose="020B0604020202020204" pitchFamily="34" charset="0"/>
              </a:rPr>
              <a:t>bạn </a:t>
            </a:r>
            <a:r>
              <a:rPr lang="en-US" sz="2400" smtClean="0">
                <a:ln w="0"/>
                <a:solidFill>
                  <a:schemeClr val="tx1"/>
                </a:solidFill>
                <a:latin typeface="Arial" panose="020B0604020202020204" pitchFamily="34" charset="0"/>
                <a:cs typeface="Arial" panose="020B0604020202020204" pitchFamily="34" charset="0"/>
              </a:rPr>
              <a:t>học sinh rất </a:t>
            </a:r>
            <a:r>
              <a:rPr lang="en-US" sz="2400">
                <a:ln w="0"/>
                <a:solidFill>
                  <a:schemeClr val="tx1"/>
                </a:solidFill>
                <a:latin typeface="Arial" panose="020B0604020202020204" pitchFamily="34" charset="0"/>
                <a:cs typeface="Arial" panose="020B0604020202020204" pitchFamily="34" charset="0"/>
              </a:rPr>
              <a:t>sẵn sàng, tự giác, hào hứng </a:t>
            </a:r>
            <a:r>
              <a:rPr lang="en-US" sz="2400" smtClean="0">
                <a:ln w="0"/>
                <a:solidFill>
                  <a:schemeClr val="tx1"/>
                </a:solidFill>
                <a:latin typeface="Arial" panose="020B0604020202020204" pitchFamily="34" charset="0"/>
                <a:cs typeface="Arial" panose="020B0604020202020204" pitchFamily="34" charset="0"/>
              </a:rPr>
              <a:t>và nhiệt tình tham </a:t>
            </a:r>
            <a:r>
              <a:rPr lang="en-US" sz="2400">
                <a:ln w="0"/>
                <a:solidFill>
                  <a:schemeClr val="tx1"/>
                </a:solidFill>
                <a:latin typeface="Arial" panose="020B0604020202020204" pitchFamily="34" charset="0"/>
                <a:cs typeface="Arial" panose="020B0604020202020204" pitchFamily="34" charset="0"/>
              </a:rPr>
              <a:t>gia các hoạt </a:t>
            </a:r>
            <a:r>
              <a:rPr lang="en-US" sz="2400" smtClean="0">
                <a:ln w="0"/>
                <a:solidFill>
                  <a:schemeClr val="tx1"/>
                </a:solidFill>
                <a:latin typeface="Arial" panose="020B0604020202020204" pitchFamily="34" charset="0"/>
                <a:cs typeface="Arial" panose="020B0604020202020204" pitchFamily="34" charset="0"/>
              </a:rPr>
              <a:t>động ở trường.</a:t>
            </a:r>
          </a:p>
          <a:p>
            <a:pPr algn="just"/>
            <a:r>
              <a:rPr lang="en-US" sz="2400" smtClean="0">
                <a:solidFill>
                  <a:schemeClr val="tx1"/>
                </a:solidFill>
                <a:latin typeface="Arial" panose="020B0604020202020204" pitchFamily="34" charset="0"/>
                <a:cs typeface="Arial" panose="020B0604020202020204" pitchFamily="34" charset="0"/>
              </a:rPr>
              <a:t>- Sự </a:t>
            </a:r>
            <a:r>
              <a:rPr lang="en-US" sz="2400">
                <a:solidFill>
                  <a:schemeClr val="tx1"/>
                </a:solidFill>
                <a:latin typeface="Arial" panose="020B0604020202020204" pitchFamily="34" charset="0"/>
                <a:cs typeface="Arial" panose="020B0604020202020204" pitchFamily="34" charset="0"/>
              </a:rPr>
              <a:t>tham gia của các bạn </a:t>
            </a:r>
            <a:r>
              <a:rPr lang="en-US" sz="2400" smtClean="0">
                <a:solidFill>
                  <a:schemeClr val="tx1"/>
                </a:solidFill>
                <a:latin typeface="Arial" panose="020B0604020202020204" pitchFamily="34" charset="0"/>
                <a:cs typeface="Arial" panose="020B0604020202020204" pitchFamily="34" charset="0"/>
              </a:rPr>
              <a:t>ấy giúp </a:t>
            </a:r>
            <a:r>
              <a:rPr lang="en-US" sz="2400">
                <a:solidFill>
                  <a:schemeClr val="tx1"/>
                </a:solidFill>
                <a:latin typeface="Arial" panose="020B0604020202020204" pitchFamily="34" charset="0"/>
                <a:cs typeface="Arial" panose="020B0604020202020204" pitchFamily="34" charset="0"/>
              </a:rPr>
              <a:t>cho </a:t>
            </a:r>
            <a:r>
              <a:rPr lang="en-US" sz="2400" smtClean="0">
                <a:solidFill>
                  <a:schemeClr val="tx1"/>
                </a:solidFill>
                <a:latin typeface="Arial" panose="020B0604020202020204" pitchFamily="34" charset="0"/>
                <a:cs typeface="Arial" panose="020B0604020202020204" pitchFamily="34" charset="0"/>
              </a:rPr>
              <a:t>những bạn mới </a:t>
            </a:r>
            <a:r>
              <a:rPr lang="en-US" sz="2400">
                <a:solidFill>
                  <a:schemeClr val="tx1"/>
                </a:solidFill>
                <a:latin typeface="Arial" panose="020B0604020202020204" pitchFamily="34" charset="0"/>
                <a:cs typeface="Arial" panose="020B0604020202020204" pitchFamily="34" charset="0"/>
              </a:rPr>
              <a:t>tìm thấy </a:t>
            </a:r>
            <a:r>
              <a:rPr lang="en-US" sz="2400" smtClean="0">
                <a:solidFill>
                  <a:schemeClr val="tx1"/>
                </a:solidFill>
                <a:latin typeface="Arial" panose="020B0604020202020204" pitchFamily="34" charset="0"/>
                <a:cs typeface="Arial" panose="020B0604020202020204" pitchFamily="34" charset="0"/>
              </a:rPr>
              <a:t>lớp và </a:t>
            </a:r>
            <a:r>
              <a:rPr lang="en-US" sz="2400">
                <a:solidFill>
                  <a:schemeClr val="tx1"/>
                </a:solidFill>
                <a:latin typeface="Arial" panose="020B0604020202020204" pitchFamily="34" charset="0"/>
                <a:cs typeface="Arial" panose="020B0604020202020204" pitchFamily="34" charset="0"/>
              </a:rPr>
              <a:t>đỡ bỡ </a:t>
            </a:r>
            <a:r>
              <a:rPr lang="en-US" sz="2400" smtClean="0">
                <a:solidFill>
                  <a:schemeClr val="tx1"/>
                </a:solidFill>
                <a:latin typeface="Arial" panose="020B0604020202020204" pitchFamily="34" charset="0"/>
                <a:cs typeface="Arial" panose="020B0604020202020204" pitchFamily="34" charset="0"/>
              </a:rPr>
              <a:t>ngỡ hơn. </a:t>
            </a:r>
            <a:r>
              <a:rPr lang="en-US" sz="2400">
                <a:solidFill>
                  <a:schemeClr val="tx1"/>
                </a:solidFill>
                <a:latin typeface="Arial" panose="020B0604020202020204" pitchFamily="34" charset="0"/>
                <a:cs typeface="Arial" panose="020B0604020202020204" pitchFamily="34" charset="0"/>
              </a:rPr>
              <a:t>Là nguồn động viên to lớn, là sự khuyến khích đối với </a:t>
            </a:r>
            <a:r>
              <a:rPr lang="en-US" sz="2400" smtClean="0">
                <a:solidFill>
                  <a:schemeClr val="tx1"/>
                </a:solidFill>
                <a:latin typeface="Arial" panose="020B0604020202020204" pitchFamily="34" charset="0"/>
                <a:cs typeface="Arial" panose="020B0604020202020204" pitchFamily="34" charset="0"/>
              </a:rPr>
              <a:t>những </a:t>
            </a:r>
            <a:r>
              <a:rPr lang="en-US" sz="2400">
                <a:solidFill>
                  <a:schemeClr val="tx1"/>
                </a:solidFill>
                <a:latin typeface="Arial" panose="020B0604020202020204" pitchFamily="34" charset="0"/>
                <a:cs typeface="Arial" panose="020B0604020202020204" pitchFamily="34" charset="0"/>
              </a:rPr>
              <a:t>bạn có hoàn cảnh khó </a:t>
            </a:r>
            <a:r>
              <a:rPr lang="en-US" sz="2400" smtClean="0">
                <a:solidFill>
                  <a:schemeClr val="tx1"/>
                </a:solidFill>
                <a:latin typeface="Arial" panose="020B0604020202020204" pitchFamily="34" charset="0"/>
                <a:cs typeface="Arial" panose="020B0604020202020204" pitchFamily="34" charset="0"/>
              </a:rPr>
              <a:t>khăn.</a:t>
            </a:r>
            <a:endParaRPr lang="en-US" sz="2400">
              <a:ln w="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47" y="705686"/>
            <a:ext cx="612225" cy="782718"/>
          </a:xfrm>
          <a:prstGeom prst="rect">
            <a:avLst/>
          </a:prstGeom>
        </p:spPr>
      </p:pic>
      <p:sp>
        <p:nvSpPr>
          <p:cNvPr id="14" name="TextBox 13"/>
          <p:cNvSpPr txBox="1"/>
          <p:nvPr/>
        </p:nvSpPr>
        <p:spPr>
          <a:xfrm>
            <a:off x="1547072" y="884029"/>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 Hoạt động khám phá</a:t>
            </a:r>
          </a:p>
        </p:txBody>
      </p:sp>
    </p:spTree>
    <p:extLst>
      <p:ext uri="{BB962C8B-B14F-4D97-AF65-F5344CB8AC3E}">
        <p14:creationId xmlns:p14="http://schemas.microsoft.com/office/powerpoint/2010/main" val="19332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bldLvl="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733" y="597598"/>
            <a:ext cx="885514" cy="835626"/>
          </a:xfrm>
          <a:prstGeom prst="rect">
            <a:avLst/>
          </a:prstGeom>
        </p:spPr>
      </p:pic>
      <p:sp>
        <p:nvSpPr>
          <p:cNvPr id="10" name="TextBox 9"/>
          <p:cNvSpPr txBox="1"/>
          <p:nvPr/>
        </p:nvSpPr>
        <p:spPr>
          <a:xfrm>
            <a:off x="2194763" y="884904"/>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C00000"/>
                </a:solidFill>
                <a:latin typeface="Arial" panose="020B0604020202020204" pitchFamily="34" charset="0"/>
                <a:cs typeface="Arial" panose="020B0604020202020204" pitchFamily="34" charset="0"/>
              </a:rPr>
              <a:t> Hoạt động thực hành</a:t>
            </a:r>
          </a:p>
        </p:txBody>
      </p:sp>
      <p:sp>
        <p:nvSpPr>
          <p:cNvPr id="11" name="TextBox 10"/>
          <p:cNvSpPr txBox="1"/>
          <p:nvPr/>
        </p:nvSpPr>
        <p:spPr>
          <a:xfrm>
            <a:off x="1546369" y="1368761"/>
            <a:ext cx="9968115"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latin typeface="Arial" panose="020B0604020202020204" pitchFamily="34" charset="0"/>
                <a:cs typeface="Arial" panose="020B0604020202020204" pitchFamily="34" charset="0"/>
              </a:rPr>
              <a:t>1. Nói </a:t>
            </a:r>
            <a:r>
              <a:rPr lang="en-US" sz="2400">
                <a:latin typeface="Arial" panose="020B0604020202020204" pitchFamily="34" charset="0"/>
                <a:cs typeface="Arial" panose="020B0604020202020204" pitchFamily="34" charset="0"/>
              </a:rPr>
              <a:t>với bạn những hoạt động em đã tham gia trong ngày khai </a:t>
            </a:r>
            <a:r>
              <a:rPr lang="en-US" sz="2400" smtClean="0">
                <a:latin typeface="Arial" panose="020B0604020202020204" pitchFamily="34" charset="0"/>
                <a:cs typeface="Arial" panose="020B0604020202020204" pitchFamily="34" charset="0"/>
              </a:rPr>
              <a:t>giảng.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210" y="4726892"/>
            <a:ext cx="3199786" cy="213110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3871" t="6927" r="13481" b="31120"/>
          <a:stretch/>
        </p:blipFill>
        <p:spPr>
          <a:xfrm>
            <a:off x="2580493" y="2286951"/>
            <a:ext cx="2969167" cy="2356227"/>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8520" r="16391"/>
          <a:stretch/>
        </p:blipFill>
        <p:spPr>
          <a:xfrm>
            <a:off x="5764063" y="2275223"/>
            <a:ext cx="3398271" cy="235034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7786" y="4726892"/>
            <a:ext cx="3764958" cy="2131108"/>
          </a:xfrm>
          <a:prstGeom prst="rect">
            <a:avLst/>
          </a:prstGeom>
        </p:spPr>
      </p:pic>
      <p:sp>
        <p:nvSpPr>
          <p:cNvPr id="16" name="TextBox 15"/>
          <p:cNvSpPr txBox="1"/>
          <p:nvPr/>
        </p:nvSpPr>
        <p:spPr>
          <a:xfrm>
            <a:off x="1980473" y="1822346"/>
            <a:ext cx="691282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latin typeface="Arial" panose="020B0604020202020204" pitchFamily="34" charset="0"/>
                <a:cs typeface="Arial" panose="020B0604020202020204" pitchFamily="34" charset="0"/>
              </a:rPr>
              <a:t>Em </a:t>
            </a:r>
            <a:r>
              <a:rPr lang="en-US" sz="2400">
                <a:latin typeface="Arial" panose="020B0604020202020204" pitchFamily="34" charset="0"/>
                <a:cs typeface="Arial" panose="020B0604020202020204" pitchFamily="34" charset="0"/>
              </a:rPr>
              <a:t>thích nhất hoạt động </a:t>
            </a:r>
            <a:r>
              <a:rPr lang="en-US" sz="2400" smtClean="0">
                <a:latin typeface="Arial" panose="020B0604020202020204" pitchFamily="34" charset="0"/>
                <a:cs typeface="Arial" panose="020B0604020202020204" pitchFamily="34" charset="0"/>
              </a:rPr>
              <a:t>nào?  </a:t>
            </a:r>
            <a:r>
              <a:rPr lang="en-US" sz="2400">
                <a:latin typeface="Arial" panose="020B0604020202020204" pitchFamily="34" charset="0"/>
                <a:cs typeface="Arial" panose="020B0604020202020204" pitchFamily="34" charset="0"/>
              </a:rPr>
              <a:t>Vì </a:t>
            </a:r>
            <a:r>
              <a:rPr lang="en-US" sz="2400" smtClean="0">
                <a:latin typeface="Arial" panose="020B0604020202020204" pitchFamily="34" charset="0"/>
                <a:cs typeface="Arial" panose="020B0604020202020204" pitchFamily="34" charset="0"/>
              </a:rPr>
              <a:t>sao?</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6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4247" y="1543842"/>
            <a:ext cx="8423403"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2. Chia sẻ với bạn cảm nhận của em về ngày khai giảng.</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966" t="9126" r="-3966" b="-588"/>
          <a:stretch/>
        </p:blipFill>
        <p:spPr>
          <a:xfrm>
            <a:off x="6101426" y="2497814"/>
            <a:ext cx="6103412" cy="406364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305" y="721343"/>
            <a:ext cx="839133" cy="791858"/>
          </a:xfrm>
          <a:prstGeom prst="rect">
            <a:avLst/>
          </a:prstGeom>
        </p:spPr>
      </p:pic>
      <p:sp>
        <p:nvSpPr>
          <p:cNvPr id="14" name="TextBox 13"/>
          <p:cNvSpPr txBox="1"/>
          <p:nvPr/>
        </p:nvSpPr>
        <p:spPr>
          <a:xfrm>
            <a:off x="2274438" y="958325"/>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C00000"/>
                </a:solidFill>
                <a:latin typeface="Arial" panose="020B0604020202020204" pitchFamily="34" charset="0"/>
                <a:cs typeface="Arial" panose="020B0604020202020204" pitchFamily="34" charset="0"/>
              </a:rPr>
              <a:t> Hoạt động thực hành</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97815"/>
            <a:ext cx="6101426" cy="4063645"/>
          </a:xfrm>
          <a:prstGeom prst="rect">
            <a:avLst/>
          </a:prstGeom>
        </p:spPr>
      </p:pic>
    </p:spTree>
    <p:extLst>
      <p:ext uri="{BB962C8B-B14F-4D97-AF65-F5344CB8AC3E}">
        <p14:creationId xmlns:p14="http://schemas.microsoft.com/office/powerpoint/2010/main" val="304787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96407" y="1003108"/>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 Hoạt động vận dụng</a:t>
            </a:r>
          </a:p>
        </p:txBody>
      </p:sp>
      <p:sp>
        <p:nvSpPr>
          <p:cNvPr id="11" name="TextBox 10"/>
          <p:cNvSpPr txBox="1"/>
          <p:nvPr/>
        </p:nvSpPr>
        <p:spPr>
          <a:xfrm>
            <a:off x="2872637" y="1430940"/>
            <a:ext cx="7749548"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 Hãy nói mong muốn của em về ngày khai giảng.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087" y="725704"/>
            <a:ext cx="984320" cy="10164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451" y="1892605"/>
            <a:ext cx="6547927" cy="4972825"/>
          </a:xfrm>
          <a:prstGeom prst="rect">
            <a:avLst/>
          </a:prstGeom>
        </p:spPr>
      </p:pic>
    </p:spTree>
    <p:extLst>
      <p:ext uri="{BB962C8B-B14F-4D97-AF65-F5344CB8AC3E}">
        <p14:creationId xmlns:p14="http://schemas.microsoft.com/office/powerpoint/2010/main" val="37667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94542" y="1004304"/>
            <a:ext cx="2517097"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a:solidFill>
                  <a:schemeClr val="accent5">
                    <a:lumMod val="50000"/>
                  </a:schemeClr>
                </a:solidFill>
                <a:latin typeface="Arial" panose="020B0604020202020204" pitchFamily="34" charset="0"/>
                <a:cs typeface="Arial" panose="020B0604020202020204" pitchFamily="34" charset="0"/>
              </a:rPr>
              <a:t>TỔNG KẾT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66" y="1496747"/>
            <a:ext cx="10868407" cy="5361253"/>
          </a:xfrm>
          <a:prstGeom prst="rect">
            <a:avLst/>
          </a:prstGeom>
        </p:spPr>
      </p:pic>
    </p:spTree>
    <p:extLst>
      <p:ext uri="{BB962C8B-B14F-4D97-AF65-F5344CB8AC3E}">
        <p14:creationId xmlns:p14="http://schemas.microsoft.com/office/powerpoint/2010/main" val="2551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32789" y="1147560"/>
            <a:ext cx="3729251" cy="5527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chemeClr val="tx1"/>
                </a:solidFill>
                <a:latin typeface="Arial" panose="020B0604020202020204" pitchFamily="34" charset="0"/>
                <a:cs typeface="Arial" panose="020B0604020202020204" pitchFamily="34" charset="0"/>
              </a:rPr>
              <a:t>Củng cố, </a:t>
            </a:r>
            <a:r>
              <a:rPr lang="en-US" sz="2400" b="1">
                <a:solidFill>
                  <a:schemeClr val="tx1"/>
                </a:solidFill>
                <a:latin typeface="Arial" panose="020B0604020202020204" pitchFamily="34" charset="0"/>
                <a:cs typeface="Arial" panose="020B0604020202020204" pitchFamily="34" charset="0"/>
              </a:rPr>
              <a:t>dặn dò</a:t>
            </a:r>
            <a:endParaRPr lang="en-US" sz="2400" b="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Rounded Rectangle 10"/>
          <p:cNvSpPr/>
          <p:nvPr/>
        </p:nvSpPr>
        <p:spPr>
          <a:xfrm>
            <a:off x="573208" y="2258704"/>
            <a:ext cx="11218458" cy="315945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n-US" sz="3200" i="1" smtClean="0">
                <a:latin typeface="Arial" panose="020B0604020202020204" pitchFamily="34" charset="0"/>
                <a:ea typeface="Calibri" panose="020F0502020204030204" pitchFamily="34" charset="0"/>
                <a:cs typeface="Arial" panose="020B0604020202020204" pitchFamily="34" charset="0"/>
              </a:rPr>
              <a:t>	Ngày khai </a:t>
            </a:r>
            <a:r>
              <a:rPr lang="en-US" sz="3200" i="1">
                <a:latin typeface="Arial" panose="020B0604020202020204" pitchFamily="34" charset="0"/>
                <a:ea typeface="Calibri" panose="020F0502020204030204" pitchFamily="34" charset="0"/>
                <a:cs typeface="Arial" panose="020B0604020202020204" pitchFamily="34" charset="0"/>
              </a:rPr>
              <a:t>giảng là dấu mốc bắt đầu năm học mới. Sau lễ khai giảng, các em sẽ bước vào hành trình học tập mới với nhiều mong muốn tốt đẹp. Chúng ta </a:t>
            </a:r>
            <a:r>
              <a:rPr lang="en-US" sz="3200" i="1" smtClean="0">
                <a:latin typeface="Arial" panose="020B0604020202020204" pitchFamily="34" charset="0"/>
                <a:ea typeface="Calibri" panose="020F0502020204030204" pitchFamily="34" charset="0"/>
                <a:cs typeface="Arial" panose="020B0604020202020204" pitchFamily="34" charset="0"/>
              </a:rPr>
              <a:t>hãy cùng </a:t>
            </a:r>
            <a:r>
              <a:rPr lang="en-US" sz="3200" i="1">
                <a:latin typeface="Arial" panose="020B0604020202020204" pitchFamily="34" charset="0"/>
                <a:ea typeface="Calibri" panose="020F0502020204030204" pitchFamily="34" charset="0"/>
                <a:cs typeface="Arial" panose="020B0604020202020204" pitchFamily="34" charset="0"/>
              </a:rPr>
              <a:t>cố gắng để hoàn thành nhiệm vụ năm học mới này nhé!</a:t>
            </a:r>
          </a:p>
        </p:txBody>
      </p:sp>
    </p:spTree>
    <p:extLst>
      <p:ext uri="{BB962C8B-B14F-4D97-AF65-F5344CB8AC3E}">
        <p14:creationId xmlns:p14="http://schemas.microsoft.com/office/powerpoint/2010/main" val="354944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1696</TotalTime>
  <Words>229</Words>
  <Application>Microsoft Office PowerPoint</Application>
  <PresentationFormat>Widescreen</PresentationFormat>
  <Paragraphs>24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hong luong</dc:creator>
  <cp:lastModifiedBy>Techsi.vn</cp:lastModifiedBy>
  <cp:revision>403</cp:revision>
  <dcterms:created xsi:type="dcterms:W3CDTF">2021-06-08T07:37:38Z</dcterms:created>
  <dcterms:modified xsi:type="dcterms:W3CDTF">2024-10-08T10:37:49Z</dcterms:modified>
</cp:coreProperties>
</file>