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8" r:id="rId11"/>
    <p:sldId id="269" r:id="rId12"/>
    <p:sldId id="265" r:id="rId13"/>
    <p:sldId id="266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4" autoAdjust="0"/>
    <p:restoredTop sz="94660"/>
  </p:normalViewPr>
  <p:slideViewPr>
    <p:cSldViewPr snapToGrid="0">
      <p:cViewPr varScale="1">
        <p:scale>
          <a:sx n="43" d="100"/>
          <a:sy n="43" d="100"/>
        </p:scale>
        <p:origin x="42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00B8-B102-4A12-860C-1365EEA0B981}" type="datetimeFigureOut">
              <a:rPr lang="vi-VN" smtClean="0"/>
              <a:t>19/11/2021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6E7D-CF5D-4870-ADB2-832BB5FF4C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7469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00B8-B102-4A12-860C-1365EEA0B981}" type="datetimeFigureOut">
              <a:rPr lang="vi-VN" smtClean="0"/>
              <a:t>19/11/2021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6E7D-CF5D-4870-ADB2-832BB5FF4C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7016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00B8-B102-4A12-860C-1365EEA0B981}" type="datetimeFigureOut">
              <a:rPr lang="vi-VN" smtClean="0"/>
              <a:t>19/11/2021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6E7D-CF5D-4870-ADB2-832BB5FF4C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2892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0854190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00B8-B102-4A12-860C-1365EEA0B981}" type="datetimeFigureOut">
              <a:rPr lang="vi-VN" smtClean="0"/>
              <a:t>19/11/2021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6E7D-CF5D-4870-ADB2-832BB5FF4C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1531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00B8-B102-4A12-860C-1365EEA0B981}" type="datetimeFigureOut">
              <a:rPr lang="vi-VN" smtClean="0"/>
              <a:t>19/11/2021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6E7D-CF5D-4870-ADB2-832BB5FF4C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9763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00B8-B102-4A12-860C-1365EEA0B981}" type="datetimeFigureOut">
              <a:rPr lang="vi-VN" smtClean="0"/>
              <a:t>19/11/2021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6E7D-CF5D-4870-ADB2-832BB5FF4C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2989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00B8-B102-4A12-860C-1365EEA0B981}" type="datetimeFigureOut">
              <a:rPr lang="vi-VN" smtClean="0"/>
              <a:t>19/11/2021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6E7D-CF5D-4870-ADB2-832BB5FF4C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363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00B8-B102-4A12-860C-1365EEA0B981}" type="datetimeFigureOut">
              <a:rPr lang="vi-VN" smtClean="0"/>
              <a:t>19/11/2021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6E7D-CF5D-4870-ADB2-832BB5FF4C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0324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00B8-B102-4A12-860C-1365EEA0B981}" type="datetimeFigureOut">
              <a:rPr lang="vi-VN" smtClean="0"/>
              <a:t>19/11/2021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6E7D-CF5D-4870-ADB2-832BB5FF4C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3029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00B8-B102-4A12-860C-1365EEA0B981}" type="datetimeFigureOut">
              <a:rPr lang="vi-VN" smtClean="0"/>
              <a:t>19/11/2021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6E7D-CF5D-4870-ADB2-832BB5FF4C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2716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00B8-B102-4A12-860C-1365EEA0B981}" type="datetimeFigureOut">
              <a:rPr lang="vi-VN" smtClean="0"/>
              <a:t>19/11/2021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6E7D-CF5D-4870-ADB2-832BB5FF4C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0264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500B8-B102-4A12-860C-1365EEA0B981}" type="datetimeFigureOut">
              <a:rPr lang="vi-VN" smtClean="0"/>
              <a:t>19/11/2021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A6E7D-CF5D-4870-ADB2-832BB5FF4C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57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8" y="320722"/>
            <a:ext cx="4162567" cy="63871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1446" y="1405719"/>
            <a:ext cx="7345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smtClean="0"/>
              <a:t>MÔN ĐẠO ĐỨC LỚP 2</a:t>
            </a:r>
          </a:p>
          <a:p>
            <a:r>
              <a:rPr lang="vi-VN" sz="3200" smtClean="0"/>
              <a:t>BỘ SÁCH KẾT NỐI TRI THỨC VỚI CUỘC SỐNG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9531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CC409D7-DEED-4CFC-8307-14A64DE36C48}"/>
              </a:ext>
            </a:extLst>
          </p:cNvPr>
          <p:cNvGrpSpPr/>
          <p:nvPr/>
        </p:nvGrpSpPr>
        <p:grpSpPr>
          <a:xfrm>
            <a:off x="390150" y="233929"/>
            <a:ext cx="2816950" cy="1489289"/>
            <a:chOff x="569798" y="1124402"/>
            <a:chExt cx="2816950" cy="148928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27F1D03-CF96-43A1-94DF-E7D051B287F9}"/>
                </a:ext>
              </a:extLst>
            </p:cNvPr>
            <p:cNvSpPr txBox="1"/>
            <p:nvPr/>
          </p:nvSpPr>
          <p:spPr>
            <a:xfrm>
              <a:off x="1291169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07100" y="301241"/>
            <a:ext cx="8984900" cy="523220"/>
            <a:chOff x="569825" y="2199885"/>
            <a:chExt cx="8698846" cy="52322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+mj-lt"/>
                </a:rPr>
                <a:t>2</a:t>
              </a:r>
              <a:endParaRPr lang="vi-VN" sz="32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BC025334-9B63-44D3-957B-00AB8843D486}"/>
                </a:ext>
              </a:extLst>
            </p:cNvPr>
            <p:cNvSpPr txBox="1"/>
            <p:nvPr/>
          </p:nvSpPr>
          <p:spPr>
            <a:xfrm>
              <a:off x="1095959" y="2199885"/>
              <a:ext cx="81727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B050"/>
                  </a:solidFill>
                </a:rPr>
                <a:t>Quan sát tranh và nêu cách kiềm chế cảm xúc tiêu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cưc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154" y="1723218"/>
            <a:ext cx="4627892" cy="49551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1429" y="1845128"/>
            <a:ext cx="5660571" cy="483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485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CC409D7-DEED-4CFC-8307-14A64DE36C48}"/>
              </a:ext>
            </a:extLst>
          </p:cNvPr>
          <p:cNvGrpSpPr/>
          <p:nvPr/>
        </p:nvGrpSpPr>
        <p:grpSpPr>
          <a:xfrm>
            <a:off x="390150" y="233929"/>
            <a:ext cx="2816950" cy="1489289"/>
            <a:chOff x="569798" y="1124402"/>
            <a:chExt cx="2816950" cy="148928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27F1D03-CF96-43A1-94DF-E7D051B287F9}"/>
                </a:ext>
              </a:extLst>
            </p:cNvPr>
            <p:cNvSpPr txBox="1"/>
            <p:nvPr/>
          </p:nvSpPr>
          <p:spPr>
            <a:xfrm>
              <a:off x="1291169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07100" y="301241"/>
            <a:ext cx="8984900" cy="523220"/>
            <a:chOff x="569825" y="2199885"/>
            <a:chExt cx="8698846" cy="52322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+mj-lt"/>
                </a:rPr>
                <a:t>2</a:t>
              </a:r>
              <a:endParaRPr lang="vi-VN" sz="32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BC025334-9B63-44D3-957B-00AB8843D486}"/>
                </a:ext>
              </a:extLst>
            </p:cNvPr>
            <p:cNvSpPr txBox="1"/>
            <p:nvPr/>
          </p:nvSpPr>
          <p:spPr>
            <a:xfrm>
              <a:off x="1095959" y="2199885"/>
              <a:ext cx="81727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B050"/>
                  </a:solidFill>
                </a:rPr>
                <a:t>Quan sát tranh và nêu cách kiềm chế cảm xúc tiêu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cưc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50" y="1723218"/>
            <a:ext cx="5145236" cy="47178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8659" y="1723218"/>
            <a:ext cx="4963885" cy="490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4782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28" y="391886"/>
            <a:ext cx="11870872" cy="646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6756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ạ Long - Sửng Sốt - Titop 2 ngày 1 đêm - BestPr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91" y="232012"/>
            <a:ext cx="11641540" cy="645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01255" y="722602"/>
            <a:ext cx="93760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smtClean="0">
                <a:solidFill>
                  <a:srgbClr val="FF0000"/>
                </a:solidFill>
              </a:rPr>
              <a:t>CHÚC CÁC EM CHĂM NGOAN, HỌC GIỎI.</a:t>
            </a:r>
            <a:endParaRPr lang="en-US" sz="4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6326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F7528BB-C807-4990-B2CC-745F75C402D8}"/>
              </a:ext>
            </a:extLst>
          </p:cNvPr>
          <p:cNvSpPr txBox="1"/>
          <p:nvPr/>
        </p:nvSpPr>
        <p:spPr>
          <a:xfrm>
            <a:off x="56915" y="9833"/>
            <a:ext cx="116180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u="sng" dirty="0" smtClean="0">
                <a:latin typeface="+mj-lt"/>
              </a:rPr>
              <a:t>CHỦ ĐỀ 6</a:t>
            </a:r>
            <a:r>
              <a:rPr lang="vi-VN" sz="5400" dirty="0" smtClean="0">
                <a:latin typeface="+mj-lt"/>
              </a:rPr>
              <a:t>: </a:t>
            </a:r>
            <a:r>
              <a:rPr lang="vi-VN" sz="5400" b="1" dirty="0" smtClean="0">
                <a:solidFill>
                  <a:srgbClr val="FF0000"/>
                </a:solidFill>
                <a:latin typeface="+mj-lt"/>
              </a:rPr>
              <a:t>THỂ HIỆN CẢM XÚC BẢN THÂN</a:t>
            </a:r>
            <a:endParaRPr lang="vi-VN" sz="5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170210"/>
            <a:ext cx="12010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u="sng" dirty="0" smtClean="0">
                <a:ln>
                  <a:solidFill>
                    <a:srgbClr val="3D77A8"/>
                  </a:solidFill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4800" b="1" u="sng" dirty="0" smtClean="0">
                <a:ln>
                  <a:solidFill>
                    <a:srgbClr val="3D77A8"/>
                  </a:solidFill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4800" b="1" dirty="0" smtClean="0">
                <a:ln>
                  <a:solidFill>
                    <a:srgbClr val="3D77A8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4800" b="1" dirty="0" smtClean="0">
                <a:ln>
                  <a:solidFill>
                    <a:srgbClr val="3D77A8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Kiềm chế cảm xúc của bản thân</a:t>
            </a:r>
            <a:endParaRPr lang="en-US" sz="4800" b="1" dirty="0">
              <a:ln>
                <a:solidFill>
                  <a:srgbClr val="3D77A8"/>
                </a:solidFill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F7528BB-C807-4990-B2CC-745F75C402D8}"/>
              </a:ext>
            </a:extLst>
          </p:cNvPr>
          <p:cNvSpPr txBox="1"/>
          <p:nvPr/>
        </p:nvSpPr>
        <p:spPr>
          <a:xfrm>
            <a:off x="4920823" y="3407258"/>
            <a:ext cx="1890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 smtClean="0">
                <a:solidFill>
                  <a:srgbClr val="002060"/>
                </a:solidFill>
                <a:latin typeface="+mj-lt"/>
              </a:rPr>
              <a:t>Tiết 1</a:t>
            </a:r>
            <a:endParaRPr lang="vi-VN" sz="5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978633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F7528BB-C807-4990-B2CC-745F75C402D8}"/>
              </a:ext>
            </a:extLst>
          </p:cNvPr>
          <p:cNvSpPr txBox="1"/>
          <p:nvPr/>
        </p:nvSpPr>
        <p:spPr>
          <a:xfrm>
            <a:off x="181970" y="1153376"/>
            <a:ext cx="9207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solidFill>
                  <a:srgbClr val="FF0000"/>
                </a:solidFill>
                <a:latin typeface="+mj-lt"/>
              </a:rPr>
              <a:t>  MỤC TIÊU CẦN ĐẠT: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1970" y="2183641"/>
            <a:ext cx="118735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/>
              <a:t>- Nêu được cách kiềm chế cảm xúc tiêu cực.</a:t>
            </a:r>
            <a:endParaRPr lang="vi-VN" sz="4000" dirty="0" smtClean="0"/>
          </a:p>
          <a:p>
            <a:r>
              <a:rPr lang="vi-VN" sz="4000" dirty="0" smtClean="0"/>
              <a:t>- Thực hiện được việc kiềm chế cảm xúc tiêu cực phù hợp.</a:t>
            </a:r>
          </a:p>
          <a:p>
            <a:r>
              <a:rPr lang="vi-VN" sz="4000" dirty="0">
                <a:solidFill>
                  <a:srgbClr val="000000"/>
                </a:solidFill>
              </a:rPr>
              <a:t>- </a:t>
            </a:r>
            <a:r>
              <a:rPr lang="vi-VN" sz="4000" dirty="0" smtClean="0">
                <a:solidFill>
                  <a:srgbClr val="000000"/>
                </a:solidFill>
              </a:rPr>
              <a:t>Rèn </a:t>
            </a:r>
            <a:r>
              <a:rPr lang="vi-VN" sz="4000" dirty="0">
                <a:solidFill>
                  <a:srgbClr val="000000"/>
                </a:solidFill>
              </a:rPr>
              <a:t>năng </a:t>
            </a:r>
            <a:r>
              <a:rPr lang="vi-VN" sz="4000" dirty="0" smtClean="0">
                <a:solidFill>
                  <a:srgbClr val="000000"/>
                </a:solidFill>
              </a:rPr>
              <a:t>lực điều </a:t>
            </a:r>
            <a:r>
              <a:rPr lang="vi-VN" sz="4000" dirty="0">
                <a:solidFill>
                  <a:srgbClr val="000000"/>
                </a:solidFill>
              </a:rPr>
              <a:t>chỉnh hành </a:t>
            </a:r>
            <a:r>
              <a:rPr lang="vi-VN" sz="4000" dirty="0" smtClean="0">
                <a:solidFill>
                  <a:srgbClr val="000000"/>
                </a:solidFill>
              </a:rPr>
              <a:t>vi, </a:t>
            </a:r>
            <a:r>
              <a:rPr lang="vi-VN" sz="4000" dirty="0" smtClean="0">
                <a:solidFill>
                  <a:srgbClr val="000000"/>
                </a:solidFill>
              </a:rPr>
              <a:t>phát triển bản thân</a:t>
            </a:r>
            <a:endParaRPr lang="vi-VN" sz="4000" dirty="0">
              <a:solidFill>
                <a:srgbClr val="000000"/>
              </a:solidFill>
            </a:endParaRPr>
          </a:p>
          <a:p>
            <a:r>
              <a:rPr lang="vi-VN" sz="4000" dirty="0">
                <a:solidFill>
                  <a:srgbClr val="000000"/>
                </a:solidFill>
              </a:rPr>
              <a:t>- Hình thành </a:t>
            </a:r>
            <a:r>
              <a:rPr lang="vi-VN" sz="4000" dirty="0" smtClean="0">
                <a:solidFill>
                  <a:srgbClr val="000000"/>
                </a:solidFill>
              </a:rPr>
              <a:t>kĩ năng nhận thức, quản lí bản thân.</a:t>
            </a:r>
            <a:endParaRPr lang="vi-VN" sz="4000" dirty="0">
              <a:solidFill>
                <a:srgbClr val="000000"/>
              </a:solidFill>
            </a:endParaRPr>
          </a:p>
          <a:p>
            <a:pPr marL="571500" indent="-571500">
              <a:buFontTx/>
              <a:buChar char="-"/>
            </a:pPr>
            <a:endParaRPr lang="vi-VN" sz="4000" dirty="0" smtClean="0"/>
          </a:p>
          <a:p>
            <a:pPr marL="571500" indent="-571500">
              <a:buFontTx/>
              <a:buChar char="-"/>
            </a:pP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61189"/>
            <a:ext cx="12010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u="sng" dirty="0" smtClean="0">
                <a:ln>
                  <a:solidFill>
                    <a:srgbClr val="3D77A8"/>
                  </a:solidFill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4800" b="1" u="sng" dirty="0" smtClean="0">
                <a:ln>
                  <a:solidFill>
                    <a:srgbClr val="3D77A8"/>
                  </a:solidFill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4800" b="1" dirty="0" smtClean="0">
                <a:ln>
                  <a:solidFill>
                    <a:srgbClr val="3D77A8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4800" b="1" dirty="0" smtClean="0">
                <a:ln>
                  <a:solidFill>
                    <a:srgbClr val="3D77A8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Kiềm chế cảm xúc của bản thân</a:t>
            </a:r>
            <a:endParaRPr lang="en-US" sz="4800" b="1" dirty="0">
              <a:ln>
                <a:solidFill>
                  <a:srgbClr val="3D77A8"/>
                </a:solidFill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763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:\Hinh nen pp\14861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7493" y="1111567"/>
            <a:ext cx="525653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546796" y="1673542"/>
            <a:ext cx="3597924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5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Khởi</a:t>
            </a:r>
            <a:r>
              <a:rPr lang="en-US" altLang="en-US" sz="5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động</a:t>
            </a:r>
            <a:endParaRPr lang="en-US" altLang="en-US" sz="54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8340" y="4248179"/>
            <a:ext cx="92834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sẻ về một lần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lo lắng hoặc tức giận. Khi đó em đã làm gì?</a:t>
            </a:r>
            <a:endParaRPr lang="vi-VN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83864"/>
            <a:ext cx="12010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u="sng" dirty="0" smtClean="0">
                <a:ln>
                  <a:solidFill>
                    <a:srgbClr val="3D77A8"/>
                  </a:solidFill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4800" b="1" u="sng" dirty="0" smtClean="0">
                <a:ln>
                  <a:solidFill>
                    <a:srgbClr val="3D77A8"/>
                  </a:solidFill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4800" b="1" dirty="0" smtClean="0">
                <a:ln>
                  <a:solidFill>
                    <a:srgbClr val="3D77A8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4800" b="1" dirty="0" smtClean="0">
                <a:ln>
                  <a:solidFill>
                    <a:srgbClr val="3D77A8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Kiềm chế cảm xúc của bản thân</a:t>
            </a:r>
            <a:endParaRPr lang="en-US" sz="4800" b="1" dirty="0">
              <a:ln>
                <a:solidFill>
                  <a:srgbClr val="3D77A8"/>
                </a:solidFill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39933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CC409D7-DEED-4CFC-8307-14A64DE36C48}"/>
              </a:ext>
            </a:extLst>
          </p:cNvPr>
          <p:cNvGrpSpPr/>
          <p:nvPr/>
        </p:nvGrpSpPr>
        <p:grpSpPr>
          <a:xfrm>
            <a:off x="266420" y="221097"/>
            <a:ext cx="2816950" cy="1489289"/>
            <a:chOff x="446068" y="1111570"/>
            <a:chExt cx="2816950" cy="148928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6068" y="1111570"/>
              <a:ext cx="2816950" cy="148928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27F1D03-CF96-43A1-94DF-E7D051B287F9}"/>
                </a:ext>
              </a:extLst>
            </p:cNvPr>
            <p:cNvSpPr txBox="1"/>
            <p:nvPr/>
          </p:nvSpPr>
          <p:spPr>
            <a:xfrm>
              <a:off x="1199888" y="1607435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352800" y="286075"/>
            <a:ext cx="7522030" cy="523220"/>
            <a:chOff x="5096105" y="457960"/>
            <a:chExt cx="7101112" cy="52322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FF42F663-F3A2-4AB3-B9A5-6F4D44B3BC5B}"/>
                </a:ext>
              </a:extLst>
            </p:cNvPr>
            <p:cNvSpPr/>
            <p:nvPr/>
          </p:nvSpPr>
          <p:spPr>
            <a:xfrm>
              <a:off x="5096105" y="516750"/>
              <a:ext cx="463826" cy="46443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rgbClr val="FF0000"/>
                  </a:solidFill>
                  <a:latin typeface="+mj-lt"/>
                </a:rPr>
                <a:t>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BC025334-9B63-44D3-957B-00AB8843D486}"/>
                </a:ext>
              </a:extLst>
            </p:cNvPr>
            <p:cNvSpPr txBox="1"/>
            <p:nvPr/>
          </p:nvSpPr>
          <p:spPr>
            <a:xfrm>
              <a:off x="5559931" y="457960"/>
              <a:ext cx="6637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 smtClean="0">
                  <a:solidFill>
                    <a:srgbClr val="00B050"/>
                  </a:solidFill>
                </a:rPr>
                <a:t>Đọc các tình huống </a:t>
              </a:r>
              <a:r>
                <a:rPr lang="vi-VN" sz="2800" b="1" dirty="0" smtClean="0">
                  <a:solidFill>
                    <a:srgbClr val="00B050"/>
                  </a:solidFill>
                </a:rPr>
                <a:t>và </a:t>
              </a:r>
              <a:r>
                <a:rPr lang="vi-VN" sz="2800" b="1" dirty="0" smtClean="0">
                  <a:solidFill>
                    <a:srgbClr val="00B050"/>
                  </a:solidFill>
                </a:rPr>
                <a:t>trả lời câu </a:t>
              </a:r>
              <a:r>
                <a:rPr lang="vi-VN" sz="2800" b="1" dirty="0">
                  <a:solidFill>
                    <a:srgbClr val="00B050"/>
                  </a:solidFill>
                </a:rPr>
                <a:t>hỏi: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8522" y="978573"/>
            <a:ext cx="7316307" cy="31250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10910"/>
            <a:ext cx="11751500" cy="332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6677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CC409D7-DEED-4CFC-8307-14A64DE36C48}"/>
              </a:ext>
            </a:extLst>
          </p:cNvPr>
          <p:cNvGrpSpPr/>
          <p:nvPr/>
        </p:nvGrpSpPr>
        <p:grpSpPr>
          <a:xfrm>
            <a:off x="266420" y="221097"/>
            <a:ext cx="2816950" cy="1489289"/>
            <a:chOff x="446068" y="1111570"/>
            <a:chExt cx="2816950" cy="148928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6068" y="1111570"/>
              <a:ext cx="2816950" cy="148928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27F1D03-CF96-43A1-94DF-E7D051B287F9}"/>
                </a:ext>
              </a:extLst>
            </p:cNvPr>
            <p:cNvSpPr txBox="1"/>
            <p:nvPr/>
          </p:nvSpPr>
          <p:spPr>
            <a:xfrm>
              <a:off x="1199888" y="1607435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352800" y="286075"/>
            <a:ext cx="7522030" cy="523220"/>
            <a:chOff x="5096105" y="457960"/>
            <a:chExt cx="7101112" cy="52322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FF42F663-F3A2-4AB3-B9A5-6F4D44B3BC5B}"/>
                </a:ext>
              </a:extLst>
            </p:cNvPr>
            <p:cNvSpPr/>
            <p:nvPr/>
          </p:nvSpPr>
          <p:spPr>
            <a:xfrm>
              <a:off x="5096105" y="516750"/>
              <a:ext cx="463826" cy="46443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rgbClr val="FF0000"/>
                  </a:solidFill>
                  <a:latin typeface="+mj-lt"/>
                </a:rPr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C025334-9B63-44D3-957B-00AB8843D486}"/>
                </a:ext>
              </a:extLst>
            </p:cNvPr>
            <p:cNvSpPr txBox="1"/>
            <p:nvPr/>
          </p:nvSpPr>
          <p:spPr>
            <a:xfrm>
              <a:off x="5559931" y="457960"/>
              <a:ext cx="6637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 smtClean="0">
                  <a:solidFill>
                    <a:srgbClr val="00B050"/>
                  </a:solidFill>
                </a:rPr>
                <a:t>Đọc các tình huống </a:t>
              </a:r>
              <a:r>
                <a:rPr lang="vi-VN" sz="2800" b="1" dirty="0" smtClean="0">
                  <a:solidFill>
                    <a:srgbClr val="00B050"/>
                  </a:solidFill>
                </a:rPr>
                <a:t>và </a:t>
              </a:r>
              <a:r>
                <a:rPr lang="vi-VN" sz="2800" b="1" dirty="0" smtClean="0">
                  <a:solidFill>
                    <a:srgbClr val="00B050"/>
                  </a:solidFill>
                </a:rPr>
                <a:t>trả lời câu </a:t>
              </a:r>
              <a:r>
                <a:rPr lang="vi-VN" sz="2800" b="1" dirty="0">
                  <a:solidFill>
                    <a:srgbClr val="00B050"/>
                  </a:solidFill>
                </a:rPr>
                <a:t>hỏi:</a:t>
              </a:r>
            </a:p>
          </p:txBody>
        </p:sp>
      </p:grpSp>
      <p:sp>
        <p:nvSpPr>
          <p:cNvPr id="10" name="Oval 9"/>
          <p:cNvSpPr/>
          <p:nvPr/>
        </p:nvSpPr>
        <p:spPr>
          <a:xfrm>
            <a:off x="743759" y="1710386"/>
            <a:ext cx="758470" cy="1049143"/>
          </a:xfrm>
          <a:prstGeom prst="ellipse">
            <a:avLst/>
          </a:prstGeom>
          <a:solidFill>
            <a:srgbClr val="FF5C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+mj-lt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34080" y="2517997"/>
            <a:ext cx="43451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- </a:t>
            </a:r>
            <a:r>
              <a:rPr lang="en-US" sz="3600" dirty="0" smtClean="0">
                <a:solidFill>
                  <a:srgbClr val="000000"/>
                </a:solidFill>
              </a:rPr>
              <a:t>Hoa đã làm gì để vượt qua sự lo lắng, sợ hãi?</a:t>
            </a:r>
            <a:endParaRPr lang="en-US" sz="3600" dirty="0" smtClean="0">
              <a:solidFill>
                <a:srgbClr val="00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210" y="809295"/>
            <a:ext cx="6612790" cy="585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74277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33" y="0"/>
            <a:ext cx="11664174" cy="3456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825" y="3256156"/>
            <a:ext cx="7047570" cy="360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926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335727" y="1365963"/>
            <a:ext cx="1750373" cy="1687230"/>
            <a:chOff x="228920" y="3365075"/>
            <a:chExt cx="925795" cy="76024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FEFBB6F9-4F1A-43F6-A2EB-44E27BB586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78" t="9847" r="5150" b="16402"/>
            <a:stretch/>
          </p:blipFill>
          <p:spPr bwMode="auto">
            <a:xfrm flipH="1">
              <a:off x="228920" y="3365075"/>
              <a:ext cx="925795" cy="760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405027" y="3514725"/>
              <a:ext cx="490322" cy="354806"/>
            </a:xfrm>
            <a:prstGeom prst="ellipse">
              <a:avLst/>
            </a:prstGeom>
            <a:solidFill>
              <a:srgbClr val="FF5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CC409D7-DEED-4CFC-8307-14A64DE36C48}"/>
              </a:ext>
            </a:extLst>
          </p:cNvPr>
          <p:cNvGrpSpPr/>
          <p:nvPr/>
        </p:nvGrpSpPr>
        <p:grpSpPr>
          <a:xfrm>
            <a:off x="390150" y="233929"/>
            <a:ext cx="2816950" cy="1489289"/>
            <a:chOff x="569798" y="1124402"/>
            <a:chExt cx="2816950" cy="148928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527F1D03-CF96-43A1-94DF-E7D051B287F9}"/>
                </a:ext>
              </a:extLst>
            </p:cNvPr>
            <p:cNvSpPr txBox="1"/>
            <p:nvPr/>
          </p:nvSpPr>
          <p:spPr>
            <a:xfrm>
              <a:off x="1291169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352800" y="1771954"/>
            <a:ext cx="69505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ạn nào đã kiềm chế được cảm xúc tiêu cực? Kiềm chế bằng cách nào?</a:t>
            </a:r>
          </a:p>
          <a:p>
            <a:pPr marL="457200" indent="-457200">
              <a:buFontTx/>
              <a:buChar char="-"/>
            </a:pP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 kiềm chế được cảm xúc tiêu cực đó đã đem lại điều gì cho bạn?</a:t>
            </a:r>
            <a:endParaRPr lang="en-US" sz="3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352800" y="286075"/>
            <a:ext cx="7522030" cy="523220"/>
            <a:chOff x="5096105" y="457960"/>
            <a:chExt cx="7101112" cy="52322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FF42F663-F3A2-4AB3-B9A5-6F4D44B3BC5B}"/>
                </a:ext>
              </a:extLst>
            </p:cNvPr>
            <p:cNvSpPr/>
            <p:nvPr/>
          </p:nvSpPr>
          <p:spPr>
            <a:xfrm>
              <a:off x="5096105" y="516750"/>
              <a:ext cx="463826" cy="46443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rgbClr val="FF0000"/>
                  </a:solidFill>
                  <a:latin typeface="+mj-lt"/>
                </a:rPr>
                <a:t>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BC025334-9B63-44D3-957B-00AB8843D486}"/>
                </a:ext>
              </a:extLst>
            </p:cNvPr>
            <p:cNvSpPr txBox="1"/>
            <p:nvPr/>
          </p:nvSpPr>
          <p:spPr>
            <a:xfrm>
              <a:off x="5559931" y="457960"/>
              <a:ext cx="6637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 smtClean="0">
                  <a:solidFill>
                    <a:srgbClr val="00B050"/>
                  </a:solidFill>
                </a:rPr>
                <a:t>Đọc các tình huống </a:t>
              </a:r>
              <a:r>
                <a:rPr lang="vi-VN" sz="2800" b="1" dirty="0" smtClean="0">
                  <a:solidFill>
                    <a:srgbClr val="00B050"/>
                  </a:solidFill>
                </a:rPr>
                <a:t>và </a:t>
              </a:r>
              <a:r>
                <a:rPr lang="vi-VN" sz="2800" b="1" dirty="0" smtClean="0">
                  <a:solidFill>
                    <a:srgbClr val="00B050"/>
                  </a:solidFill>
                </a:rPr>
                <a:t>trả lời câu </a:t>
              </a:r>
              <a:r>
                <a:rPr lang="vi-VN" sz="2800" b="1" dirty="0">
                  <a:solidFill>
                    <a:srgbClr val="00B050"/>
                  </a:solidFill>
                </a:rPr>
                <a:t>hỏi: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49468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CC409D7-DEED-4CFC-8307-14A64DE36C48}"/>
              </a:ext>
            </a:extLst>
          </p:cNvPr>
          <p:cNvGrpSpPr/>
          <p:nvPr/>
        </p:nvGrpSpPr>
        <p:grpSpPr>
          <a:xfrm>
            <a:off x="390150" y="233929"/>
            <a:ext cx="2816950" cy="1489289"/>
            <a:chOff x="569798" y="1124402"/>
            <a:chExt cx="2816950" cy="148928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527F1D03-CF96-43A1-94DF-E7D051B287F9}"/>
                </a:ext>
              </a:extLst>
            </p:cNvPr>
            <p:cNvSpPr txBox="1"/>
            <p:nvPr/>
          </p:nvSpPr>
          <p:spPr>
            <a:xfrm>
              <a:off x="1291169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207100" y="301241"/>
            <a:ext cx="8984900" cy="523220"/>
            <a:chOff x="569825" y="2199885"/>
            <a:chExt cx="8698846" cy="52322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+mj-lt"/>
                </a:rPr>
                <a:t>2</a:t>
              </a:r>
              <a:endParaRPr lang="vi-VN" sz="32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C025334-9B63-44D3-957B-00AB8843D486}"/>
                </a:ext>
              </a:extLst>
            </p:cNvPr>
            <p:cNvSpPr txBox="1"/>
            <p:nvPr/>
          </p:nvSpPr>
          <p:spPr>
            <a:xfrm>
              <a:off x="1095959" y="2199885"/>
              <a:ext cx="81727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B050"/>
                  </a:solidFill>
                </a:rPr>
                <a:t>Quan sát tranh và nêu cách kiềm chế cảm xúc tiêu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cưc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1" y="1723218"/>
            <a:ext cx="5029200" cy="50204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736" y="1723219"/>
            <a:ext cx="4675207" cy="50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1545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276</Words>
  <Application>Microsoft Office PowerPoint</Application>
  <PresentationFormat>Widescreen</PresentationFormat>
  <Paragraphs>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PC</dc:creator>
  <cp:lastModifiedBy>My PC</cp:lastModifiedBy>
  <cp:revision>15</cp:revision>
  <dcterms:created xsi:type="dcterms:W3CDTF">2021-11-19T08:49:40Z</dcterms:created>
  <dcterms:modified xsi:type="dcterms:W3CDTF">2021-11-19T09:55:25Z</dcterms:modified>
</cp:coreProperties>
</file>