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99" r:id="rId2"/>
    <p:sldId id="261" r:id="rId3"/>
    <p:sldId id="290" r:id="rId4"/>
    <p:sldId id="292" r:id="rId5"/>
    <p:sldId id="293" r:id="rId6"/>
    <p:sldId id="294" r:id="rId7"/>
    <p:sldId id="295" r:id="rId8"/>
    <p:sldId id="296" r:id="rId9"/>
    <p:sldId id="29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9" d="100"/>
          <a:sy n="69"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749B-3CAC-4240-A381-9ED509CC998C}" type="datetimeFigureOut">
              <a:rPr lang="en-US" smtClean="0"/>
              <a:t>19/09/2023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948C-120A-4DC4-ABA5-898F401C1607}" type="slidenum">
              <a:rPr lang="en-US" smtClean="0"/>
              <a:t>‹#›</a:t>
            </a:fld>
            <a:endParaRPr lang="en-US"/>
          </a:p>
        </p:txBody>
      </p:sp>
    </p:spTree>
    <p:extLst>
      <p:ext uri="{BB962C8B-B14F-4D97-AF65-F5344CB8AC3E}">
        <p14:creationId xmlns:p14="http://schemas.microsoft.com/office/powerpoint/2010/main" val="28457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luongtran8495@gmail.com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22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19/09/2023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62307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19/09/2023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02145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19/09/2023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83784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19/09/2023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92945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50D7D-F74F-4262-B4FB-2AD91599BE64}" type="datetimeFigureOut">
              <a:rPr lang="en-US" smtClean="0"/>
              <a:t>19/09/2023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52212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E50D7D-F74F-4262-B4FB-2AD91599BE64}" type="datetimeFigureOut">
              <a:rPr lang="en-US" smtClean="0"/>
              <a:t>19/09/2023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87404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E50D7D-F74F-4262-B4FB-2AD91599BE64}" type="datetimeFigureOut">
              <a:rPr lang="en-US" smtClean="0"/>
              <a:t>19/09/2023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400673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E50D7D-F74F-4262-B4FB-2AD91599BE64}" type="datetimeFigureOut">
              <a:rPr lang="en-US" smtClean="0"/>
              <a:t>19/09/2023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43467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50D7D-F74F-4262-B4FB-2AD91599BE64}" type="datetimeFigureOut">
              <a:rPr lang="en-US" smtClean="0"/>
              <a:t>19/09/2023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2391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19/09/2023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46400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19/09/2023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80509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50D7D-F74F-4262-B4FB-2AD91599BE64}" type="datetimeFigureOut">
              <a:rPr lang="en-US" smtClean="0"/>
              <a:t>19/09/2023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0BFE2-0032-460B-A3C4-558DC957E89C}" type="slidenum">
              <a:rPr lang="en-US" smtClean="0"/>
              <a:t>‹#›</a:t>
            </a:fld>
            <a:endParaRPr lang="en-US"/>
          </a:p>
        </p:txBody>
      </p:sp>
    </p:spTree>
    <p:extLst>
      <p:ext uri="{BB962C8B-B14F-4D97-AF65-F5344CB8AC3E}">
        <p14:creationId xmlns:p14="http://schemas.microsoft.com/office/powerpoint/2010/main" val="4269058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54382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3993" y="-250353"/>
            <a:ext cx="9803219"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20" name="Rectangle 19"/>
          <p:cNvSpPr/>
          <p:nvPr/>
        </p:nvSpPr>
        <p:spPr>
          <a:xfrm>
            <a:off x="2594812" y="990789"/>
            <a:ext cx="668804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43823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82" y="0"/>
            <a:ext cx="11325137" cy="6858000"/>
          </a:xfrm>
          <a:prstGeom prst="rect">
            <a:avLst/>
          </a:prstGeom>
        </p:spPr>
      </p:pic>
      <p:sp>
        <p:nvSpPr>
          <p:cNvPr id="5" name="Rectangle 2"/>
          <p:cNvSpPr txBox="1">
            <a:spLocks noChangeArrowheads="1"/>
          </p:cNvSpPr>
          <p:nvPr/>
        </p:nvSpPr>
        <p:spPr bwMode="auto">
          <a:xfrm>
            <a:off x="4225016" y="137943"/>
            <a:ext cx="3848668" cy="696308"/>
          </a:xfrm>
          <a:prstGeom prst="rect">
            <a:avLst/>
          </a:prstGeom>
          <a:noFill/>
          <a:ln w="9525">
            <a:noFill/>
            <a:miter lim="800000"/>
            <a:headEnd/>
            <a:tailEnd/>
          </a:ln>
          <a:effectLst/>
        </p:spPr>
        <p:txBody>
          <a:bodyPr anchor="ctr"/>
          <a:lstStyle/>
          <a:p>
            <a:pPr eaLnBrk="1" hangingPunct="1">
              <a:defRPr/>
            </a:pPr>
            <a:r>
              <a:rPr lang="en-US" sz="3200" b="1">
                <a:solidFill>
                  <a:srgbClr val="C00000"/>
                </a:solidFill>
                <a:cs typeface="Times New Roman" panose="02020603050405020304" pitchFamily="18" charset="0"/>
              </a:rPr>
              <a:t>Chủ đề 1 : Gia đình</a:t>
            </a:r>
            <a:endParaRPr lang="en-US" sz="2800" b="1">
              <a:solidFill>
                <a:srgbClr val="C00000"/>
              </a:solidFill>
              <a:cs typeface="Times New Roman" panose="02020603050405020304" pitchFamily="18" charset="0"/>
            </a:endParaRPr>
          </a:p>
        </p:txBody>
      </p:sp>
    </p:spTree>
    <p:extLst>
      <p:ext uri="{BB962C8B-B14F-4D97-AF65-F5344CB8AC3E}">
        <p14:creationId xmlns:p14="http://schemas.microsoft.com/office/powerpoint/2010/main" val="38896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6 -Học hát BA NGỌN NẾN LUNG LINH ( có lời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84539"/>
            <a:ext cx="9144000" cy="5139485"/>
          </a:xfrm>
          <a:prstGeom prst="rect">
            <a:avLst/>
          </a:prstGeom>
        </p:spPr>
      </p:pic>
      <p:sp>
        <p:nvSpPr>
          <p:cNvPr id="4" name="Rectangle 2"/>
          <p:cNvSpPr txBox="1">
            <a:spLocks noChangeArrowheads="1"/>
          </p:cNvSpPr>
          <p:nvPr/>
        </p:nvSpPr>
        <p:spPr bwMode="auto">
          <a:xfrm>
            <a:off x="1524000" y="0"/>
            <a:ext cx="9166090" cy="847898"/>
          </a:xfrm>
          <a:prstGeom prst="rect">
            <a:avLst/>
          </a:prstGeom>
          <a:noFill/>
          <a:ln w="9525">
            <a:noFill/>
            <a:miter lim="800000"/>
            <a:headEnd/>
            <a:tailEnd/>
          </a:ln>
          <a:effectLst/>
        </p:spPr>
        <p:txBody>
          <a:bodyPr anchor="ctr"/>
          <a:lstStyle/>
          <a:p>
            <a:pPr>
              <a:defRPr/>
            </a:pPr>
            <a:r>
              <a:rPr lang="en-US" sz="2400" kern="0">
                <a:latin typeface="Arial" panose="020B0604020202020204" pitchFamily="34" charset="0"/>
                <a:cs typeface="Arial" panose="020B0604020202020204" pitchFamily="34" charset="0"/>
              </a:rPr>
              <a:t>		Thứ … ngày … tháng … năm …</a:t>
            </a:r>
          </a:p>
          <a:p>
            <a:pPr eaLnBrk="1" hangingPunct="1">
              <a:defRPr/>
            </a:pPr>
            <a:r>
              <a:rPr lang="en-US" sz="2400" ker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Bài 1 : </a:t>
            </a:r>
            <a:r>
              <a:rPr lang="en-US" sz="2400">
                <a:solidFill>
                  <a:srgbClr val="FF0000"/>
                </a:solidFill>
                <a:latin typeface="Arial" panose="020B0604020202020204" pitchFamily="34" charset="0"/>
                <a:cs typeface="Arial" panose="020B0604020202020204" pitchFamily="34" charset="0"/>
              </a:rPr>
              <a:t>Các thế hệ trong gia đình (tiết 2)</a:t>
            </a:r>
          </a:p>
        </p:txBody>
      </p:sp>
    </p:spTree>
    <p:extLst>
      <p:ext uri="{BB962C8B-B14F-4D97-AF65-F5344CB8AC3E}">
        <p14:creationId xmlns:p14="http://schemas.microsoft.com/office/powerpoint/2010/main" val="42568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419" y="1942272"/>
            <a:ext cx="7486013" cy="4915728"/>
          </a:xfrm>
          <a:prstGeom prst="rect">
            <a:avLst/>
          </a:prstGeom>
        </p:spPr>
      </p:pic>
      <p:sp>
        <p:nvSpPr>
          <p:cNvPr id="9" name="Rectangle 2"/>
          <p:cNvSpPr txBox="1">
            <a:spLocks noChangeArrowheads="1"/>
          </p:cNvSpPr>
          <p:nvPr/>
        </p:nvSpPr>
        <p:spPr bwMode="auto">
          <a:xfrm>
            <a:off x="1524000" y="0"/>
            <a:ext cx="9166090" cy="847898"/>
          </a:xfrm>
          <a:prstGeom prst="rect">
            <a:avLst/>
          </a:prstGeom>
          <a:noFill/>
          <a:ln w="9525">
            <a:noFill/>
            <a:miter lim="800000"/>
            <a:headEnd/>
            <a:tailEnd/>
          </a:ln>
          <a:effectLst/>
        </p:spPr>
        <p:txBody>
          <a:bodyPr anchor="ctr"/>
          <a:lstStyle/>
          <a:p>
            <a:pPr>
              <a:defRPr/>
            </a:pPr>
            <a:r>
              <a:rPr lang="en-US" sz="2400" kern="0">
                <a:latin typeface="Arial" panose="020B0604020202020204" pitchFamily="34" charset="0"/>
                <a:cs typeface="Arial" panose="020B0604020202020204" pitchFamily="34" charset="0"/>
              </a:rPr>
              <a:t>		Thứ … ngày … tháng … năm …</a:t>
            </a:r>
          </a:p>
          <a:p>
            <a:pPr eaLnBrk="1" hangingPunct="1">
              <a:defRPr/>
            </a:pPr>
            <a:r>
              <a:rPr lang="en-US" sz="2400" ker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Bài 1 : </a:t>
            </a:r>
            <a:r>
              <a:rPr lang="en-US" sz="2400">
                <a:solidFill>
                  <a:srgbClr val="FF0000"/>
                </a:solidFill>
                <a:latin typeface="Arial" panose="020B0604020202020204" pitchFamily="34" charset="0"/>
                <a:cs typeface="Arial" panose="020B0604020202020204" pitchFamily="34" charset="0"/>
              </a:rPr>
              <a:t>Các thế hệ trong gia đình (tiết 2)</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320" y="669532"/>
            <a:ext cx="1014098" cy="919584"/>
          </a:xfrm>
          <a:prstGeom prst="rect">
            <a:avLst/>
          </a:prstGeom>
        </p:spPr>
      </p:pic>
      <p:sp>
        <p:nvSpPr>
          <p:cNvPr id="12" name="TextBox 11"/>
          <p:cNvSpPr txBox="1"/>
          <p:nvPr/>
        </p:nvSpPr>
        <p:spPr>
          <a:xfrm>
            <a:off x="2628739" y="813167"/>
            <a:ext cx="3915717"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70C0"/>
                </a:solidFill>
                <a:latin typeface="Arial" panose="020B0604020202020204" pitchFamily="34" charset="0"/>
                <a:cs typeface="Arial" panose="020B0604020202020204" pitchFamily="34" charset="0"/>
              </a:rPr>
              <a:t>Hoạt động khám phá  </a:t>
            </a:r>
          </a:p>
        </p:txBody>
      </p:sp>
      <p:sp>
        <p:nvSpPr>
          <p:cNvPr id="13" name="TextBox 12"/>
          <p:cNvSpPr txBox="1"/>
          <p:nvPr/>
        </p:nvSpPr>
        <p:spPr>
          <a:xfrm>
            <a:off x="2524824" y="1257001"/>
            <a:ext cx="8039262"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1. Kể những việc làm thể hiện sự quan tâm, chăm sóc giữa các thế hệ.</a:t>
            </a:r>
          </a:p>
        </p:txBody>
      </p:sp>
      <p:sp>
        <p:nvSpPr>
          <p:cNvPr id="14" name="Rectangle: Rounded Corners 7"/>
          <p:cNvSpPr/>
          <p:nvPr/>
        </p:nvSpPr>
        <p:spPr>
          <a:xfrm>
            <a:off x="1747830" y="2911810"/>
            <a:ext cx="2055347" cy="14960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vai</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cho</a:t>
            </a:r>
            <a:r>
              <a:rPr lang="en-US" sz="2400">
                <a:latin typeface="Arial" panose="020B0604020202020204" pitchFamily="34" charset="0"/>
                <a:cs typeface="Arial" panose="020B0604020202020204" pitchFamily="34" charset="0"/>
              </a:rPr>
              <a:t> bà đỡ nhức mỏi.</a:t>
            </a:r>
            <a:endParaRPr lang="en-US" sz="2400" dirty="0">
              <a:latin typeface="Arial" panose="020B0604020202020204" pitchFamily="34" charset="0"/>
              <a:cs typeface="Arial" panose="020B0604020202020204" pitchFamily="34" charset="0"/>
            </a:endParaRPr>
          </a:p>
        </p:txBody>
      </p:sp>
      <p:sp>
        <p:nvSpPr>
          <p:cNvPr id="15" name="Rectangle: Rounded Corners 8"/>
          <p:cNvSpPr/>
          <p:nvPr/>
        </p:nvSpPr>
        <p:spPr>
          <a:xfrm>
            <a:off x="4857000" y="4234750"/>
            <a:ext cx="2757904" cy="10059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err="1">
                <a:latin typeface="Arial" panose="020B0604020202020204" pitchFamily="34" charset="0"/>
                <a:cs typeface="Arial" panose="020B0604020202020204" pitchFamily="34" charset="0"/>
              </a:rPr>
              <a:t>Ông</a:t>
            </a:r>
            <a:r>
              <a:rPr lang="en-US" sz="2400">
                <a:latin typeface="Arial" panose="020B0604020202020204" pitchFamily="34" charset="0"/>
                <a:cs typeface="Arial" panose="020B0604020202020204" pitchFamily="34" charset="0"/>
              </a:rPr>
              <a:t> dạy </a:t>
            </a:r>
            <a:r>
              <a:rPr lang="en-US" sz="2400" err="1">
                <a:latin typeface="Arial" panose="020B0604020202020204" pitchFamily="34" charset="0"/>
                <a:cs typeface="Arial" panose="020B0604020202020204" pitchFamily="34" charset="0"/>
              </a:rPr>
              <a:t>cháu</a:t>
            </a:r>
            <a:r>
              <a:rPr lang="en-US" sz="2400">
                <a:latin typeface="Arial" panose="020B0604020202020204" pitchFamily="34" charset="0"/>
                <a:cs typeface="Arial" panose="020B0604020202020204" pitchFamily="34" charset="0"/>
              </a:rPr>
              <a:t> gái </a:t>
            </a:r>
            <a:r>
              <a:rPr lang="en-US" sz="2400" dirty="0" err="1">
                <a:latin typeface="Arial" panose="020B0604020202020204" pitchFamily="34" charset="0"/>
                <a:cs typeface="Arial" panose="020B0604020202020204" pitchFamily="34" charset="0"/>
              </a:rPr>
              <a:t>gấp</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máy</a:t>
            </a:r>
            <a:r>
              <a:rPr lang="en-US" sz="2400">
                <a:latin typeface="Arial" panose="020B0604020202020204" pitchFamily="34" charset="0"/>
                <a:cs typeface="Arial" panose="020B0604020202020204" pitchFamily="34" charset="0"/>
              </a:rPr>
              <a:t> bay.</a:t>
            </a:r>
            <a:endParaRPr lang="en-US" sz="2400" dirty="0">
              <a:latin typeface="Arial" panose="020B0604020202020204" pitchFamily="34" charset="0"/>
              <a:cs typeface="Arial" panose="020B0604020202020204" pitchFamily="34" charset="0"/>
            </a:endParaRPr>
          </a:p>
        </p:txBody>
      </p:sp>
      <p:sp>
        <p:nvSpPr>
          <p:cNvPr id="16" name="Rectangle: Rounded Corners 11"/>
          <p:cNvSpPr/>
          <p:nvPr/>
        </p:nvSpPr>
        <p:spPr>
          <a:xfrm>
            <a:off x="5402235" y="1757466"/>
            <a:ext cx="3239828" cy="9359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Con trai mang  hộp khăn giấy ra giúp bố.</a:t>
            </a:r>
            <a:endParaRPr lang="en-US" sz="2400" dirty="0">
              <a:latin typeface="Arial" panose="020B0604020202020204" pitchFamily="34" charset="0"/>
              <a:cs typeface="Arial" panose="020B0604020202020204" pitchFamily="34" charset="0"/>
            </a:endParaRPr>
          </a:p>
        </p:txBody>
      </p:sp>
      <p:sp>
        <p:nvSpPr>
          <p:cNvPr id="17" name="Rectangle: Rounded Corners 11"/>
          <p:cNvSpPr/>
          <p:nvPr/>
        </p:nvSpPr>
        <p:spPr>
          <a:xfrm>
            <a:off x="7961741" y="4234750"/>
            <a:ext cx="2107691" cy="151344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Bố mang hoa quả ra mời cả nhà.</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18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24000" y="0"/>
            <a:ext cx="9166090" cy="847898"/>
          </a:xfrm>
          <a:prstGeom prst="rect">
            <a:avLst/>
          </a:prstGeom>
          <a:noFill/>
          <a:ln w="9525">
            <a:noFill/>
            <a:miter lim="800000"/>
            <a:headEnd/>
            <a:tailEnd/>
          </a:ln>
          <a:effectLst/>
        </p:spPr>
        <p:txBody>
          <a:bodyPr anchor="ctr"/>
          <a:lstStyle/>
          <a:p>
            <a:pPr>
              <a:defRPr/>
            </a:pPr>
            <a:r>
              <a:rPr lang="en-US" sz="2400" kern="0">
                <a:latin typeface="Arial" panose="020B0604020202020204" pitchFamily="34" charset="0"/>
                <a:cs typeface="Arial" panose="020B0604020202020204" pitchFamily="34" charset="0"/>
              </a:rPr>
              <a:t>		Thứ … ngày … tháng … năm …</a:t>
            </a:r>
          </a:p>
          <a:p>
            <a:pPr eaLnBrk="1" hangingPunct="1">
              <a:defRPr/>
            </a:pPr>
            <a:r>
              <a:rPr lang="en-US" sz="2400" ker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Bài 1 : </a:t>
            </a:r>
            <a:r>
              <a:rPr lang="en-US" sz="2400">
                <a:solidFill>
                  <a:srgbClr val="FF0000"/>
                </a:solidFill>
                <a:latin typeface="Arial" panose="020B0604020202020204" pitchFamily="34" charset="0"/>
                <a:cs typeface="Arial" panose="020B0604020202020204" pitchFamily="34" charset="0"/>
              </a:rPr>
              <a:t>Các thế hệ trong gia đình (tiết 2)</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320" y="669532"/>
            <a:ext cx="1014098" cy="919584"/>
          </a:xfrm>
          <a:prstGeom prst="rect">
            <a:avLst/>
          </a:prstGeom>
        </p:spPr>
      </p:pic>
      <p:sp>
        <p:nvSpPr>
          <p:cNvPr id="14" name="TextBox 13"/>
          <p:cNvSpPr txBox="1"/>
          <p:nvPr/>
        </p:nvSpPr>
        <p:spPr>
          <a:xfrm>
            <a:off x="2628739" y="813167"/>
            <a:ext cx="3915717"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70C0"/>
                </a:solidFill>
                <a:latin typeface="Arial" panose="020B0604020202020204" pitchFamily="34" charset="0"/>
                <a:cs typeface="Arial" panose="020B0604020202020204" pitchFamily="34" charset="0"/>
              </a:rPr>
              <a:t>Hoạt động khám phá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419" y="1942272"/>
            <a:ext cx="7486013" cy="4915728"/>
          </a:xfrm>
          <a:prstGeom prst="rect">
            <a:avLst/>
          </a:prstGeom>
        </p:spPr>
      </p:pic>
      <p:sp>
        <p:nvSpPr>
          <p:cNvPr id="17" name="TextBox 16"/>
          <p:cNvSpPr txBox="1"/>
          <p:nvPr/>
        </p:nvSpPr>
        <p:spPr>
          <a:xfrm>
            <a:off x="2583418" y="1341154"/>
            <a:ext cx="7831434"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2. Tại sao mọi người trong gia đình cần yêu thương, chia sẻ với nhau ?</a:t>
            </a:r>
          </a:p>
        </p:txBody>
      </p:sp>
      <p:sp>
        <p:nvSpPr>
          <p:cNvPr id="18" name="TextBox 17"/>
          <p:cNvSpPr txBox="1"/>
          <p:nvPr/>
        </p:nvSpPr>
        <p:spPr>
          <a:xfrm>
            <a:off x="2417481" y="1274832"/>
            <a:ext cx="7651951"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a:solidFill>
                  <a:srgbClr val="000000"/>
                </a:solidFill>
                <a:latin typeface="Open Sans"/>
              </a:rPr>
              <a:t>Mọi người trong gia đình cần chia sẻ, quan tâm, chăm sóc, yêu thương nhau vì có như vậy gia đình mới luôn hạnh phúc, ấm no và tràn ngập tiếng cười.</a:t>
            </a:r>
            <a:endParaRPr lang="en-US" sz="2400"/>
          </a:p>
        </p:txBody>
      </p:sp>
    </p:spTree>
    <p:extLst>
      <p:ext uri="{BB962C8B-B14F-4D97-AF65-F5344CB8AC3E}">
        <p14:creationId xmlns:p14="http://schemas.microsoft.com/office/powerpoint/2010/main" val="396845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657017"/>
            <a:ext cx="1092629" cy="1031073"/>
          </a:xfrm>
          <a:prstGeom prst="rect">
            <a:avLst/>
          </a:prstGeom>
        </p:spPr>
      </p:pic>
      <p:sp>
        <p:nvSpPr>
          <p:cNvPr id="10" name="TextBox 9"/>
          <p:cNvSpPr txBox="1"/>
          <p:nvPr/>
        </p:nvSpPr>
        <p:spPr>
          <a:xfrm>
            <a:off x="2602355" y="938345"/>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C00000"/>
                </a:solidFill>
                <a:latin typeface="Arial" panose="020B0604020202020204" pitchFamily="34" charset="0"/>
                <a:cs typeface="Arial" panose="020B0604020202020204" pitchFamily="34" charset="0"/>
              </a:rPr>
              <a:t>Hoạt động thực hành</a:t>
            </a:r>
          </a:p>
        </p:txBody>
      </p:sp>
      <p:sp>
        <p:nvSpPr>
          <p:cNvPr id="11" name="TextBox 10"/>
          <p:cNvSpPr txBox="1"/>
          <p:nvPr/>
        </p:nvSpPr>
        <p:spPr>
          <a:xfrm>
            <a:off x="2616630" y="1497207"/>
            <a:ext cx="7790491"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ea typeface="Calibri" panose="020F0502020204030204" pitchFamily="34" charset="0"/>
                <a:cs typeface="Arial" panose="020B0604020202020204" pitchFamily="34" charset="0"/>
              </a:rPr>
              <a:t>Nếu gặp những tình huống sau, em sẽ nói và làm gì ?</a:t>
            </a:r>
            <a:endParaRPr lang="en-US" sz="240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268" y="2056069"/>
            <a:ext cx="6908595" cy="4801933"/>
          </a:xfrm>
          <a:prstGeom prst="rect">
            <a:avLst/>
          </a:prstGeom>
        </p:spPr>
      </p:pic>
      <p:sp>
        <p:nvSpPr>
          <p:cNvPr id="7" name="Rectangle 2"/>
          <p:cNvSpPr txBox="1">
            <a:spLocks noChangeArrowheads="1"/>
          </p:cNvSpPr>
          <p:nvPr/>
        </p:nvSpPr>
        <p:spPr bwMode="auto">
          <a:xfrm>
            <a:off x="1524000" y="0"/>
            <a:ext cx="9166090" cy="847898"/>
          </a:xfrm>
          <a:prstGeom prst="rect">
            <a:avLst/>
          </a:prstGeom>
          <a:noFill/>
          <a:ln w="9525">
            <a:noFill/>
            <a:miter lim="800000"/>
            <a:headEnd/>
            <a:tailEnd/>
          </a:ln>
          <a:effectLst/>
        </p:spPr>
        <p:txBody>
          <a:bodyPr anchor="ctr"/>
          <a:lstStyle/>
          <a:p>
            <a:pPr>
              <a:defRPr/>
            </a:pPr>
            <a:r>
              <a:rPr lang="en-US" sz="2400" kern="0">
                <a:latin typeface="Arial" panose="020B0604020202020204" pitchFamily="34" charset="0"/>
                <a:cs typeface="Arial" panose="020B0604020202020204" pitchFamily="34" charset="0"/>
              </a:rPr>
              <a:t>		Thứ … ngày … tháng … năm …</a:t>
            </a:r>
          </a:p>
          <a:p>
            <a:pPr eaLnBrk="1" hangingPunct="1">
              <a:defRPr/>
            </a:pPr>
            <a:r>
              <a:rPr lang="en-US" sz="2400" ker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Bài 1 : </a:t>
            </a:r>
            <a:r>
              <a:rPr lang="en-US" sz="2400">
                <a:solidFill>
                  <a:srgbClr val="FF0000"/>
                </a:solidFill>
                <a:latin typeface="Arial" panose="020B0604020202020204" pitchFamily="34" charset="0"/>
                <a:cs typeface="Arial" panose="020B0604020202020204" pitchFamily="34" charset="0"/>
              </a:rPr>
              <a:t>Các thế hệ trong gia đình (tiết 2)</a:t>
            </a:r>
          </a:p>
        </p:txBody>
      </p:sp>
      <p:sp>
        <p:nvSpPr>
          <p:cNvPr id="9" name="Rectangle: Rounded Corners 5"/>
          <p:cNvSpPr/>
          <p:nvPr/>
        </p:nvSpPr>
        <p:spPr>
          <a:xfrm>
            <a:off x="1809434" y="6049142"/>
            <a:ext cx="8597686" cy="80885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err="1">
                <a:solidFill>
                  <a:schemeClr val="tx1"/>
                </a:solidFill>
                <a:latin typeface="Arial" panose="020B0604020202020204" pitchFamily="34" charset="0"/>
                <a:cs typeface="Arial" panose="020B0604020202020204" pitchFamily="34" charset="0"/>
              </a:rPr>
              <a:t>Em</a:t>
            </a:r>
            <a:r>
              <a:rPr lang="en-US" sz="2400">
                <a:solidFill>
                  <a:schemeClr val="tx1"/>
                </a:solidFill>
                <a:latin typeface="Arial" panose="020B0604020202020204" pitchFamily="34" charset="0"/>
                <a:cs typeface="Arial" panose="020B0604020202020204" pitchFamily="34" charset="0"/>
              </a:rPr>
              <a:t> sẽ chạy </a:t>
            </a:r>
            <a:r>
              <a:rPr lang="en-US" sz="2400" dirty="0">
                <a:solidFill>
                  <a:schemeClr val="tx1"/>
                </a:solidFill>
                <a:latin typeface="Arial" panose="020B0604020202020204" pitchFamily="34" charset="0"/>
                <a:cs typeface="Arial" panose="020B0604020202020204" pitchFamily="34" charset="0"/>
              </a:rPr>
              <a:t>ra </a:t>
            </a:r>
            <a:r>
              <a:rPr lang="en-US" sz="2400" dirty="0" err="1">
                <a:solidFill>
                  <a:schemeClr val="tx1"/>
                </a:solidFill>
                <a:latin typeface="Arial" panose="020B0604020202020204" pitchFamily="34" charset="0"/>
                <a:cs typeface="Arial" panose="020B0604020202020204" pitchFamily="34" charset="0"/>
              </a:rPr>
              <a:t>xách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đồ</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giúp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mẹ</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err="1">
                <a:solidFill>
                  <a:schemeClr val="tx1"/>
                </a:solidFill>
                <a:latin typeface="Arial" panose="020B0604020202020204" pitchFamily="34" charset="0"/>
                <a:cs typeface="Arial" panose="020B0604020202020204" pitchFamily="34" charset="0"/>
              </a:rPr>
              <a:t>hỏi</a:t>
            </a:r>
            <a:r>
              <a:rPr lang="en-US" sz="2400">
                <a:solidFill>
                  <a:schemeClr val="tx1"/>
                </a:solidFill>
                <a:latin typeface="Arial" panose="020B0604020202020204" pitchFamily="34" charset="0"/>
                <a:cs typeface="Arial" panose="020B0604020202020204" pitchFamily="34" charset="0"/>
              </a:rPr>
              <a:t> xem mẹ </a:t>
            </a:r>
            <a:r>
              <a:rPr lang="en-US" sz="2400" dirty="0" err="1">
                <a:solidFill>
                  <a:schemeClr val="tx1"/>
                </a:solidFill>
                <a:latin typeface="Arial" panose="020B0604020202020204" pitchFamily="34" charset="0"/>
                <a:cs typeface="Arial" panose="020B0604020202020204" pitchFamily="34" charset="0"/>
              </a:rPr>
              <a:t>có</a:t>
            </a:r>
            <a:r>
              <a:rPr lang="en-US" sz="2400" dirty="0">
                <a:solidFill>
                  <a:schemeClr val="tx1"/>
                </a:solidFill>
                <a:latin typeface="Arial" panose="020B0604020202020204" pitchFamily="34" charset="0"/>
                <a:cs typeface="Arial" panose="020B0604020202020204" pitchFamily="34" charset="0"/>
              </a:rPr>
              <a:t> </a:t>
            </a:r>
            <a:r>
              <a:rPr lang="en-US" sz="2400" err="1">
                <a:solidFill>
                  <a:schemeClr val="tx1"/>
                </a:solidFill>
                <a:latin typeface="Arial" panose="020B0604020202020204" pitchFamily="34" charset="0"/>
                <a:cs typeface="Arial" panose="020B0604020202020204" pitchFamily="34" charset="0"/>
              </a:rPr>
              <a:t>mệt</a:t>
            </a:r>
            <a:r>
              <a:rPr lang="en-US" sz="2400">
                <a:solidFill>
                  <a:schemeClr val="tx1"/>
                </a:solidFill>
                <a:latin typeface="Arial" panose="020B0604020202020204" pitchFamily="34" charset="0"/>
                <a:cs typeface="Arial" panose="020B0604020202020204" pitchFamily="34" charset="0"/>
              </a:rPr>
              <a:t> không</a:t>
            </a:r>
            <a:endParaRPr lang="en-US" sz="24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694161" y="5448975"/>
            <a:ext cx="882576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a:solidFill>
                  <a:srgbClr val="000000"/>
                </a:solidFill>
                <a:latin typeface="Arial" panose="020B0604020202020204" pitchFamily="34" charset="0"/>
                <a:cs typeface="Arial" panose="020B0604020202020204" pitchFamily="34" charset="0"/>
              </a:rPr>
              <a:t>Em sẽ nói với mẹ: “Con chào mẹ. Mẹ đi làm có mệt không ạ? </a:t>
            </a:r>
          </a:p>
          <a:p>
            <a:r>
              <a:rPr lang="en-US" sz="2400">
                <a:solidFill>
                  <a:srgbClr val="000000"/>
                </a:solidFill>
                <a:latin typeface="Arial" panose="020B0604020202020204" pitchFamily="34" charset="0"/>
                <a:cs typeface="Arial" panose="020B0604020202020204" pitchFamily="34" charset="0"/>
              </a:rPr>
              <a:t>Mẹ để con giúp mẹ cầm đồ vào nhà nhé!.” Sau đó, em sẽ cầm đồ vào nhà giúp mẹ.</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61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9" grpId="1"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918" y="2056068"/>
            <a:ext cx="6911452" cy="4801932"/>
          </a:xfrm>
          <a:prstGeom prst="rect">
            <a:avLst/>
          </a:prstGeom>
        </p:spPr>
      </p:pic>
      <p:sp>
        <p:nvSpPr>
          <p:cNvPr id="7" name="Rectangle 2"/>
          <p:cNvSpPr txBox="1">
            <a:spLocks noChangeArrowheads="1"/>
          </p:cNvSpPr>
          <p:nvPr/>
        </p:nvSpPr>
        <p:spPr bwMode="auto">
          <a:xfrm>
            <a:off x="1524000" y="0"/>
            <a:ext cx="9166090" cy="847898"/>
          </a:xfrm>
          <a:prstGeom prst="rect">
            <a:avLst/>
          </a:prstGeom>
          <a:noFill/>
          <a:ln w="9525">
            <a:noFill/>
            <a:miter lim="800000"/>
            <a:headEnd/>
            <a:tailEnd/>
          </a:ln>
          <a:effectLst/>
        </p:spPr>
        <p:txBody>
          <a:bodyPr anchor="ctr"/>
          <a:lstStyle/>
          <a:p>
            <a:pPr>
              <a:defRPr/>
            </a:pPr>
            <a:r>
              <a:rPr lang="en-US" sz="2400" kern="0">
                <a:latin typeface="Arial" panose="020B0604020202020204" pitchFamily="34" charset="0"/>
                <a:cs typeface="Arial" panose="020B0604020202020204" pitchFamily="34" charset="0"/>
              </a:rPr>
              <a:t>		Thứ … ngày … tháng … năm …</a:t>
            </a:r>
          </a:p>
          <a:p>
            <a:pPr eaLnBrk="1" hangingPunct="1">
              <a:defRPr/>
            </a:pPr>
            <a:r>
              <a:rPr lang="en-US" sz="2400" ker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Bài 1 : </a:t>
            </a:r>
            <a:r>
              <a:rPr lang="en-US" sz="2400">
                <a:solidFill>
                  <a:srgbClr val="FF0000"/>
                </a:solidFill>
                <a:latin typeface="Arial" panose="020B0604020202020204" pitchFamily="34" charset="0"/>
                <a:cs typeface="Arial" panose="020B0604020202020204" pitchFamily="34" charset="0"/>
              </a:rPr>
              <a:t>Các thế hệ trong gia đình (tiết 2)</a:t>
            </a:r>
          </a:p>
        </p:txBody>
      </p:sp>
      <p:sp>
        <p:nvSpPr>
          <p:cNvPr id="9" name="Rectangle: Rounded Corners 5"/>
          <p:cNvSpPr/>
          <p:nvPr/>
        </p:nvSpPr>
        <p:spPr>
          <a:xfrm>
            <a:off x="2070314" y="5802492"/>
            <a:ext cx="8336806" cy="105550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653640"/>
            <a:ext cx="1092629" cy="1031073"/>
          </a:xfrm>
          <a:prstGeom prst="rect">
            <a:avLst/>
          </a:prstGeom>
        </p:spPr>
      </p:pic>
      <p:sp>
        <p:nvSpPr>
          <p:cNvPr id="13" name="TextBox 12"/>
          <p:cNvSpPr txBox="1"/>
          <p:nvPr/>
        </p:nvSpPr>
        <p:spPr>
          <a:xfrm>
            <a:off x="2602355" y="938345"/>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C00000"/>
                </a:solidFill>
                <a:latin typeface="Arial" panose="020B0604020202020204" pitchFamily="34" charset="0"/>
                <a:cs typeface="Arial" panose="020B0604020202020204" pitchFamily="34" charset="0"/>
              </a:rPr>
              <a:t>Hoạt động thực hành</a:t>
            </a:r>
          </a:p>
        </p:txBody>
      </p:sp>
      <p:sp>
        <p:nvSpPr>
          <p:cNvPr id="14" name="TextBox 13"/>
          <p:cNvSpPr txBox="1"/>
          <p:nvPr/>
        </p:nvSpPr>
        <p:spPr>
          <a:xfrm>
            <a:off x="2616630" y="1497207"/>
            <a:ext cx="7790491"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ea typeface="Calibri" panose="020F0502020204030204" pitchFamily="34" charset="0"/>
                <a:cs typeface="Arial" panose="020B0604020202020204" pitchFamily="34" charset="0"/>
              </a:rPr>
              <a:t>Nếu gặp những tình huống sau, em sẽ nói và làm gì ?</a:t>
            </a:r>
            <a:endParaRPr lang="en-US" sz="2400">
              <a:latin typeface="Arial" panose="020B0604020202020204" pitchFamily="34" charset="0"/>
              <a:cs typeface="Arial" panose="020B0604020202020204" pitchFamily="34" charset="0"/>
            </a:endParaRPr>
          </a:p>
        </p:txBody>
      </p:sp>
      <p:sp>
        <p:nvSpPr>
          <p:cNvPr id="15" name="Rectangle: Rounded Corners 5"/>
          <p:cNvSpPr/>
          <p:nvPr/>
        </p:nvSpPr>
        <p:spPr>
          <a:xfrm>
            <a:off x="1705747" y="4898110"/>
            <a:ext cx="8984343" cy="161437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vi-VN" sz="2400">
                <a:solidFill>
                  <a:srgbClr val="000000"/>
                </a:solidFill>
              </a:rPr>
              <a:t>Em sẽ nói với ông: “Vâng ạ, để cháu đọc báo cho ông nghe ạ”. Rồi em đi qua chỗ bạn và nói: “Hôm nay tớ không đi chơi được đâu, tớ ở nhà với ông. Hẹn cậu hôm khác nhé</a:t>
            </a:r>
            <a:r>
              <a:rPr lang="en-US" sz="2400">
                <a:solidFill>
                  <a:srgbClr val="000000"/>
                </a:solidFill>
              </a:rPr>
              <a:t>!</a:t>
            </a:r>
            <a:r>
              <a:rPr lang="vi-VN" sz="2400">
                <a:solidFill>
                  <a:srgbClr val="000000"/>
                </a:solidFill>
              </a:rPr>
              <a:t>”. </a:t>
            </a:r>
            <a:endParaRPr lang="en-US" sz="2400">
              <a:solidFill>
                <a:srgbClr val="000000"/>
              </a:solidFill>
            </a:endParaRPr>
          </a:p>
          <a:p>
            <a:r>
              <a:rPr lang="vi-VN" sz="2400">
                <a:solidFill>
                  <a:srgbClr val="000000"/>
                </a:solidFill>
              </a:rPr>
              <a:t>Sau đó, em tới chỗ ông cầm lấy tờ báo và đọc cho ông nghe.</a:t>
            </a:r>
            <a:endParaRPr lang="en-US" sz="2400"/>
          </a:p>
        </p:txBody>
      </p:sp>
    </p:spTree>
    <p:extLst>
      <p:ext uri="{BB962C8B-B14F-4D97-AF65-F5344CB8AC3E}">
        <p14:creationId xmlns:p14="http://schemas.microsoft.com/office/powerpoint/2010/main" val="83886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87782" y="1143024"/>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Hoạt động vận dụng</a:t>
            </a:r>
          </a:p>
        </p:txBody>
      </p:sp>
      <p:sp>
        <p:nvSpPr>
          <p:cNvPr id="11" name="TextBox 10"/>
          <p:cNvSpPr txBox="1"/>
          <p:nvPr/>
        </p:nvSpPr>
        <p:spPr>
          <a:xfrm>
            <a:off x="2687783" y="1643687"/>
            <a:ext cx="7790491"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ea typeface="Calibri" panose="020F0502020204030204" pitchFamily="34" charset="0"/>
                <a:cs typeface="Arial" panose="020B0604020202020204" pitchFamily="34" charset="0"/>
              </a:rPr>
              <a:t>1. Kể những việc em đã làm thể hiện sự quan tâm, chăm sóc đối với các thành viên trong gia đình mình.</a:t>
            </a:r>
            <a:endParaRPr lang="en-US" sz="24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176" y="795788"/>
            <a:ext cx="1031606" cy="1101252"/>
          </a:xfrm>
          <a:prstGeom prst="rect">
            <a:avLst/>
          </a:prstGeom>
        </p:spPr>
      </p:pic>
      <p:sp>
        <p:nvSpPr>
          <p:cNvPr id="9" name="TextBox 8"/>
          <p:cNvSpPr txBox="1"/>
          <p:nvPr/>
        </p:nvSpPr>
        <p:spPr>
          <a:xfrm>
            <a:off x="2687782" y="5804245"/>
            <a:ext cx="710676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ea typeface="Calibri" panose="020F0502020204030204" pitchFamily="34" charset="0"/>
                <a:cs typeface="Arial" panose="020B0604020202020204" pitchFamily="34" charset="0"/>
              </a:rPr>
              <a:t>2. Em thích việc làm nào nhất ? Vì sao ?</a:t>
            </a:r>
            <a:endParaRPr lang="en-US" sz="240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1524000" y="0"/>
            <a:ext cx="9166090" cy="847898"/>
          </a:xfrm>
          <a:prstGeom prst="rect">
            <a:avLst/>
          </a:prstGeom>
          <a:noFill/>
          <a:ln w="9525">
            <a:noFill/>
            <a:miter lim="800000"/>
            <a:headEnd/>
            <a:tailEnd/>
          </a:ln>
          <a:effectLst/>
        </p:spPr>
        <p:txBody>
          <a:bodyPr anchor="ctr"/>
          <a:lstStyle/>
          <a:p>
            <a:pPr>
              <a:defRPr/>
            </a:pPr>
            <a:r>
              <a:rPr lang="en-US" sz="2400" kern="0">
                <a:latin typeface="Arial" panose="020B0604020202020204" pitchFamily="34" charset="0"/>
                <a:cs typeface="Arial" panose="020B0604020202020204" pitchFamily="34" charset="0"/>
              </a:rPr>
              <a:t>		Thứ … ngày … tháng … năm …</a:t>
            </a:r>
          </a:p>
          <a:p>
            <a:pPr eaLnBrk="1" hangingPunct="1">
              <a:defRPr/>
            </a:pPr>
            <a:r>
              <a:rPr lang="en-US" sz="2400" ker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Bài 1 : </a:t>
            </a:r>
            <a:r>
              <a:rPr lang="en-US" sz="2400">
                <a:solidFill>
                  <a:srgbClr val="FF0000"/>
                </a:solidFill>
                <a:latin typeface="Arial" panose="020B0604020202020204" pitchFamily="34" charset="0"/>
                <a:cs typeface="Arial" panose="020B0604020202020204" pitchFamily="34" charset="0"/>
              </a:rPr>
              <a:t>Các thế hệ trong gia đình (tiết 2)</a:t>
            </a:r>
          </a:p>
        </p:txBody>
      </p:sp>
      <p:sp>
        <p:nvSpPr>
          <p:cNvPr id="12" name="Rectangle 11"/>
          <p:cNvSpPr/>
          <p:nvPr/>
        </p:nvSpPr>
        <p:spPr>
          <a:xfrm>
            <a:off x="2824701" y="3171720"/>
            <a:ext cx="7516652" cy="19354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Tx/>
              <a:buChar char="-"/>
            </a:pP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mẹ</a:t>
            </a:r>
            <a:r>
              <a:rPr lang="en-US" sz="2400">
                <a:latin typeface="Arial" panose="020B0604020202020204" pitchFamily="34" charset="0"/>
                <a:cs typeface="Arial" panose="020B0604020202020204" pitchFamily="34" charset="0"/>
              </a:rPr>
              <a:t> quét nhà, nhặt rau, rửa bát</a:t>
            </a:r>
          </a:p>
          <a:p>
            <a:pPr marL="285750" indent="-285750" algn="just">
              <a:buFontTx/>
              <a:buChar char="-"/>
            </a:pPr>
            <a:r>
              <a:rPr lang="en-US" sz="2400">
                <a:latin typeface="Arial" panose="020B0604020202020204" pitchFamily="34" charset="0"/>
                <a:cs typeface="Arial" panose="020B0604020202020204" pitchFamily="34" charset="0"/>
              </a:rPr>
              <a:t>C</a:t>
            </a:r>
            <a:r>
              <a:rPr lang="vi-VN" sz="2400">
                <a:latin typeface="Arial" panose="020B0604020202020204" pitchFamily="34" charset="0"/>
                <a:cs typeface="Arial" panose="020B0604020202020204" pitchFamily="34" charset="0"/>
              </a:rPr>
              <a:t>ùng mọi người dọn dẹp nhà cửa</a:t>
            </a:r>
            <a:endParaRPr lang="en-US" sz="2400" dirty="0">
              <a:latin typeface="Arial" panose="020B0604020202020204" pitchFamily="34" charset="0"/>
              <a:cs typeface="Arial" panose="020B0604020202020204" pitchFamily="34" charset="0"/>
            </a:endParaRPr>
          </a:p>
          <a:p>
            <a:pPr marL="285750" indent="-285750" algn="just">
              <a:buFontTx/>
              <a:buChar char="-"/>
            </a:pPr>
            <a:r>
              <a:rPr lang="en-US" sz="2400">
                <a:latin typeface="Arial" panose="020B0604020202020204" pitchFamily="34" charset="0"/>
                <a:cs typeface="Arial" panose="020B0604020202020204" pitchFamily="34" charset="0"/>
              </a:rPr>
              <a:t>Chơi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endParaRPr lang="en-US" sz="2400" dirty="0">
              <a:latin typeface="Arial" panose="020B0604020202020204" pitchFamily="34" charset="0"/>
              <a:cs typeface="Arial" panose="020B0604020202020204" pitchFamily="34" charset="0"/>
            </a:endParaRPr>
          </a:p>
          <a:p>
            <a:pPr marL="285750" indent="-285750" algn="just">
              <a:buFontTx/>
              <a:buChar char="-"/>
            </a:pPr>
            <a:r>
              <a:rPr lang="en-US" sz="2400">
                <a:latin typeface="Arial" panose="020B0604020202020204" pitchFamily="34" charset="0"/>
                <a:cs typeface="Arial" panose="020B0604020202020204" pitchFamily="34" charset="0"/>
              </a:rPr>
              <a:t>Nói chuyện với bà</a:t>
            </a:r>
          </a:p>
          <a:p>
            <a:pPr marL="285750" indent="-285750" algn="just">
              <a:buFontTx/>
              <a:buChar char="-"/>
            </a:pPr>
            <a:r>
              <a:rPr lang="en-US" sz="2400">
                <a:latin typeface="Arial" panose="020B0604020202020204" pitchFamily="34" charset="0"/>
                <a:cs typeface="Arial" panose="020B0604020202020204" pitchFamily="34" charset="0"/>
              </a:rPr>
              <a:t>Đọc sách cho ông, cùng ông tưới cây</a:t>
            </a:r>
          </a:p>
          <a:p>
            <a:pPr marL="285750" indent="-285750" algn="just">
              <a:buFontTx/>
              <a:buChar char="-"/>
            </a:pPr>
            <a:r>
              <a:rPr lang="en-US" sz="2400">
                <a:latin typeface="Arial" panose="020B0604020202020204" pitchFamily="34" charset="0"/>
                <a:cs typeface="Arial" panose="020B0604020202020204" pitchFamily="34" charset="0"/>
              </a:rPr>
              <a:t>G</a:t>
            </a:r>
            <a:r>
              <a:rPr lang="vi-VN" sz="2400"/>
              <a:t>ấp và cất quần áo cho mọi người trong nhà.</a:t>
            </a:r>
            <a:endParaRPr lang="en-US" sz="2400">
              <a:latin typeface="Arial" panose="020B0604020202020204" pitchFamily="34" charset="0"/>
              <a:cs typeface="Arial" panose="020B0604020202020204" pitchFamily="34" charset="0"/>
            </a:endParaRPr>
          </a:p>
          <a:p>
            <a:pPr marL="285750" indent="-285750" algn="just">
              <a:buFontTx/>
              <a:buChar char="-"/>
            </a:pPr>
            <a:r>
              <a:rPr lang="vi-VN" sz="2400">
                <a:latin typeface="Arial" panose="020B0604020202020204" pitchFamily="34" charset="0"/>
                <a:cs typeface="Arial" panose="020B0604020202020204" pitchFamily="34" charset="0"/>
              </a:rPr>
              <a:t>Trước khi đi ngủ, em sẽ chúc ngủ ngon.</a:t>
            </a:r>
            <a:endParaRPr lang="en-US" sz="2400">
              <a:latin typeface="Arial" panose="020B0604020202020204" pitchFamily="34" charset="0"/>
              <a:cs typeface="Arial" panose="020B0604020202020204" pitchFamily="34" charset="0"/>
            </a:endParaRPr>
          </a:p>
          <a:p>
            <a:pPr marL="285750" indent="-285750" algn="just">
              <a:buFontTx/>
              <a:buChar char="-"/>
            </a:pPr>
            <a:r>
              <a:rPr lang="en-US" sz="24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547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566365" y="1172759"/>
            <a:ext cx="4147944" cy="6331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a:solidFill>
                  <a:schemeClr val="tx1"/>
                </a:solidFill>
              </a:rPr>
              <a:t>Tổng kết</a:t>
            </a:r>
            <a:endParaRPr lang="en-US" sz="3200" b="1">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60137"/>
            <a:ext cx="9144000" cy="4597863"/>
          </a:xfrm>
          <a:prstGeom prst="rect">
            <a:avLst/>
          </a:prstGeom>
        </p:spPr>
      </p:pic>
      <p:sp>
        <p:nvSpPr>
          <p:cNvPr id="8" name="Rectangle 2"/>
          <p:cNvSpPr txBox="1">
            <a:spLocks noChangeArrowheads="1"/>
          </p:cNvSpPr>
          <p:nvPr/>
        </p:nvSpPr>
        <p:spPr bwMode="auto">
          <a:xfrm>
            <a:off x="1524000" y="0"/>
            <a:ext cx="9166090" cy="847898"/>
          </a:xfrm>
          <a:prstGeom prst="rect">
            <a:avLst/>
          </a:prstGeom>
          <a:noFill/>
          <a:ln w="9525">
            <a:noFill/>
            <a:miter lim="800000"/>
            <a:headEnd/>
            <a:tailEnd/>
          </a:ln>
          <a:effectLst/>
        </p:spPr>
        <p:txBody>
          <a:bodyPr anchor="ctr"/>
          <a:lstStyle/>
          <a:p>
            <a:pPr>
              <a:defRPr/>
            </a:pPr>
            <a:r>
              <a:rPr lang="en-US" sz="2400" kern="0">
                <a:latin typeface="Arial" panose="020B0604020202020204" pitchFamily="34" charset="0"/>
                <a:cs typeface="Arial" panose="020B0604020202020204" pitchFamily="34" charset="0"/>
              </a:rPr>
              <a:t>		Thứ … ngày … tháng … năm …</a:t>
            </a:r>
          </a:p>
          <a:p>
            <a:pPr eaLnBrk="1" hangingPunct="1">
              <a:defRPr/>
            </a:pPr>
            <a:r>
              <a:rPr lang="en-US" sz="2400" ker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Bài 1 : </a:t>
            </a:r>
            <a:r>
              <a:rPr lang="en-US" sz="2400">
                <a:solidFill>
                  <a:srgbClr val="FF0000"/>
                </a:solidFill>
                <a:latin typeface="Arial" panose="020B0604020202020204" pitchFamily="34" charset="0"/>
                <a:cs typeface="Arial" panose="020B0604020202020204" pitchFamily="34" charset="0"/>
              </a:rPr>
              <a:t>Các thế hệ trong gia đình (tiết 2)</a:t>
            </a:r>
          </a:p>
        </p:txBody>
      </p:sp>
      <p:sp>
        <p:nvSpPr>
          <p:cNvPr id="10" name="Rounded Rectangle 9"/>
          <p:cNvSpPr/>
          <p:nvPr/>
        </p:nvSpPr>
        <p:spPr>
          <a:xfrm>
            <a:off x="3566365" y="1172759"/>
            <a:ext cx="4147944" cy="6331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a:solidFill>
                  <a:schemeClr val="tx1"/>
                </a:solidFill>
              </a:rPr>
              <a:t>Củng cố - Dặn dò</a:t>
            </a:r>
            <a:endParaRPr lang="en-US" sz="3200" b="1">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462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1480</TotalTime>
  <Words>422</Words>
  <Application>Microsoft Office PowerPoint</Application>
  <PresentationFormat>Widescreen</PresentationFormat>
  <Paragraphs>51</Paragraphs>
  <Slides>9</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宋体</vt:lpstr>
      <vt:lpstr>Arial</vt:lpstr>
      <vt:lpstr>Calibri</vt:lpstr>
      <vt:lpstr>Calibri Light</vt:lpstr>
      <vt:lpstr>等线</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Techsi.vn</cp:lastModifiedBy>
  <cp:revision>342</cp:revision>
  <dcterms:created xsi:type="dcterms:W3CDTF">2021-06-08T07:37:38Z</dcterms:created>
  <dcterms:modified xsi:type="dcterms:W3CDTF">2023-09-19T06:15:52Z</dcterms:modified>
</cp:coreProperties>
</file>