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39" r:id="rId3"/>
    <p:sldId id="449" r:id="rId4"/>
    <p:sldId id="427" r:id="rId5"/>
    <p:sldId id="428" r:id="rId6"/>
    <p:sldId id="426" r:id="rId7"/>
    <p:sldId id="442" r:id="rId8"/>
    <p:sldId id="444" r:id="rId9"/>
    <p:sldId id="446" r:id="rId10"/>
    <p:sldId id="433" r:id="rId11"/>
    <p:sldId id="440" r:id="rId12"/>
    <p:sldId id="448"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00CC"/>
    <a:srgbClr val="FF0066"/>
    <a:srgbClr val="FF7C80"/>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3" d="100"/>
          <a:sy n="63" d="100"/>
        </p:scale>
        <p:origin x="-446" y="-8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hyperlink" Target="Cau%20hoi/Cau%201.pptx" TargetMode="External"/><Relationship Id="rId13" Type="http://schemas.openxmlformats.org/officeDocument/2006/relationships/image" Target="../media/image16.jpeg"/><Relationship Id="rId3" Type="http://schemas.openxmlformats.org/officeDocument/2006/relationships/image" Target="../media/image9.jpg"/><Relationship Id="rId7" Type="http://schemas.openxmlformats.org/officeDocument/2006/relationships/image" Target="../media/image13.jpeg"/><Relationship Id="rId12" Type="http://schemas.openxmlformats.org/officeDocument/2006/relationships/hyperlink" Target="Cau%20hoi/Cau%202.pptx"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5.jpg"/><Relationship Id="rId5" Type="http://schemas.openxmlformats.org/officeDocument/2006/relationships/image" Target="../media/image11.jpeg"/><Relationship Id="rId15" Type="http://schemas.openxmlformats.org/officeDocument/2006/relationships/image" Target="../media/image17.jpeg"/><Relationship Id="rId10" Type="http://schemas.openxmlformats.org/officeDocument/2006/relationships/hyperlink" Target="Cau%20hoi/Cau%203.pptx" TargetMode="External"/><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hyperlink" Target="Cau%20hoi/Cau%204.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145856" y="3870025"/>
            <a:ext cx="122797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31: NGƯỜI LÀM ĐỒ CHƠI (T1,2)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395119" y="1266918"/>
            <a:ext cx="60960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smtClean="0">
                <a:solidFill>
                  <a:srgbClr val="0000CC"/>
                </a:solidFill>
                <a:effectLst>
                  <a:outerShdw blurRad="38100" dist="38100" dir="2700000" algn="tl">
                    <a:srgbClr val="000000">
                      <a:alpha val="43137"/>
                    </a:srgbClr>
                  </a:outerShdw>
                </a:effectLst>
                <a:latin typeface="Times New Roman" pitchFamily="18" charset="0"/>
              </a:rPr>
              <a:t>NGƯỜI LÀM ĐỒ CHƠI</a:t>
            </a: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734956"/>
            <a:ext cx="13360805"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Dựa</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vào</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những</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gợi</a:t>
            </a:r>
            <a:r>
              <a:rPr lang="en-US" sz="3600" b="1" i="1" dirty="0" smtClean="0">
                <a:solidFill>
                  <a:srgbClr val="0000CC"/>
                </a:solidFill>
                <a:latin typeface="Times New Roman" pitchFamily="18" charset="0"/>
                <a:cs typeface="Times New Roman" pitchFamily="18" charset="0"/>
              </a:rPr>
              <a:t> ý </a:t>
            </a:r>
            <a:r>
              <a:rPr lang="en-US" sz="3600" b="1" i="1" dirty="0" err="1" smtClean="0">
                <a:solidFill>
                  <a:srgbClr val="0000CC"/>
                </a:solidFill>
                <a:latin typeface="Times New Roman" pitchFamily="18" charset="0"/>
                <a:cs typeface="Times New Roman" pitchFamily="18" charset="0"/>
              </a:rPr>
              <a:t>dưới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đây</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kể</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lại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từng</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đoạn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trong</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câu</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chuyện</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2" descr="Nói và nghe: Kể chuyện Người làm đồ chơi trang 143 Tiếng Việt lớp 3 Tập 1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721" y="3369660"/>
            <a:ext cx="13069998" cy="5621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166519" y="1266918"/>
            <a:ext cx="67056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smtClean="0">
                <a:solidFill>
                  <a:srgbClr val="0000CC"/>
                </a:solidFill>
                <a:effectLst>
                  <a:outerShdw blurRad="38100" dist="38100" dir="2700000" algn="tl">
                    <a:srgbClr val="000000">
                      <a:alpha val="43137"/>
                    </a:srgbClr>
                  </a:outerShdw>
                </a:effectLst>
                <a:latin typeface="Times New Roman" pitchFamily="18" charset="0"/>
              </a:rPr>
              <a:t>NGƯỜI LÀM ĐỒ CHƠI</a:t>
            </a: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371051" y="2709608"/>
            <a:ext cx="14122805"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Học</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sinh</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dựa</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vào</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gợi</a:t>
            </a:r>
            <a:r>
              <a:rPr lang="en-US" sz="3600" b="1" i="1" dirty="0" smtClean="0">
                <a:solidFill>
                  <a:srgbClr val="0000CC"/>
                </a:solidFill>
                <a:latin typeface="Times New Roman" pitchFamily="18" charset="0"/>
                <a:cs typeface="Times New Roman" pitchFamily="18" charset="0"/>
              </a:rPr>
              <a:t> ý </a:t>
            </a:r>
            <a:r>
              <a:rPr lang="en-US" sz="3600" b="1" i="1" dirty="0" err="1" smtClean="0">
                <a:solidFill>
                  <a:srgbClr val="0000CC"/>
                </a:solidFill>
                <a:latin typeface="Times New Roman" pitchFamily="18" charset="0"/>
                <a:cs typeface="Times New Roman" pitchFamily="18" charset="0"/>
              </a:rPr>
              <a:t>để</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kể</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lại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nội</a:t>
            </a:r>
            <a:r>
              <a:rPr lang="en-US" sz="3600" b="1" i="1" dirty="0" smtClean="0">
                <a:solidFill>
                  <a:srgbClr val="0000CC"/>
                </a:solidFill>
                <a:latin typeface="Times New Roman" pitchFamily="18" charset="0"/>
                <a:cs typeface="Times New Roman" pitchFamily="18" charset="0"/>
              </a:rPr>
              <a:t> dung </a:t>
            </a:r>
            <a:r>
              <a:rPr lang="en-US" sz="3600" b="1" i="1" dirty="0" err="1" smtClean="0">
                <a:solidFill>
                  <a:srgbClr val="0000CC"/>
                </a:solidFill>
                <a:latin typeface="Times New Roman" pitchFamily="18" charset="0"/>
                <a:cs typeface="Times New Roman" pitchFamily="18" charset="0"/>
              </a:rPr>
              <a:t>từng</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đoạn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câu</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chuyện</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p:nvPr/>
        </p:nvSpPr>
        <p:spPr>
          <a:xfrm>
            <a:off x="1342115" y="3587323"/>
            <a:ext cx="14340004" cy="6617196"/>
          </a:xfrm>
          <a:prstGeom prst="rect">
            <a:avLst/>
          </a:prstGeom>
        </p:spPr>
        <p:txBody>
          <a:bodyPr wrap="square">
            <a:spAutoFit/>
          </a:bodyPr>
          <a:lstStyle/>
          <a:p>
            <a:r>
              <a:rPr lang="vi-VN" sz="4000" b="1" u="sng" dirty="0">
                <a:solidFill>
                  <a:srgbClr val="0000FF"/>
                </a:solidFill>
                <a:latin typeface="Times New Roman" panose="02020603050405020304" pitchFamily="18" charset="0"/>
                <a:cs typeface="Times New Roman" panose="02020603050405020304" pitchFamily="18" charset="0"/>
              </a:rPr>
              <a:t>Đoạn 1</a:t>
            </a:r>
            <a:r>
              <a:rPr lang="vi-VN" sz="4000" dirty="0">
                <a:solidFill>
                  <a:srgbClr val="0000FF"/>
                </a:solidFill>
                <a:latin typeface="Times New Roman" panose="02020603050405020304" pitchFamily="18" charset="0"/>
                <a:cs typeface="Times New Roman" panose="02020603050405020304" pitchFamily="18" charset="0"/>
              </a:rPr>
              <a:t>:</a:t>
            </a:r>
          </a:p>
          <a:p>
            <a:r>
              <a:rPr lang="vi-VN" sz="4000" dirty="0">
                <a:solidFill>
                  <a:srgbClr val="0000FF"/>
                </a:solidFill>
                <a:latin typeface="Times New Roman" panose="02020603050405020304" pitchFamily="18" charset="0"/>
                <a:cs typeface="Times New Roman" panose="02020603050405020304" pitchFamily="18" charset="0"/>
              </a:rPr>
              <a:t>Bác Nhân là người làm đồ chơi bằng bột màu. Bác rất yêu công việc của mình. Mỗi khi làm việc bác đều cảm thấy rất vui vẻ.</a:t>
            </a:r>
          </a:p>
          <a:p>
            <a:r>
              <a:rPr lang="vi-VN" sz="4000" b="1" u="sng" dirty="0">
                <a:solidFill>
                  <a:srgbClr val="0000FF"/>
                </a:solidFill>
                <a:latin typeface="Times New Roman" panose="02020603050405020304" pitchFamily="18" charset="0"/>
                <a:cs typeface="Times New Roman" panose="02020603050405020304" pitchFamily="18" charset="0"/>
              </a:rPr>
              <a:t>Đoạn 2</a:t>
            </a:r>
            <a:r>
              <a:rPr lang="vi-VN" sz="4000" dirty="0">
                <a:solidFill>
                  <a:srgbClr val="0000FF"/>
                </a:solidFill>
                <a:latin typeface="Times New Roman" panose="02020603050405020304" pitchFamily="18" charset="0"/>
                <a:cs typeface="Times New Roman" panose="02020603050405020304" pitchFamily="18" charset="0"/>
              </a:rPr>
              <a:t>:</a:t>
            </a:r>
          </a:p>
          <a:p>
            <a:r>
              <a:rPr lang="vi-VN" sz="4000" dirty="0">
                <a:solidFill>
                  <a:srgbClr val="0000FF"/>
                </a:solidFill>
                <a:latin typeface="Times New Roman" panose="02020603050405020304" pitchFamily="18" charset="0"/>
                <a:cs typeface="Times New Roman" panose="02020603050405020304" pitchFamily="18" charset="0"/>
              </a:rPr>
              <a:t>Vài năm gần đây, những món đồ chơi của bác không được đắt hàng như trước. Bởi vì ở cổng công viên có thêm mấy hàng đồ chơi bằng nhựa. Bác Nhân nói với bạn nhỏ rằng bác muốn về quê làm ruộng.</a:t>
            </a:r>
          </a:p>
          <a:p>
            <a:r>
              <a:rPr lang="vi-VN" sz="3600" dirty="0"/>
              <a:t/>
            </a:r>
            <a:br>
              <a:rPr lang="vi-VN" sz="3600" dirty="0"/>
            </a:br>
            <a:r>
              <a:rPr lang="vi-VN" sz="3600" dirty="0"/>
              <a:t/>
            </a:r>
            <a:br>
              <a:rPr lang="vi-VN" sz="3600" dirty="0"/>
            </a:br>
            <a:r>
              <a:rPr lang="vi-VN" sz="3600" dirty="0"/>
              <a:t/>
            </a:r>
            <a:br>
              <a:rPr lang="vi-VN" sz="3600" dirty="0"/>
            </a:b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166519" y="1266918"/>
            <a:ext cx="67056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smtClean="0">
                <a:solidFill>
                  <a:srgbClr val="0000CC"/>
                </a:solidFill>
                <a:effectLst>
                  <a:outerShdw blurRad="38100" dist="38100" dir="2700000" algn="tl">
                    <a:srgbClr val="000000">
                      <a:alpha val="43137"/>
                    </a:srgbClr>
                  </a:outerShdw>
                </a:effectLst>
                <a:latin typeface="Times New Roman" pitchFamily="18" charset="0"/>
              </a:rPr>
              <a:t>NGƯỜI LÀM ĐỒ CHƠI</a:t>
            </a: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371051" y="2709608"/>
            <a:ext cx="14122805"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Học</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sinh</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dựa</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vào</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gợi</a:t>
            </a:r>
            <a:r>
              <a:rPr lang="en-US" sz="3600" b="1" i="1" dirty="0" smtClean="0">
                <a:solidFill>
                  <a:srgbClr val="0000CC"/>
                </a:solidFill>
                <a:latin typeface="Times New Roman" pitchFamily="18" charset="0"/>
                <a:cs typeface="Times New Roman" pitchFamily="18" charset="0"/>
              </a:rPr>
              <a:t> ý </a:t>
            </a:r>
            <a:r>
              <a:rPr lang="en-US" sz="3600" b="1" i="1" dirty="0" err="1" smtClean="0">
                <a:solidFill>
                  <a:srgbClr val="0000CC"/>
                </a:solidFill>
                <a:latin typeface="Times New Roman" pitchFamily="18" charset="0"/>
                <a:cs typeface="Times New Roman" pitchFamily="18" charset="0"/>
              </a:rPr>
              <a:t>để</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kể</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lại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nội</a:t>
            </a:r>
            <a:r>
              <a:rPr lang="en-US" sz="3600" b="1" i="1" dirty="0" smtClean="0">
                <a:solidFill>
                  <a:srgbClr val="0000CC"/>
                </a:solidFill>
                <a:latin typeface="Times New Roman" pitchFamily="18" charset="0"/>
                <a:cs typeface="Times New Roman" pitchFamily="18" charset="0"/>
              </a:rPr>
              <a:t> dung </a:t>
            </a:r>
            <a:r>
              <a:rPr lang="en-US" sz="3600" b="1" i="1" dirty="0" err="1" smtClean="0">
                <a:solidFill>
                  <a:srgbClr val="0000CC"/>
                </a:solidFill>
                <a:latin typeface="Times New Roman" pitchFamily="18" charset="0"/>
                <a:cs typeface="Times New Roman" pitchFamily="18" charset="0"/>
              </a:rPr>
              <a:t>từng</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đoạn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câu</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chuyện</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p:nvPr/>
        </p:nvSpPr>
        <p:spPr>
          <a:xfrm>
            <a:off x="460375" y="3298600"/>
            <a:ext cx="15450344" cy="7294305"/>
          </a:xfrm>
          <a:prstGeom prst="rect">
            <a:avLst/>
          </a:prstGeom>
        </p:spPr>
        <p:txBody>
          <a:bodyPr wrap="square">
            <a:spAutoFit/>
          </a:bodyPr>
          <a:lstStyle/>
          <a:p>
            <a:r>
              <a:rPr lang="vi-VN" sz="4000" b="1" u="sng" dirty="0">
                <a:solidFill>
                  <a:srgbClr val="0000FF"/>
                </a:solidFill>
                <a:latin typeface="Times New Roman" panose="02020603050405020304" pitchFamily="18" charset="0"/>
                <a:cs typeface="Times New Roman" panose="02020603050405020304" pitchFamily="18" charset="0"/>
              </a:rPr>
              <a:t>Đoạn </a:t>
            </a:r>
            <a:r>
              <a:rPr lang="en-US" sz="4000" b="1" u="sng" dirty="0" smtClean="0">
                <a:solidFill>
                  <a:srgbClr val="0000FF"/>
                </a:solidFill>
                <a:latin typeface="Times New Roman" panose="02020603050405020304" pitchFamily="18" charset="0"/>
                <a:cs typeface="Times New Roman" panose="02020603050405020304" pitchFamily="18" charset="0"/>
              </a:rPr>
              <a:t>3</a:t>
            </a:r>
            <a:r>
              <a:rPr lang="vi-VN" sz="4000" dirty="0" smtClean="0">
                <a:solidFill>
                  <a:srgbClr val="0000FF"/>
                </a:solidFill>
                <a:latin typeface="Times New Roman" panose="02020603050405020304" pitchFamily="18" charset="0"/>
                <a:cs typeface="Times New Roman" panose="02020603050405020304" pitchFamily="18" charset="0"/>
              </a:rPr>
              <a:t>:</a:t>
            </a:r>
            <a:endParaRPr lang="vi-VN" sz="4000" dirty="0">
              <a:solidFill>
                <a:srgbClr val="0000FF"/>
              </a:solidFill>
              <a:latin typeface="Times New Roman" panose="02020603050405020304" pitchFamily="18" charset="0"/>
              <a:cs typeface="Times New Roman" panose="02020603050405020304" pitchFamily="18" charset="0"/>
            </a:endParaRPr>
          </a:p>
          <a:p>
            <a:r>
              <a:rPr lang="vi-VN" sz="4000" dirty="0">
                <a:solidFill>
                  <a:srgbClr val="0000FF"/>
                </a:solidFill>
                <a:latin typeface="Times New Roman" panose="02020603050405020304" pitchFamily="18" charset="0"/>
                <a:cs typeface="Times New Roman" panose="02020603050405020304" pitchFamily="18" charset="0"/>
              </a:rPr>
              <a:t>Khi nghe bác Nhân nói về việc bán hàng của mình dạo gần đây và mong muốn về quê của bác, bạn nhỏ cảm thấy rất buồn. Đêm trước buổi bán hàng cuối cùng của bác Nhân, bạn nhỏ đập con lợn đất, dùng số tiền của mình chia thành các món nhỏ và nhờ mấy bạn trong lớp mua giúp đồ chơi của bác.</a:t>
            </a:r>
            <a:br>
              <a:rPr lang="vi-VN" sz="4000" dirty="0">
                <a:solidFill>
                  <a:srgbClr val="0000FF"/>
                </a:solidFill>
                <a:latin typeface="Times New Roman" panose="02020603050405020304" pitchFamily="18" charset="0"/>
                <a:cs typeface="Times New Roman" panose="02020603050405020304" pitchFamily="18" charset="0"/>
              </a:rPr>
            </a:br>
            <a:r>
              <a:rPr lang="vi-VN" sz="4000" b="1" u="sng" dirty="0" smtClean="0">
                <a:solidFill>
                  <a:srgbClr val="0000FF"/>
                </a:solidFill>
                <a:latin typeface="Times New Roman" panose="02020603050405020304" pitchFamily="18" charset="0"/>
                <a:cs typeface="Times New Roman" panose="02020603050405020304" pitchFamily="18" charset="0"/>
              </a:rPr>
              <a:t>Đoạn </a:t>
            </a:r>
            <a:r>
              <a:rPr lang="en-US" sz="4000" b="1" u="sng" dirty="0">
                <a:solidFill>
                  <a:srgbClr val="0000FF"/>
                </a:solidFill>
                <a:latin typeface="Times New Roman" panose="02020603050405020304" pitchFamily="18" charset="0"/>
                <a:cs typeface="Times New Roman" panose="02020603050405020304" pitchFamily="18" charset="0"/>
              </a:rPr>
              <a:t>4</a:t>
            </a:r>
            <a:r>
              <a:rPr lang="vi-VN" sz="4000" dirty="0" smtClean="0">
                <a:solidFill>
                  <a:srgbClr val="0000FF"/>
                </a:solidFill>
                <a:latin typeface="Times New Roman" panose="02020603050405020304" pitchFamily="18" charset="0"/>
                <a:cs typeface="Times New Roman" panose="02020603050405020304" pitchFamily="18" charset="0"/>
              </a:rPr>
              <a:t>:</a:t>
            </a:r>
            <a:endParaRPr lang="vi-VN" sz="4000" dirty="0">
              <a:solidFill>
                <a:srgbClr val="0000FF"/>
              </a:solidFill>
              <a:latin typeface="Times New Roman" panose="02020603050405020304" pitchFamily="18" charset="0"/>
              <a:cs typeface="Times New Roman" panose="02020603050405020304" pitchFamily="18" charset="0"/>
            </a:endParaRPr>
          </a:p>
          <a:p>
            <a:r>
              <a:rPr lang="en-US" sz="4000" dirty="0" err="1">
                <a:solidFill>
                  <a:srgbClr val="0000FF"/>
                </a:solidFill>
                <a:latin typeface="Times New Roman" panose="02020603050405020304" pitchFamily="18" charset="0"/>
                <a:cs typeface="Times New Roman" panose="02020603050405020304" pitchFamily="18" charset="0"/>
              </a:rPr>
              <a:t>Buổi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bán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hàng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cuối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cùng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của</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bác</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Nhân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diễn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ra</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rất</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thuận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lợi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Bác</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đã</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bán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hết</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hàng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ngày</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hôm</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đó</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Bác</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Nhân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cảm</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thấy</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rất</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vui</a:t>
            </a:r>
            <a:r>
              <a:rPr lang="en-US" sz="4000" dirty="0">
                <a:solidFill>
                  <a:srgbClr val="0000FF"/>
                </a:solidFill>
                <a:latin typeface="Times New Roman" panose="02020603050405020304" pitchFamily="18" charset="0"/>
                <a:cs typeface="Times New Roman" panose="02020603050405020304" pitchFamily="18" charset="0"/>
              </a:rPr>
              <a:t>.</a:t>
            </a:r>
            <a:br>
              <a:rPr lang="en-US" sz="4000" dirty="0">
                <a:solidFill>
                  <a:srgbClr val="0000FF"/>
                </a:solidFill>
                <a:latin typeface="Times New Roman" panose="02020603050405020304" pitchFamily="18" charset="0"/>
                <a:cs typeface="Times New Roman" panose="02020603050405020304" pitchFamily="18" charset="0"/>
              </a:rPr>
            </a:br>
            <a:r>
              <a:rPr lang="vi-VN" sz="3600" dirty="0"/>
              <a:t/>
            </a:r>
            <a:br>
              <a:rPr lang="vi-VN" sz="3600" dirty="0"/>
            </a:br>
            <a:r>
              <a:rPr lang="vi-VN" sz="3600" dirty="0"/>
              <a:t/>
            </a:r>
            <a:br>
              <a:rPr lang="vi-VN" sz="3600" dirty="0"/>
            </a:b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7661494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283131" y="2727742"/>
            <a:ext cx="4019550" cy="4019550"/>
            <a:chOff x="11295163" y="2763838"/>
            <a:chExt cx="4019550" cy="4019550"/>
          </a:xfrm>
        </p:grpSpPr>
        <p:grpSp>
          <p:nvGrpSpPr>
            <p:cNvPr id="4" name="Group 3"/>
            <p:cNvGrpSpPr>
              <a:grpSpLocks/>
            </p:cNvGrpSpPr>
            <p:nvPr/>
          </p:nvGrpSpPr>
          <p:grpSpPr bwMode="auto">
            <a:xfrm>
              <a:off x="11295163" y="2763838"/>
              <a:ext cx="4019550" cy="4019550"/>
              <a:chOff x="2000250" y="2819400"/>
              <a:chExt cx="4019550" cy="4019550"/>
            </a:xfrm>
            <a:blipFill>
              <a:blip r:embed="rId3"/>
              <a:stretch>
                <a:fillRect/>
              </a:stretch>
            </a:blipFill>
          </p:grpSpPr>
          <p:sp>
            <p:nvSpPr>
              <p:cNvPr id="9"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10" name="Oval 9"/>
              <p:cNvSpPr/>
              <p:nvPr/>
            </p:nvSpPr>
            <p:spPr>
              <a:xfrm>
                <a:off x="2000250" y="2819400"/>
                <a:ext cx="4019550" cy="40195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1" name="Straight Connector 10"/>
              <p:cNvCxnSpPr>
                <a:stCxn id="10" idx="2"/>
                <a:endCxn id="10"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12" name="Straight Connector 11"/>
              <p:cNvCxnSpPr>
                <a:stCxn id="10" idx="0"/>
                <a:endCxn id="10"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57266">
              <a:off x="11650748" y="3360890"/>
              <a:ext cx="1464504" cy="99422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811697">
              <a:off x="13573755" y="3339822"/>
              <a:ext cx="1460921" cy="103183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3457683">
              <a:off x="11578175" y="5167957"/>
              <a:ext cx="1582339" cy="1055001"/>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8066057">
              <a:off x="13487902" y="5200064"/>
              <a:ext cx="1554461" cy="1032049"/>
            </a:xfrm>
            <a:prstGeom prst="rect">
              <a:avLst/>
            </a:prstGeom>
          </p:spPr>
        </p:pic>
      </p:grpSp>
      <p:grpSp>
        <p:nvGrpSpPr>
          <p:cNvPr id="13" name="Group 12"/>
          <p:cNvGrpSpPr/>
          <p:nvPr/>
        </p:nvGrpSpPr>
        <p:grpSpPr>
          <a:xfrm>
            <a:off x="11345953" y="3657600"/>
            <a:ext cx="3869843" cy="4578859"/>
            <a:chOff x="11024286" y="4266754"/>
            <a:chExt cx="3804547" cy="4578859"/>
          </a:xfrm>
        </p:grpSpPr>
        <p:cxnSp>
          <p:nvCxnSpPr>
            <p:cNvPr id="14" name="Straight Connector 13"/>
            <p:cNvCxnSpPr/>
            <p:nvPr/>
          </p:nvCxnSpPr>
          <p:spPr>
            <a:xfrm>
              <a:off x="12954000" y="5326290"/>
              <a:ext cx="0" cy="2446074"/>
            </a:xfrm>
            <a:prstGeom prst="line">
              <a:avLst/>
            </a:prstGeom>
            <a:ln w="127000">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024286" y="7776878"/>
              <a:ext cx="3804547"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088130"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4768386"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2943705" y="4266754"/>
              <a:ext cx="10295" cy="1067250"/>
            </a:xfrm>
            <a:prstGeom prst="line">
              <a:avLst/>
            </a:prstGeom>
            <a:ln w="1270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grpSp>
      <p:pic>
        <p:nvPicPr>
          <p:cNvPr id="19" name="Picture 18">
            <a:hlinkClick r:id="rId8" action="ppaction://hlinkpres?slideindex=1&amp;slidetitle="/>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7919" y="2725755"/>
            <a:ext cx="4243488" cy="2356912"/>
          </a:xfrm>
          <a:prstGeom prst="rect">
            <a:avLst/>
          </a:prstGeom>
        </p:spPr>
      </p:pic>
      <p:pic>
        <p:nvPicPr>
          <p:cNvPr id="20" name="Picture 19">
            <a:hlinkClick r:id="rId10" action="ppaction://hlinkpres?slideindex=1&amp;slidetitle="/>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2796" y="5911305"/>
            <a:ext cx="4073319" cy="2574942"/>
          </a:xfrm>
          <a:prstGeom prst="rect">
            <a:avLst/>
          </a:prstGeom>
        </p:spPr>
      </p:pic>
      <p:pic>
        <p:nvPicPr>
          <p:cNvPr id="21" name="Picture 20">
            <a:hlinkClick r:id="rId12" action="ppaction://hlinkpres?slideindex=1&amp;slidetitle="/>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64050" y="2674965"/>
            <a:ext cx="3871150" cy="2292279"/>
          </a:xfrm>
          <a:prstGeom prst="rect">
            <a:avLst/>
          </a:prstGeom>
        </p:spPr>
      </p:pic>
      <p:pic>
        <p:nvPicPr>
          <p:cNvPr id="22" name="Picture 21">
            <a:hlinkClick r:id="rId14" action="ppaction://hlinkpres?slideindex=1&amp;slidetitle="/>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88198" y="5963529"/>
            <a:ext cx="3897921" cy="2423804"/>
          </a:xfrm>
          <a:prstGeom prst="rect">
            <a:avLst/>
          </a:prstGeom>
        </p:spPr>
      </p:pic>
      <p:sp>
        <p:nvSpPr>
          <p:cNvPr id="23" name="Text Box 38" descr="Water droplets"/>
          <p:cNvSpPr txBox="1">
            <a:spLocks noChangeArrowheads="1"/>
          </p:cNvSpPr>
          <p:nvPr/>
        </p:nvSpPr>
        <p:spPr bwMode="auto">
          <a:xfrm>
            <a:off x="11555287" y="7305443"/>
            <a:ext cx="3459491" cy="883755"/>
          </a:xfrm>
          <a:prstGeom prst="rect">
            <a:avLst/>
          </a:prstGeom>
          <a:solidFill>
            <a:srgbClr val="FF0000"/>
          </a:solidFill>
          <a:ln w="9525">
            <a:solidFill>
              <a:srgbClr val="0000FF"/>
            </a:solidFill>
            <a:miter lim="800000"/>
            <a:headEnd/>
            <a:tailEnd/>
          </a:ln>
          <a:effectLs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400" b="1" smtClean="0">
                <a:solidFill>
                  <a:srgbClr val="FFFF00"/>
                </a:solidFill>
                <a:cs typeface="Arial" charset="0"/>
              </a:rPr>
              <a:t>QUAY ĐỂ TÌM PHƯƠNG TIỆN</a:t>
            </a:r>
            <a:endParaRPr lang="en-US" altLang="en-US" sz="2400" b="1">
              <a:solidFill>
                <a:srgbClr val="FFFF00"/>
              </a:solidFill>
              <a:cs typeface="Arial" charset="0"/>
            </a:endParaRPr>
          </a:p>
        </p:txBody>
      </p:sp>
      <p:sp>
        <p:nvSpPr>
          <p:cNvPr id="24" name="Rectangle 95"/>
          <p:cNvSpPr>
            <a:spLocks noChangeArrowheads="1"/>
          </p:cNvSpPr>
          <p:nvPr/>
        </p:nvSpPr>
        <p:spPr bwMode="auto">
          <a:xfrm>
            <a:off x="3368916" y="1334869"/>
            <a:ext cx="94273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TRÒ CHƠI: PHƯƠNG TIỆN GIAO THÔNG</a:t>
            </a:r>
            <a:endParaRPr lang="en-GB" sz="3600" b="1">
              <a:solidFill>
                <a:srgbClr val="0000CC"/>
              </a:solidFill>
              <a:latin typeface="Times New Roman" pitchFamily="18" charset="0"/>
              <a:cs typeface="Times New Roman" pitchFamily="18" charset="0"/>
            </a:endParaRPr>
          </a:p>
        </p:txBody>
      </p:sp>
      <p:grpSp>
        <p:nvGrpSpPr>
          <p:cNvPr id="25" name="Group 24"/>
          <p:cNvGrpSpPr/>
          <p:nvPr/>
        </p:nvGrpSpPr>
        <p:grpSpPr>
          <a:xfrm>
            <a:off x="4617134" y="149573"/>
            <a:ext cx="7013458" cy="1117345"/>
            <a:chOff x="4539228" y="210532"/>
            <a:chExt cx="6895119" cy="1117345"/>
          </a:xfrm>
        </p:grpSpPr>
        <p:grpSp>
          <p:nvGrpSpPr>
            <p:cNvPr id="26" name="Group 25"/>
            <p:cNvGrpSpPr/>
            <p:nvPr/>
          </p:nvGrpSpPr>
          <p:grpSpPr>
            <a:xfrm>
              <a:off x="4539228" y="210532"/>
              <a:ext cx="6895119" cy="1117345"/>
              <a:chOff x="4539228" y="210532"/>
              <a:chExt cx="6895119" cy="1117345"/>
            </a:xfrm>
          </p:grpSpPr>
          <p:sp>
            <p:nvSpPr>
              <p:cNvPr id="28" name="TextBox 27"/>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29" name="TextBox 28"/>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7" name="Straight Connector 26"/>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after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after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after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8" presetClass="emph" presetSubtype="0" fill="hold" nodeType="clickEffect">
                                  <p:stCondLst>
                                    <p:cond delay="0"/>
                                  </p:stCondLst>
                                  <p:childTnLst>
                                    <p:animRot by="23400000">
                                      <p:cBhvr>
                                        <p:cTn id="30" dur="2000" fill="hold"/>
                                        <p:tgtEl>
                                          <p:spTgt spid="3"/>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2" name="Untitled.wav"/>
                                        </p:tgtEl>
                                      </p:cMediaNode>
                                    </p:audio>
                                  </p:sub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27600000">
                                      <p:cBhvr>
                                        <p:cTn id="34" dur="2000" fill="hold"/>
                                        <p:tgtEl>
                                          <p:spTgt spid="3"/>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2" name="Untitled.wav"/>
                                        </p:tgtEl>
                                      </p:cMediaNode>
                                    </p:audio>
                                  </p:sub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34200000">
                                      <p:cBhvr>
                                        <p:cTn id="38" dur="2000" fill="hold"/>
                                        <p:tgtEl>
                                          <p:spTgt spid="3"/>
                                        </p:tgtEl>
                                        <p:attrNameLst>
                                          <p:attrName>r</p:attrName>
                                        </p:attrNameLst>
                                      </p:cBhvr>
                                    </p:animRot>
                                  </p:childTnLst>
                                  <p:subTnLst>
                                    <p:audio>
                                      <p:cMediaNode>
                                        <p:cTn display="0" masterRel="sameClick">
                                          <p:stCondLst>
                                            <p:cond evt="begin" delay="0">
                                              <p:tn val="37"/>
                                            </p:cond>
                                          </p:stCondLst>
                                          <p:endCondLst>
                                            <p:cond evt="onStopAudio" delay="0">
                                              <p:tgtEl>
                                                <p:sldTgt/>
                                              </p:tgtEl>
                                            </p:cond>
                                          </p:endCondLst>
                                        </p:cTn>
                                        <p:tgtEl>
                                          <p:sndTgt r:embed="rId2" name="Untitled.wav"/>
                                        </p:tgtEl>
                                      </p:cMediaNode>
                                    </p:audio>
                                  </p:sub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37800000">
                                      <p:cBhvr>
                                        <p:cTn id="42" dur="2000" fill="hold"/>
                                        <p:tgtEl>
                                          <p:spTgt spid="3"/>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Untitled.wav"/>
                                        </p:tgtEl>
                                      </p:cMediaNode>
                                    </p:audio>
                                  </p:subTnLst>
                                </p:cTn>
                              </p:par>
                            </p:childTnLst>
                          </p:cTn>
                        </p:par>
                      </p:childTnLst>
                    </p:cTn>
                  </p:par>
                </p:childTnLst>
              </p:cTn>
              <p:nextCondLst>
                <p:cond evt="onClick" delay="0">
                  <p:tgtEl>
                    <p:spTgt spid="2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Đọc: Người làm đồ chơi trang 141, 142 Tiếng Việt lớp 3 Tập 1 | Kết nối tri thức"/>
          <p:cNvPicPr>
            <a:picLocks noChangeAspect="1" noChangeArrowheads="1"/>
          </p:cNvPicPr>
          <p:nvPr/>
        </p:nvPicPr>
        <p:blipFill rotWithShape="1">
          <a:blip r:embed="rId2">
            <a:extLst>
              <a:ext uri="{28A0092B-C50C-407E-A947-70E740481C1C}">
                <a14:useLocalDpi xmlns:a14="http://schemas.microsoft.com/office/drawing/2010/main" val="0"/>
              </a:ext>
            </a:extLst>
          </a:blip>
          <a:srcRect b="27671"/>
          <a:stretch/>
        </p:blipFill>
        <p:spPr bwMode="auto">
          <a:xfrm>
            <a:off x="670719" y="457200"/>
            <a:ext cx="15011400" cy="861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394327"/>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480719" y="1321131"/>
            <a:ext cx="64770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31: NGƯỜI LÀM ĐỒ CHƠI</a:t>
            </a:r>
          </a:p>
        </p:txBody>
      </p:sp>
      <p:sp>
        <p:nvSpPr>
          <p:cNvPr id="2" name="Rectangle 1"/>
          <p:cNvSpPr/>
          <p:nvPr/>
        </p:nvSpPr>
        <p:spPr>
          <a:xfrm>
            <a:off x="1563435" y="2828092"/>
            <a:ext cx="13966284"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Đọc trôi chảy toàn bài, ngắt nghỉ câu đúng, chú ý câu dài. Đọc diễn cảm các lời thoại với ngữ điệu phù hợp.</a:t>
            </a:r>
          </a:p>
        </p:txBody>
      </p:sp>
      <p:sp>
        <p:nvSpPr>
          <p:cNvPr id="3" name="Rectangle 2"/>
          <p:cNvSpPr/>
          <p:nvPr/>
        </p:nvSpPr>
        <p:spPr>
          <a:xfrm>
            <a:off x="1493838" y="5399452"/>
            <a:ext cx="13578681" cy="1846659"/>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công</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việc</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của</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mình</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bán</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nốt</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trong</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ngày</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mai</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en-US" sz="3800" b="1" dirty="0" smtClean="0">
                <a:solidFill>
                  <a:srgbClr val="0000CC"/>
                </a:solidFill>
                <a:latin typeface="Times New Roman" pitchFamily="18" charset="0"/>
                <a:cs typeface="Times New Roman" pitchFamily="18" charset="0"/>
              </a:rPr>
              <a:t>3: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Chia đoạn.</a:t>
              </a:r>
              <a:endParaRPr lang="en-US" sz="3800" b="1">
                <a:solidFill>
                  <a:srgbClr val="FF0066"/>
                </a:solidFill>
                <a:latin typeface="Times New Roman" pitchFamily="18" charset="0"/>
                <a:cs typeface="Times New Roman" pitchFamily="18" charset="0"/>
              </a:endParaRP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257300" y="3056395"/>
            <a:ext cx="2309019"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bột</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màu</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438380"/>
            <a:ext cx="14048298" cy="1323439"/>
          </a:xfrm>
          <a:prstGeom prst="rect">
            <a:avLst/>
          </a:prstGeom>
        </p:spPr>
        <p:txBody>
          <a:bodyPr wrap="square">
            <a:spAutoFit/>
          </a:bodyPr>
          <a:lstStyle/>
          <a:p>
            <a:pPr algn="just"/>
            <a:r>
              <a:rPr lang="en-US" sz="4000" b="1" dirty="0" smtClean="0">
                <a:solidFill>
                  <a:srgbClr val="0000CC"/>
                </a:solidFill>
                <a:latin typeface="Times New Roman" pitchFamily="18" charset="0"/>
                <a:cs typeface="Times New Roman" pitchFamily="18" charset="0"/>
              </a:rPr>
              <a:t>      </a:t>
            </a:r>
            <a:r>
              <a:rPr lang="en-US" sz="4000" b="1" dirty="0">
                <a:solidFill>
                  <a:srgbClr val="0000FF"/>
                </a:solidFill>
                <a:latin typeface="Times New Roman" panose="02020603050405020304" pitchFamily="18" charset="0"/>
                <a:cs typeface="Times New Roman" panose="02020603050405020304" pitchFamily="18" charset="0"/>
              </a:rPr>
              <a:t>Ở </a:t>
            </a:r>
            <a:r>
              <a:rPr lang="en-US" sz="4000" b="1" dirty="0" err="1">
                <a:solidFill>
                  <a:srgbClr val="0000FF"/>
                </a:solidFill>
                <a:latin typeface="Times New Roman" panose="02020603050405020304" pitchFamily="18" charset="0"/>
                <a:cs typeface="Times New Roman" panose="02020603050405020304" pitchFamily="18" charset="0"/>
              </a:rPr>
              <a:t>ngoài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phố</a:t>
            </a:r>
            <a:r>
              <a:rPr lang="en-US" sz="4000" b="1" dirty="0">
                <a:solidFill>
                  <a:srgbClr val="0000FF"/>
                </a:solidFill>
                <a:latin typeface="Times New Roman" panose="02020603050405020304" pitchFamily="18" charset="0"/>
                <a:cs typeface="Times New Roman" panose="02020603050405020304" pitchFamily="18" charset="0"/>
              </a:rPr>
              <a:t>,</a:t>
            </a: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sào</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nứa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cám</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đồ</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của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bác</a:t>
            </a: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dựng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chỗ</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nào</a:t>
            </a: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là</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chỗ</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ấy</a:t>
            </a:r>
            <a:r>
              <a:rPr lang="en-US" sz="4000" b="1" dirty="0">
                <a:solidFill>
                  <a:srgbClr val="0000FF"/>
                </a:solidFill>
                <a:latin typeface="Times New Roman" panose="02020603050405020304" pitchFamily="18" charset="0"/>
                <a:cs typeface="Times New Roman" panose="02020603050405020304" pitchFamily="18" charset="0"/>
              </a:rPr>
              <a:t>,</a:t>
            </a: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các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bạn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nhỏ</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xúm</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lại</a:t>
            </a:r>
            <a:r>
              <a:rPr lang="en-US" sz="4000" b="1" dirty="0" smtClean="0">
                <a:solidFill>
                  <a:srgbClr val="0000FF"/>
                </a:solidFill>
                <a:latin typeface="Times New Roman" panose="02020603050405020304" pitchFamily="18" charset="0"/>
                <a:cs typeface="Times New Roman" panose="02020603050405020304" pitchFamily="18" charset="0"/>
              </a:rPr>
              <a:t>.</a:t>
            </a:r>
            <a:endParaRPr lang="en-US" sz="4000" b="1" dirty="0">
              <a:solidFill>
                <a:srgbClr val="0000FF"/>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3337719" y="3077886"/>
            <a:ext cx="205950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s</a:t>
            </a:r>
            <a:r>
              <a:rPr lang="en-US" sz="4000" b="1" i="1" dirty="0" err="1" smtClean="0">
                <a:solidFill>
                  <a:srgbClr val="0000CC"/>
                </a:solidFill>
                <a:latin typeface="Times New Roman" pitchFamily="18" charset="0"/>
                <a:cs typeface="Times New Roman" pitchFamily="18" charset="0"/>
              </a:rPr>
              <a:t>ào</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nứa</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5436005" y="3077886"/>
            <a:ext cx="2262982" cy="707886"/>
          </a:xfrm>
          <a:prstGeom prst="rect">
            <a:avLst/>
          </a:prstGeom>
        </p:spPr>
        <p:txBody>
          <a:bodyPr wrap="square">
            <a:spAutoFit/>
          </a:bodyPr>
          <a:lstStyle/>
          <a:p>
            <a:pPr algn="just"/>
            <a:r>
              <a:rPr lang="en-US" sz="4000" b="1" i="1" dirty="0" err="1">
                <a:solidFill>
                  <a:srgbClr val="0000FF"/>
                </a:solidFill>
                <a:latin typeface="Times New Roman" pitchFamily="18" charset="0"/>
                <a:cs typeface="Times New Roman" pitchFamily="18" charset="0"/>
              </a:rPr>
              <a:t>x</a:t>
            </a:r>
            <a:r>
              <a:rPr lang="en-US" sz="4000" b="1" i="1" dirty="0" err="1" smtClean="0">
                <a:solidFill>
                  <a:srgbClr val="0000FF"/>
                </a:solidFill>
                <a:latin typeface="Times New Roman" pitchFamily="18" charset="0"/>
                <a:cs typeface="Times New Roman" pitchFamily="18" charset="0"/>
              </a:rPr>
              <a:t>úm</a:t>
            </a:r>
            <a:r>
              <a:rPr lang="en-US" sz="4000" b="1" i="1" dirty="0" smtClean="0">
                <a:solidFill>
                  <a:srgbClr val="0000FF"/>
                </a:solidFill>
                <a:latin typeface="Times New Roman" pitchFamily="18" charset="0"/>
                <a:cs typeface="Times New Roman" pitchFamily="18" charset="0"/>
              </a:rPr>
              <a:t> </a:t>
            </a:r>
            <a:r>
              <a:rPr lang="en-US" sz="4000" b="1" i="1" dirty="0" err="1" smtClean="0">
                <a:solidFill>
                  <a:srgbClr val="0000FF"/>
                </a:solidFill>
                <a:latin typeface="Times New Roman" pitchFamily="18" charset="0"/>
                <a:cs typeface="Times New Roman" pitchFamily="18" charset="0"/>
              </a:rPr>
              <a:t>lại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7490272" y="3062361"/>
            <a:ext cx="2680555"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inh</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nhanh</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4617133" y="1266918"/>
            <a:ext cx="656918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31: NGƯỜI LÀM ĐỒ CHƠI</a:t>
            </a:r>
          </a:p>
        </p:txBody>
      </p:sp>
      <p:sp>
        <p:nvSpPr>
          <p:cNvPr id="25" name="Rectangle 24"/>
          <p:cNvSpPr/>
          <p:nvPr/>
        </p:nvSpPr>
        <p:spPr>
          <a:xfrm>
            <a:off x="10296217" y="3077886"/>
            <a:ext cx="2653445"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l</a:t>
            </a:r>
            <a:r>
              <a:rPr lang="en-US" sz="4000" b="1" i="1" dirty="0" err="1" smtClean="0">
                <a:solidFill>
                  <a:srgbClr val="0000CC"/>
                </a:solidFill>
                <a:latin typeface="Times New Roman" pitchFamily="18" charset="0"/>
                <a:cs typeface="Times New Roman" pitchFamily="18" charset="0"/>
              </a:rPr>
              <a:t>àm</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ruộng</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 </a:t>
            </a:r>
            <a:r>
              <a:rPr lang="en-US" sz="3600" b="1" dirty="0" err="1" smtClean="0">
                <a:solidFill>
                  <a:srgbClr val="FF0000"/>
                </a:solidFill>
                <a:latin typeface="Times New Roman" pitchFamily="18" charset="0"/>
                <a:cs typeface="Times New Roman" pitchFamily="18" charset="0"/>
              </a:rPr>
              <a:t>Bác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làm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gì</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5" name="Rectangle 44"/>
          <p:cNvSpPr/>
          <p:nvPr/>
        </p:nvSpPr>
        <p:spPr>
          <a:xfrm>
            <a:off x="303368" y="5334000"/>
            <a:ext cx="5006181" cy="2862322"/>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a:solidFill>
                  <a:srgbClr val="0000FF"/>
                </a:solidFill>
                <a:latin typeface="Times New Roman" panose="02020603050405020304" pitchFamily="18" charset="0"/>
                <a:cs typeface="Times New Roman" panose="02020603050405020304" pitchFamily="18" charset="0"/>
              </a:rPr>
              <a:t>Ở </a:t>
            </a:r>
            <a:r>
              <a:rPr lang="en-US" sz="3600" b="1" dirty="0" err="1">
                <a:solidFill>
                  <a:srgbClr val="0000FF"/>
                </a:solidFill>
                <a:latin typeface="Times New Roman" panose="02020603050405020304" pitchFamily="18" charset="0"/>
                <a:cs typeface="Times New Roman" panose="02020603050405020304" pitchFamily="18" charset="0"/>
              </a:rPr>
              <a:t>ngoài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phố</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sào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nứa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đồ</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dựng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chỗ</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chỗ</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ấy</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nhỏ</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xúm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lại</a:t>
            </a:r>
            <a:r>
              <a:rPr lang="en-US" sz="3600" b="1" dirty="0" smtClean="0">
                <a:solidFill>
                  <a:srgbClr val="0000FF"/>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587052" y="3579674"/>
            <a:ext cx="10210801" cy="707886"/>
          </a:xfrm>
          <a:prstGeom prst="rect">
            <a:avLst/>
          </a:prstGeom>
        </p:spPr>
        <p:txBody>
          <a:bodyPr wrap="square">
            <a:spAutoFit/>
          </a:bodyPr>
          <a:lstStyle/>
          <a:p>
            <a:pPr algn="just"/>
            <a:r>
              <a:rPr lang="nl-NL" sz="4000" b="1" dirty="0" smtClean="0">
                <a:solidFill>
                  <a:srgbClr val="0000CC"/>
                </a:solidFill>
                <a:latin typeface="Times New Roman" pitchFamily="18" charset="0"/>
                <a:cs typeface="Times New Roman" pitchFamily="18" charset="0"/>
              </a:rPr>
              <a:t>Làm đồ chơi bằng bột màu.</a:t>
            </a:r>
            <a:endParaRPr lang="en-US" sz="4000" b="1" dirty="0">
              <a:solidFill>
                <a:srgbClr val="0000CC"/>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4861719" y="1266918"/>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31: NGƯỜI LÀM ĐỒ CHƠI</a:t>
            </a:r>
          </a:p>
        </p:txBody>
      </p:sp>
      <p:sp>
        <p:nvSpPr>
          <p:cNvPr id="33" name="Rectangle 32"/>
          <p:cNvSpPr/>
          <p:nvPr/>
        </p:nvSpPr>
        <p:spPr>
          <a:xfrm>
            <a:off x="375007" y="2823027"/>
            <a:ext cx="2176688"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b</a:t>
            </a:r>
            <a:r>
              <a:rPr lang="en-US" sz="4000" b="1" i="1" dirty="0" err="1" smtClean="0">
                <a:solidFill>
                  <a:srgbClr val="0000CC"/>
                </a:solidFill>
                <a:latin typeface="Times New Roman" pitchFamily="18" charset="0"/>
                <a:cs typeface="Times New Roman" pitchFamily="18" charset="0"/>
              </a:rPr>
              <a:t>ột</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màu</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p:cNvSpPr/>
          <p:nvPr/>
        </p:nvSpPr>
        <p:spPr>
          <a:xfrm>
            <a:off x="2502241" y="2825982"/>
            <a:ext cx="205950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s</a:t>
            </a:r>
            <a:r>
              <a:rPr lang="en-US" sz="4000" b="1" i="1" dirty="0" err="1" smtClean="0">
                <a:solidFill>
                  <a:srgbClr val="0000CC"/>
                </a:solidFill>
                <a:latin typeface="Times New Roman" pitchFamily="18" charset="0"/>
                <a:cs typeface="Times New Roman" pitchFamily="18" charset="0"/>
              </a:rPr>
              <a:t>ào</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nứa</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288713" y="3502153"/>
            <a:ext cx="2262982"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xúm</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lại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0" name="Rectangle 39"/>
          <p:cNvSpPr/>
          <p:nvPr/>
        </p:nvSpPr>
        <p:spPr>
          <a:xfrm>
            <a:off x="5545383" y="4581435"/>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2: Chi </a:t>
            </a:r>
            <a:r>
              <a:rPr lang="en-US" sz="3600" b="1" dirty="0" err="1" smtClean="0">
                <a:solidFill>
                  <a:srgbClr val="FF0000"/>
                </a:solidFill>
                <a:latin typeface="Times New Roman" pitchFamily="18" charset="0"/>
                <a:cs typeface="Times New Roman" pitchFamily="18" charset="0"/>
              </a:rPr>
              <a:t>tiết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nào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thấy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trẻ</a:t>
            </a:r>
            <a:r>
              <a:rPr lang="en-US" sz="3600" b="1" dirty="0" smtClean="0">
                <a:solidFill>
                  <a:srgbClr val="FF0000"/>
                </a:solidFill>
                <a:latin typeface="Times New Roman" pitchFamily="18" charset="0"/>
                <a:cs typeface="Times New Roman" pitchFamily="18" charset="0"/>
              </a:rPr>
              <a:t> con </a:t>
            </a:r>
            <a:r>
              <a:rPr lang="en-US" sz="3600" b="1" dirty="0" err="1" smtClean="0">
                <a:solidFill>
                  <a:srgbClr val="FF0000"/>
                </a:solidFill>
                <a:latin typeface="Times New Roman" pitchFamily="18" charset="0"/>
                <a:cs typeface="Times New Roman" pitchFamily="18" charset="0"/>
              </a:rPr>
              <a:t>rất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thích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đồ</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chơi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1" name="Rectangle 40"/>
          <p:cNvSpPr/>
          <p:nvPr/>
        </p:nvSpPr>
        <p:spPr>
          <a:xfrm>
            <a:off x="5545383" y="6137194"/>
            <a:ext cx="10210801" cy="1938992"/>
          </a:xfrm>
          <a:prstGeom prst="rect">
            <a:avLst/>
          </a:prstGeom>
        </p:spPr>
        <p:txBody>
          <a:bodyPr wrap="square">
            <a:spAutoFit/>
          </a:bodyPr>
          <a:lstStyle/>
          <a:p>
            <a:pPr algn="just"/>
            <a:r>
              <a:rPr lang="nl-NL" sz="3600" b="1" dirty="0" smtClean="0">
                <a:solidFill>
                  <a:srgbClr val="0000CC"/>
                </a:solidFill>
                <a:latin typeface="Times New Roman" pitchFamily="18" charset="0"/>
                <a:cs typeface="Times New Roman" pitchFamily="18" charset="0"/>
              </a:rPr>
              <a:t>     </a:t>
            </a:r>
            <a:r>
              <a:rPr lang="nl-NL" sz="4000" b="1" dirty="0">
                <a:solidFill>
                  <a:srgbClr val="0000CC"/>
                </a:solidFill>
                <a:latin typeface="Times New Roman" panose="02020603050405020304" pitchFamily="18" charset="0"/>
                <a:cs typeface="Times New Roman" panose="02020603050405020304" pitchFamily="18" charset="0"/>
              </a:rPr>
              <a:t>+ Ở ngoài phố, cái sào nứa cám đồ chơi của bác dựng chỗ nào là dụng chỗ ấy, các bạn nhỏ xúm </a:t>
            </a:r>
            <a:r>
              <a:rPr lang="nl-NL" sz="4000" b="1" dirty="0" smtClean="0">
                <a:solidFill>
                  <a:srgbClr val="0000CC"/>
                </a:solidFill>
                <a:latin typeface="Times New Roman" panose="02020603050405020304" pitchFamily="18" charset="0"/>
                <a:cs typeface="Times New Roman" panose="02020603050405020304" pitchFamily="18" charset="0"/>
              </a:rPr>
              <a:t>lại</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2197697" y="3515056"/>
            <a:ext cx="2743304"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inh</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nhanh</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p:cNvSpPr/>
          <p:nvPr/>
        </p:nvSpPr>
        <p:spPr>
          <a:xfrm>
            <a:off x="288713" y="4236555"/>
            <a:ext cx="2743304"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l</a:t>
            </a:r>
            <a:r>
              <a:rPr lang="en-US" sz="4000" b="1" i="1" dirty="0" err="1" smtClean="0">
                <a:solidFill>
                  <a:srgbClr val="0000CC"/>
                </a:solidFill>
                <a:latin typeface="Times New Roman" pitchFamily="18" charset="0"/>
                <a:cs typeface="Times New Roman" pitchFamily="18" charset="0"/>
              </a:rPr>
              <a:t>àm</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ruộng</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3: </a:t>
            </a:r>
            <a:r>
              <a:rPr lang="en-US" sz="3600" b="1" dirty="0" err="1" smtClean="0">
                <a:solidFill>
                  <a:srgbClr val="FF0000"/>
                </a:solidFill>
                <a:latin typeface="Times New Roman" pitchFamily="18" charset="0"/>
                <a:cs typeface="Times New Roman" pitchFamily="18" charset="0"/>
              </a:rPr>
              <a:t>Vì</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sao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muốn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chuyển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quê</a:t>
            </a:r>
            <a:r>
              <a:rPr lang="en-US" sz="3600" b="1" dirty="0" smtClean="0">
                <a:solidFill>
                  <a:srgbClr val="FF0000"/>
                </a:solidFill>
                <a:latin typeface="Times New Roman" pitchFamily="18" charset="0"/>
                <a:cs typeface="Times New Roman" pitchFamily="18" charset="0"/>
              </a:rPr>
              <a:t>?</a:t>
            </a:r>
          </a:p>
        </p:txBody>
      </p:sp>
      <p:sp>
        <p:nvSpPr>
          <p:cNvPr id="45" name="Rectangle 44"/>
          <p:cNvSpPr/>
          <p:nvPr/>
        </p:nvSpPr>
        <p:spPr>
          <a:xfrm>
            <a:off x="303368" y="5334000"/>
            <a:ext cx="5006181" cy="2862322"/>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a:solidFill>
                  <a:srgbClr val="0000FF"/>
                </a:solidFill>
                <a:latin typeface="Times New Roman" panose="02020603050405020304" pitchFamily="18" charset="0"/>
                <a:cs typeface="Times New Roman" panose="02020603050405020304" pitchFamily="18" charset="0"/>
              </a:rPr>
              <a:t>Ở </a:t>
            </a:r>
            <a:r>
              <a:rPr lang="en-US" sz="3600" b="1" dirty="0" err="1">
                <a:solidFill>
                  <a:srgbClr val="0000FF"/>
                </a:solidFill>
                <a:latin typeface="Times New Roman" panose="02020603050405020304" pitchFamily="18" charset="0"/>
                <a:cs typeface="Times New Roman" panose="02020603050405020304" pitchFamily="18" charset="0"/>
              </a:rPr>
              <a:t>ngoài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phố</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sào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nứa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đồ</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dựng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chỗ</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chỗ</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ấy</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nhỏ</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xúm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lại</a:t>
            </a:r>
            <a:r>
              <a:rPr lang="en-US" sz="3600" b="1" dirty="0" smtClean="0">
                <a:solidFill>
                  <a:srgbClr val="0000FF"/>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827554" y="3389602"/>
            <a:ext cx="10006965" cy="707886"/>
          </a:xfrm>
          <a:prstGeom prst="rect">
            <a:avLst/>
          </a:prstGeom>
        </p:spPr>
        <p:txBody>
          <a:bodyPr wrap="square">
            <a:spAutoFit/>
          </a:bodyPr>
          <a:lstStyle/>
          <a:p>
            <a:pPr algn="just"/>
            <a:r>
              <a:rPr lang="nl-NL" sz="4000" b="1" dirty="0" smtClean="0">
                <a:solidFill>
                  <a:srgbClr val="0000CC"/>
                </a:solidFill>
                <a:latin typeface="Times New Roman" pitchFamily="18" charset="0"/>
                <a:cs typeface="Times New Roman" pitchFamily="18" charset="0"/>
              </a:rPr>
              <a:t>a. Vì bác phải về quê làm ruộng.</a:t>
            </a:r>
            <a:endParaRPr lang="en-US" sz="4000" b="1" dirty="0">
              <a:solidFill>
                <a:srgbClr val="0000CC"/>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4861719" y="1266918"/>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31: NGƯỜI LÀM ĐỒ CHƠI</a:t>
            </a:r>
          </a:p>
        </p:txBody>
      </p:sp>
      <p:sp>
        <p:nvSpPr>
          <p:cNvPr id="33" name="Rectangle 32"/>
          <p:cNvSpPr/>
          <p:nvPr/>
        </p:nvSpPr>
        <p:spPr>
          <a:xfrm>
            <a:off x="375007" y="2823027"/>
            <a:ext cx="2176688"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b</a:t>
            </a:r>
            <a:r>
              <a:rPr lang="en-US" sz="4000" b="1" i="1" dirty="0" err="1" smtClean="0">
                <a:solidFill>
                  <a:srgbClr val="0000CC"/>
                </a:solidFill>
                <a:latin typeface="Times New Roman" pitchFamily="18" charset="0"/>
                <a:cs typeface="Times New Roman" pitchFamily="18" charset="0"/>
              </a:rPr>
              <a:t>ột</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màu</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p:cNvSpPr/>
          <p:nvPr/>
        </p:nvSpPr>
        <p:spPr>
          <a:xfrm>
            <a:off x="2502241" y="2825982"/>
            <a:ext cx="205950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s</a:t>
            </a:r>
            <a:r>
              <a:rPr lang="en-US" sz="4000" b="1" i="1" dirty="0" err="1" smtClean="0">
                <a:solidFill>
                  <a:srgbClr val="0000CC"/>
                </a:solidFill>
                <a:latin typeface="Times New Roman" pitchFamily="18" charset="0"/>
                <a:cs typeface="Times New Roman" pitchFamily="18" charset="0"/>
              </a:rPr>
              <a:t>ào</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nứa</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288713" y="3502153"/>
            <a:ext cx="2262982"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xúm</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lại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0" name="Rectangle 39"/>
          <p:cNvSpPr/>
          <p:nvPr/>
        </p:nvSpPr>
        <p:spPr>
          <a:xfrm>
            <a:off x="5564035" y="6044995"/>
            <a:ext cx="10233818" cy="646331"/>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b. </a:t>
            </a:r>
            <a:r>
              <a:rPr lang="en-US" sz="3600" b="1" dirty="0" err="1" smtClean="0">
                <a:solidFill>
                  <a:srgbClr val="FF0000"/>
                </a:solidFill>
                <a:latin typeface="Times New Roman" pitchFamily="18" charset="0"/>
                <a:cs typeface="Times New Roman" pitchFamily="18" charset="0"/>
              </a:rPr>
              <a:t>Vì</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trẻ</a:t>
            </a:r>
            <a:r>
              <a:rPr lang="en-US" sz="3600" b="1" dirty="0" smtClean="0">
                <a:solidFill>
                  <a:srgbClr val="FF0000"/>
                </a:solidFill>
                <a:latin typeface="Times New Roman" pitchFamily="18" charset="0"/>
                <a:cs typeface="Times New Roman" pitchFamily="18" charset="0"/>
              </a:rPr>
              <a:t> con </a:t>
            </a:r>
            <a:r>
              <a:rPr lang="en-US" sz="3600" b="1" dirty="0" err="1" smtClean="0">
                <a:solidFill>
                  <a:srgbClr val="FF0000"/>
                </a:solidFill>
                <a:latin typeface="Times New Roman" pitchFamily="18" charset="0"/>
                <a:cs typeface="Times New Roman" pitchFamily="18" charset="0"/>
              </a:rPr>
              <a:t>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mua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đồ</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chơi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bác</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3" name="Rectangle 42"/>
          <p:cNvSpPr/>
          <p:nvPr/>
        </p:nvSpPr>
        <p:spPr>
          <a:xfrm>
            <a:off x="2197697" y="3515056"/>
            <a:ext cx="2743304"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inh</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nhanh</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p:cNvSpPr/>
          <p:nvPr/>
        </p:nvSpPr>
        <p:spPr>
          <a:xfrm>
            <a:off x="288713" y="4236555"/>
            <a:ext cx="2743304"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l</a:t>
            </a:r>
            <a:r>
              <a:rPr lang="en-US" sz="4000" b="1" i="1" dirty="0" err="1" smtClean="0">
                <a:solidFill>
                  <a:srgbClr val="0000CC"/>
                </a:solidFill>
                <a:latin typeface="Times New Roman" pitchFamily="18" charset="0"/>
                <a:cs typeface="Times New Roman" pitchFamily="18" charset="0"/>
              </a:rPr>
              <a:t>àm</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ruộng</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p:cNvSpPr/>
          <p:nvPr/>
        </p:nvSpPr>
        <p:spPr>
          <a:xfrm>
            <a:off x="5827554" y="4186756"/>
            <a:ext cx="10006965" cy="707886"/>
          </a:xfrm>
          <a:prstGeom prst="rect">
            <a:avLst/>
          </a:prstGeom>
        </p:spPr>
        <p:txBody>
          <a:bodyPr wrap="square">
            <a:spAutoFit/>
          </a:bodyPr>
          <a:lstStyle/>
          <a:p>
            <a:pPr algn="just"/>
            <a:r>
              <a:rPr lang="nl-NL" sz="4000" b="1" dirty="0" smtClean="0">
                <a:solidFill>
                  <a:srgbClr val="0000CC"/>
                </a:solidFill>
                <a:latin typeface="Times New Roman" pitchFamily="18" charset="0"/>
                <a:cs typeface="Times New Roman" pitchFamily="18" charset="0"/>
              </a:rPr>
              <a:t>b. Vì trẻ con ít mua đồ chơi của bác.</a:t>
            </a:r>
            <a:endParaRPr lang="en-US" sz="4000" b="1" dirty="0">
              <a:solidFill>
                <a:srgbClr val="0000CC"/>
              </a:solidFill>
              <a:latin typeface="Times New Roman" pitchFamily="18" charset="0"/>
              <a:cs typeface="Times New Roman" pitchFamily="18" charset="0"/>
            </a:endParaRPr>
          </a:p>
        </p:txBody>
      </p:sp>
      <p:sp>
        <p:nvSpPr>
          <p:cNvPr id="37" name="Rectangle 36"/>
          <p:cNvSpPr/>
          <p:nvPr/>
        </p:nvSpPr>
        <p:spPr>
          <a:xfrm>
            <a:off x="5881052" y="4980057"/>
            <a:ext cx="10006965" cy="707886"/>
          </a:xfrm>
          <a:prstGeom prst="rect">
            <a:avLst/>
          </a:prstGeom>
        </p:spPr>
        <p:txBody>
          <a:bodyPr wrap="square">
            <a:spAutoFit/>
          </a:bodyPr>
          <a:lstStyle/>
          <a:p>
            <a:pPr algn="just"/>
            <a:r>
              <a:rPr lang="nl-NL" sz="4000" b="1" dirty="0" smtClean="0">
                <a:solidFill>
                  <a:srgbClr val="0000CC"/>
                </a:solidFill>
                <a:latin typeface="Times New Roman" pitchFamily="18" charset="0"/>
                <a:cs typeface="Times New Roman" pitchFamily="18" charset="0"/>
              </a:rPr>
              <a:t>c. Vì bác không muốn làm đồ chơi nữa.</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4158311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35"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4: </a:t>
            </a:r>
            <a:r>
              <a:rPr lang="en-US" sz="3600" b="1" dirty="0" err="1" smtClean="0">
                <a:solidFill>
                  <a:srgbClr val="FF0000"/>
                </a:solidFill>
                <a:latin typeface="Times New Roman" pitchFamily="18" charset="0"/>
                <a:cs typeface="Times New Roman" pitchFamily="18" charset="0"/>
              </a:rPr>
              <a:t>Bạn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nhỏ</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đã</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bí</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làm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điều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gì</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trước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buổi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bán</a:t>
            </a:r>
            <a:r>
              <a:rPr lang="en-US" sz="3600" b="1" dirty="0" smtClean="0">
                <a:solidFill>
                  <a:srgbClr val="FF0000"/>
                </a:solidFill>
                <a:latin typeface="Times New Roman" pitchFamily="18" charset="0"/>
                <a:cs typeface="Times New Roman" pitchFamily="18" charset="0"/>
              </a:rPr>
              <a:t> hang </a:t>
            </a:r>
            <a:r>
              <a:rPr lang="en-US" sz="3600" b="1" dirty="0" err="1" smtClean="0">
                <a:solidFill>
                  <a:srgbClr val="FF0000"/>
                </a:solidFill>
                <a:latin typeface="Times New Roman" pitchFamily="18" charset="0"/>
                <a:cs typeface="Times New Roman" pitchFamily="18" charset="0"/>
              </a:rPr>
              <a:t>cuối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cùng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a:t>
            </a:r>
          </a:p>
        </p:txBody>
      </p:sp>
      <p:sp>
        <p:nvSpPr>
          <p:cNvPr id="45" name="Rectangle 44"/>
          <p:cNvSpPr/>
          <p:nvPr/>
        </p:nvSpPr>
        <p:spPr>
          <a:xfrm>
            <a:off x="303368" y="5334000"/>
            <a:ext cx="5006181" cy="2862322"/>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a:solidFill>
                  <a:srgbClr val="0000FF"/>
                </a:solidFill>
                <a:latin typeface="Times New Roman" panose="02020603050405020304" pitchFamily="18" charset="0"/>
                <a:cs typeface="Times New Roman" panose="02020603050405020304" pitchFamily="18" charset="0"/>
              </a:rPr>
              <a:t>Ở </a:t>
            </a:r>
            <a:r>
              <a:rPr lang="en-US" sz="3600" b="1" dirty="0" err="1">
                <a:solidFill>
                  <a:srgbClr val="0000FF"/>
                </a:solidFill>
                <a:latin typeface="Times New Roman" panose="02020603050405020304" pitchFamily="18" charset="0"/>
                <a:cs typeface="Times New Roman" panose="02020603050405020304" pitchFamily="18" charset="0"/>
              </a:rPr>
              <a:t>ngoài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phố</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sào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nứa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đồ</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dựng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chỗ</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chỗ</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ấy</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nhỏ</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xúm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lại</a:t>
            </a:r>
            <a:r>
              <a:rPr lang="en-US" sz="3600" b="1" dirty="0" smtClean="0">
                <a:solidFill>
                  <a:srgbClr val="0000FF"/>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6054407" y="4012145"/>
            <a:ext cx="10006965" cy="1938992"/>
          </a:xfrm>
          <a:prstGeom prst="rect">
            <a:avLst/>
          </a:prstGeom>
        </p:spPr>
        <p:txBody>
          <a:bodyPr wrap="square">
            <a:spAutoFit/>
          </a:bodyPr>
          <a:lstStyle/>
          <a:p>
            <a:pPr algn="just"/>
            <a:r>
              <a:rPr lang="nl-NL" sz="4000" b="1" dirty="0">
                <a:solidFill>
                  <a:srgbClr val="0000CC"/>
                </a:solidFill>
                <a:latin typeface="Times New Roman" panose="02020603050405020304" pitchFamily="18" charset="0"/>
                <a:cs typeface="Times New Roman" panose="02020603050405020304" pitchFamily="18" charset="0"/>
              </a:rPr>
              <a:t>+ Đâm con lợn đất, được một ít tiền. Sáng hôm sau, tôi chia nhỏ món tiền, nhờ mấy bạn trong lớp mua giúp đồ chơi của bác.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4861719" y="1266918"/>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31: NGƯỜI LÀM ĐỒ CHƠI</a:t>
            </a:r>
          </a:p>
        </p:txBody>
      </p:sp>
      <p:sp>
        <p:nvSpPr>
          <p:cNvPr id="33" name="Rectangle 32"/>
          <p:cNvSpPr/>
          <p:nvPr/>
        </p:nvSpPr>
        <p:spPr>
          <a:xfrm>
            <a:off x="375007" y="2823027"/>
            <a:ext cx="2176688"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b</a:t>
            </a:r>
            <a:r>
              <a:rPr lang="en-US" sz="4000" b="1" i="1" dirty="0" err="1" smtClean="0">
                <a:solidFill>
                  <a:srgbClr val="0000CC"/>
                </a:solidFill>
                <a:latin typeface="Times New Roman" pitchFamily="18" charset="0"/>
                <a:cs typeface="Times New Roman" pitchFamily="18" charset="0"/>
              </a:rPr>
              <a:t>ột</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màu</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p:cNvSpPr/>
          <p:nvPr/>
        </p:nvSpPr>
        <p:spPr>
          <a:xfrm>
            <a:off x="2502241" y="2825982"/>
            <a:ext cx="205950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s</a:t>
            </a:r>
            <a:r>
              <a:rPr lang="en-US" sz="4000" b="1" i="1" dirty="0" err="1" smtClean="0">
                <a:solidFill>
                  <a:srgbClr val="0000CC"/>
                </a:solidFill>
                <a:latin typeface="Times New Roman" pitchFamily="18" charset="0"/>
                <a:cs typeface="Times New Roman" pitchFamily="18" charset="0"/>
              </a:rPr>
              <a:t>ào</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nứa</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288713" y="3502153"/>
            <a:ext cx="2262982"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xúm</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lại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0" name="Rectangle 39"/>
          <p:cNvSpPr/>
          <p:nvPr/>
        </p:nvSpPr>
        <p:spPr>
          <a:xfrm>
            <a:off x="5827554" y="6019753"/>
            <a:ext cx="10233818" cy="646331"/>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5: Theo </a:t>
            </a:r>
            <a:r>
              <a:rPr lang="en-US" sz="3600" b="1" dirty="0" err="1" smtClean="0">
                <a:solidFill>
                  <a:srgbClr val="FF0000"/>
                </a:solidFill>
                <a:latin typeface="Times New Roman" pitchFamily="18" charset="0"/>
                <a:cs typeface="Times New Roman" pitchFamily="18" charset="0"/>
              </a:rPr>
              <a:t>em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nhỏ</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người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thế</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nào</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3" name="Rectangle 42"/>
          <p:cNvSpPr/>
          <p:nvPr/>
        </p:nvSpPr>
        <p:spPr>
          <a:xfrm>
            <a:off x="2197697" y="3515056"/>
            <a:ext cx="2743304"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inh</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nhanh</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p:cNvSpPr/>
          <p:nvPr/>
        </p:nvSpPr>
        <p:spPr>
          <a:xfrm>
            <a:off x="288713" y="4236555"/>
            <a:ext cx="2743304"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l</a:t>
            </a:r>
            <a:r>
              <a:rPr lang="en-US" sz="4000" b="1" i="1" dirty="0" err="1" smtClean="0">
                <a:solidFill>
                  <a:srgbClr val="0000CC"/>
                </a:solidFill>
                <a:latin typeface="Times New Roman" pitchFamily="18" charset="0"/>
                <a:cs typeface="Times New Roman" pitchFamily="18" charset="0"/>
              </a:rPr>
              <a:t>àm</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ruộng</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5816848" y="6785943"/>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Biết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tìm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mọi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cách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để</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làm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cho</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người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mình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yêu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quý</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được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vui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vẻ</a:t>
            </a:r>
            <a:r>
              <a:rPr lang="en-US" sz="3600" b="1" dirty="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và</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hạnh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phúc</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2457082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inVertical)">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Rectangle 44"/>
          <p:cNvSpPr/>
          <p:nvPr/>
        </p:nvSpPr>
        <p:spPr>
          <a:xfrm>
            <a:off x="303368" y="5334000"/>
            <a:ext cx="5006181" cy="2862322"/>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a:solidFill>
                  <a:srgbClr val="0000FF"/>
                </a:solidFill>
                <a:latin typeface="Times New Roman" panose="02020603050405020304" pitchFamily="18" charset="0"/>
                <a:cs typeface="Times New Roman" panose="02020603050405020304" pitchFamily="18" charset="0"/>
              </a:rPr>
              <a:t>Ở </a:t>
            </a:r>
            <a:r>
              <a:rPr lang="en-US" sz="3600" b="1" dirty="0" err="1">
                <a:solidFill>
                  <a:srgbClr val="0000FF"/>
                </a:solidFill>
                <a:latin typeface="Times New Roman" panose="02020603050405020304" pitchFamily="18" charset="0"/>
                <a:cs typeface="Times New Roman" panose="02020603050405020304" pitchFamily="18" charset="0"/>
              </a:rPr>
              <a:t>ngoài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phố</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sào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nứa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đồ</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dựng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chỗ</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chỗ</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ấy</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nhỏ</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xúm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lại</a:t>
            </a:r>
            <a:r>
              <a:rPr lang="en-US" sz="3600" b="1" dirty="0" smtClean="0">
                <a:solidFill>
                  <a:srgbClr val="0000FF"/>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4861719" y="1266918"/>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31: NGƯỜI LÀM ĐỒ CHƠI</a:t>
            </a:r>
          </a:p>
        </p:txBody>
      </p:sp>
      <p:sp>
        <p:nvSpPr>
          <p:cNvPr id="33" name="Rectangle 32"/>
          <p:cNvSpPr/>
          <p:nvPr/>
        </p:nvSpPr>
        <p:spPr>
          <a:xfrm>
            <a:off x="375007" y="2823027"/>
            <a:ext cx="2176688"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b</a:t>
            </a:r>
            <a:r>
              <a:rPr lang="en-US" sz="4000" b="1" i="1" dirty="0" err="1" smtClean="0">
                <a:solidFill>
                  <a:srgbClr val="0000CC"/>
                </a:solidFill>
                <a:latin typeface="Times New Roman" pitchFamily="18" charset="0"/>
                <a:cs typeface="Times New Roman" pitchFamily="18" charset="0"/>
              </a:rPr>
              <a:t>ột</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màu</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p:cNvSpPr/>
          <p:nvPr/>
        </p:nvSpPr>
        <p:spPr>
          <a:xfrm>
            <a:off x="2502241" y="2825982"/>
            <a:ext cx="205950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s</a:t>
            </a:r>
            <a:r>
              <a:rPr lang="en-US" sz="4000" b="1" i="1" dirty="0" err="1" smtClean="0">
                <a:solidFill>
                  <a:srgbClr val="0000CC"/>
                </a:solidFill>
                <a:latin typeface="Times New Roman" pitchFamily="18" charset="0"/>
                <a:cs typeface="Times New Roman" pitchFamily="18" charset="0"/>
              </a:rPr>
              <a:t>ào</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nứa</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288713" y="3502153"/>
            <a:ext cx="2262982"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xúm</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lại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p:cNvSpPr/>
          <p:nvPr/>
        </p:nvSpPr>
        <p:spPr>
          <a:xfrm>
            <a:off x="2197697" y="3515056"/>
            <a:ext cx="2743304"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inh</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nhanh</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p:cNvSpPr/>
          <p:nvPr/>
        </p:nvSpPr>
        <p:spPr>
          <a:xfrm>
            <a:off x="288713" y="4236555"/>
            <a:ext cx="2743304"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l</a:t>
            </a:r>
            <a:r>
              <a:rPr lang="en-US" sz="4000" b="1" i="1" dirty="0" err="1" smtClean="0">
                <a:solidFill>
                  <a:srgbClr val="0000CC"/>
                </a:solidFill>
                <a:latin typeface="Times New Roman" pitchFamily="18" charset="0"/>
                <a:cs typeface="Times New Roman" pitchFamily="18" charset="0"/>
              </a:rPr>
              <a:t>àm</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ruộng</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Text Box 2"/>
          <p:cNvSpPr txBox="1">
            <a:spLocks noChangeArrowheads="1"/>
          </p:cNvSpPr>
          <p:nvPr/>
        </p:nvSpPr>
        <p:spPr bwMode="auto">
          <a:xfrm>
            <a:off x="8322898" y="2709562"/>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dirty="0">
                <a:solidFill>
                  <a:srgbClr val="FF0000"/>
                </a:solidFill>
                <a:latin typeface="Times New Roman" pitchFamily="18" charset="0"/>
                <a:cs typeface="Times New Roman" pitchFamily="18" charset="0"/>
              </a:rPr>
              <a:t>NỘI DUNG</a:t>
            </a:r>
          </a:p>
        </p:txBody>
      </p:sp>
      <p:grpSp>
        <p:nvGrpSpPr>
          <p:cNvPr id="37" name="Group 36"/>
          <p:cNvGrpSpPr/>
          <p:nvPr/>
        </p:nvGrpSpPr>
        <p:grpSpPr>
          <a:xfrm>
            <a:off x="6004720" y="3563423"/>
            <a:ext cx="9525001" cy="4503736"/>
            <a:chOff x="6004720" y="3563423"/>
            <a:chExt cx="9525001" cy="4503736"/>
          </a:xfrm>
        </p:grpSpPr>
        <p:pic>
          <p:nvPicPr>
            <p:cNvPr id="39"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702916" y="4346198"/>
              <a:ext cx="8137525" cy="2554545"/>
            </a:xfrm>
            <a:prstGeom prst="rect">
              <a:avLst/>
            </a:prstGeom>
          </p:spPr>
          <p:txBody>
            <a:bodyPr>
              <a:spAutoFit/>
            </a:bodyPr>
            <a:lstStyle/>
            <a:p>
              <a:pPr algn="just"/>
              <a:r>
                <a:rPr lang="nl-NL" sz="4000" b="1" i="1" dirty="0">
                  <a:solidFill>
                    <a:srgbClr val="FF0000"/>
                  </a:solidFill>
                  <a:latin typeface="Times New Roman" panose="02020603050405020304" pitchFamily="18" charset="0"/>
                  <a:cs typeface="Times New Roman" panose="02020603050405020304" pitchFamily="18" charset="0"/>
                </a:rPr>
                <a:t>Câu chuyện </a:t>
              </a:r>
              <a:r>
                <a:rPr lang="nl-NL" sz="4000" b="1" i="1" dirty="0" smtClean="0">
                  <a:solidFill>
                    <a:srgbClr val="FF0000"/>
                  </a:solidFill>
                  <a:latin typeface="Times New Roman" panose="02020603050405020304" pitchFamily="18" charset="0"/>
                  <a:cs typeface="Times New Roman" panose="02020603050405020304" pitchFamily="18" charset="0"/>
                </a:rPr>
                <a:t>nói </a:t>
              </a:r>
              <a:r>
                <a:rPr lang="nl-NL" sz="4000" b="1" i="1" dirty="0">
                  <a:solidFill>
                    <a:srgbClr val="FF0000"/>
                  </a:solidFill>
                  <a:latin typeface="Times New Roman" panose="02020603050405020304" pitchFamily="18" charset="0"/>
                  <a:cs typeface="Times New Roman" panose="02020603050405020304" pitchFamily="18" charset="0"/>
                </a:rPr>
                <a:t>về tấm lòng đáng trân trọng nhất của một bạn nhỏ; tìm mọi cách để làm cho người mình yêu quý được vui vẻ và hạnh phúc. </a:t>
              </a:r>
              <a:endParaRPr lang="en-US" sz="40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322307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9530</TotalTime>
  <Words>995</Words>
  <Application>Microsoft Office PowerPoint</Application>
  <PresentationFormat>Custom</PresentationFormat>
  <Paragraphs>115</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1036</cp:revision>
  <dcterms:created xsi:type="dcterms:W3CDTF">2008-09-09T22:52:10Z</dcterms:created>
  <dcterms:modified xsi:type="dcterms:W3CDTF">2022-08-10T14:12:01Z</dcterms:modified>
</cp:coreProperties>
</file>