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2"/>
  </p:notesMasterIdLst>
  <p:handoutMasterIdLst>
    <p:handoutMasterId r:id="rId23"/>
  </p:handoutMasterIdLst>
  <p:sldIdLst>
    <p:sldId id="641" r:id="rId2"/>
    <p:sldId id="634" r:id="rId3"/>
    <p:sldId id="642" r:id="rId4"/>
    <p:sldId id="338" r:id="rId5"/>
    <p:sldId id="762" r:id="rId6"/>
    <p:sldId id="319" r:id="rId7"/>
    <p:sldId id="722" r:id="rId8"/>
    <p:sldId id="262" r:id="rId9"/>
    <p:sldId id="758" r:id="rId10"/>
    <p:sldId id="759" r:id="rId11"/>
    <p:sldId id="748" r:id="rId12"/>
    <p:sldId id="755" r:id="rId13"/>
    <p:sldId id="736" r:id="rId14"/>
    <p:sldId id="760" r:id="rId15"/>
    <p:sldId id="330" r:id="rId16"/>
    <p:sldId id="373" r:id="rId17"/>
    <p:sldId id="761" r:id="rId18"/>
    <p:sldId id="644" r:id="rId19"/>
    <p:sldId id="326" r:id="rId20"/>
    <p:sldId id="288" r:id="rId21"/>
  </p:sldIdLst>
  <p:sldSz cx="12161838" cy="6858000"/>
  <p:notesSz cx="6858000" cy="9144000"/>
  <p:embeddedFontLst>
    <p:embeddedFont>
      <p:font typeface="Annifont" panose="020B0603050302020204" pitchFamily="34" charset="0"/>
      <p:italic r:id="rId24"/>
    </p:embeddedFont>
    <p:embeddedFont>
      <p:font typeface="Chau Philomene One" panose="020B0604020202020204" charset="0"/>
      <p:regular r:id="rId25"/>
      <p:italic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Karla" pitchFamily="2" charset="0"/>
      <p:regular r:id="rId29"/>
      <p:bold r:id="rId30"/>
      <p:italic r:id="rId31"/>
      <p:boldItalic r:id="rId32"/>
    </p:embeddedFont>
    <p:embeddedFont>
      <p:font typeface="Love Ya Like A Sister" panose="020B0604020202020204" charset="0"/>
      <p:regular r:id="rId33"/>
    </p:embeddedFont>
    <p:embeddedFont>
      <p:font typeface="SVN-Billo" panose="00000400000000000000" pitchFamily="2" charset="0"/>
      <p:regular r:id="rId34"/>
    </p:embeddedFont>
    <p:embeddedFont>
      <p:font typeface="Varela Round" panose="00000500000000000000" pitchFamily="2" charset="-79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" userDrawn="1">
          <p15:clr>
            <a:srgbClr val="9AA0A6"/>
          </p15:clr>
        </p15:guide>
        <p15:guide id="2" orient="horz" pos="3480" userDrawn="1">
          <p15:clr>
            <a:srgbClr val="9AA0A6"/>
          </p15:clr>
        </p15:guide>
        <p15:guide id="3" orient="horz" pos="1233" userDrawn="1">
          <p15:clr>
            <a:srgbClr val="9AA0A6"/>
          </p15:clr>
        </p15:guide>
        <p15:guide id="4" pos="38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296"/>
    <a:srgbClr val="FFD571"/>
    <a:srgbClr val="CCFFFF"/>
    <a:srgbClr val="FF9999"/>
    <a:srgbClr val="99EFBA"/>
    <a:srgbClr val="C3FFFF"/>
    <a:srgbClr val="F6EAA1"/>
    <a:srgbClr val="FFFFB3"/>
    <a:srgbClr val="F9EAA1"/>
    <a:srgbClr val="F6E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524AEA-F520-4697-8DAD-13E62CF4688C}">
  <a:tblStyle styleId="{3C524AEA-F520-4697-8DAD-13E62CF46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89319" autoAdjust="0"/>
  </p:normalViewPr>
  <p:slideViewPr>
    <p:cSldViewPr snapToGrid="0">
      <p:cViewPr varScale="1">
        <p:scale>
          <a:sx n="62" d="100"/>
          <a:sy n="62" d="100"/>
        </p:scale>
        <p:origin x="138" y="78"/>
      </p:cViewPr>
      <p:guideLst>
        <p:guide orient="horz" pos="824"/>
        <p:guide orient="horz" pos="3480"/>
        <p:guide orient="horz" pos="1233"/>
        <p:guide pos="3831"/>
      </p:guideLst>
    </p:cSldViewPr>
  </p:slideViewPr>
  <p:outlineViewPr>
    <p:cViewPr>
      <p:scale>
        <a:sx n="33" d="100"/>
        <a:sy n="33" d="100"/>
      </p:scale>
      <p:origin x="0" y="-1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816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B66804-FB93-45D3-D183-3DA621274E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70707-4911-4F0F-F5E7-2DD4709B4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774B-32F3-4306-8AED-7FF9CCAA55C0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349C-98C7-6D36-A6AA-1F2855B96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3F5AE-94A8-B594-7289-E4C1A0DEE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0309E-DAD4-4A3B-A41E-39E2B7F28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56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690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780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các tình huống vận dụng thực tế (nếu có)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Cùng nhắc HS nhớ các công thức tính chu vi các hình đã học nhé!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423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diện tích hình vuông là gì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221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diện tích hình chữ nhật là gì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3785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chốt kĩ dạng toán này cho HS ghi nhớ các bước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Cũng có thể gộp 6 x (6 x 2)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895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87613" y="4876300"/>
            <a:ext cx="6074934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87779" y="3984217"/>
            <a:ext cx="6074934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87779" y="1384067"/>
            <a:ext cx="6074934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576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7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4" y="5420725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6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2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2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4" y="3482987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9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25621" y="3344684"/>
            <a:ext cx="579921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29843" y="1460884"/>
            <a:ext cx="4190807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3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25621" y="4754717"/>
            <a:ext cx="5799218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57806" y="1742800"/>
            <a:ext cx="5934881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3418" y="886554"/>
            <a:ext cx="9155000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57625" y="1925200"/>
            <a:ext cx="5666347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2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AND_BODY_1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3522" y="305800"/>
            <a:ext cx="11534594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10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7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8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7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90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7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4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58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649440"/>
            <a:ext cx="10246588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BD27A-6853-95AD-D16C-770EE1A397C7}"/>
              </a:ext>
            </a:extLst>
          </p:cNvPr>
          <p:cNvSpPr txBox="1"/>
          <p:nvPr userDrawn="1"/>
        </p:nvSpPr>
        <p:spPr>
          <a:xfrm>
            <a:off x="2832894" y="7277100"/>
            <a:ext cx="649605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66" r:id="rId5"/>
    <p:sldLayoutId id="2147483668" r:id="rId6"/>
    <p:sldLayoutId id="2147483669" r:id="rId7"/>
    <p:sldLayoutId id="2147483670" r:id="rId8"/>
    <p:sldLayoutId id="2147483675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396" y="2349433"/>
            <a:ext cx="4624930" cy="805200"/>
          </a:xfrm>
        </p:spPr>
        <p:txBody>
          <a:bodyPr/>
          <a:lstStyle/>
          <a:p>
            <a:pPr algn="ctr"/>
            <a:r>
              <a:rPr lang="en-US" sz="4788">
                <a:latin typeface="+mj-lt"/>
              </a:rPr>
              <a:t>Chuẩn bị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291A8-1738-70EE-6052-8116BD55E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396" y="3228967"/>
            <a:ext cx="5122895" cy="12796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118245"/>
              </p:ext>
            </p:extLst>
          </p:nvPr>
        </p:nvGraphicFramePr>
        <p:xfrm>
          <a:off x="-309447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485109" y="1824382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627158" y="2755228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430464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96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37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257165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31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468351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726820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612011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287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8735941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6044" y="4967948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2900509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478827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7726820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2441579" y="2145472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Lu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ΐ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İn Ǉập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ung 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58264" y="270312"/>
            <a:ext cx="11132990" cy="1525436"/>
            <a:chOff x="906178" y="518160"/>
            <a:chExt cx="11937512" cy="15330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820577" y="721160"/>
              <a:ext cx="11023113" cy="1330009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b) Tính diện tích hình chữ nhật có chiều dài 9 cm và chiều rộng 6 cm.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C55AB0-04F6-7C7C-FE06-2C22EA7F6221}"/>
              </a:ext>
            </a:extLst>
          </p:cNvPr>
          <p:cNvSpPr txBox="1"/>
          <p:nvPr/>
        </p:nvSpPr>
        <p:spPr>
          <a:xfrm flipV="1">
            <a:off x="1704814" y="3277388"/>
            <a:ext cx="1534332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E7C2A-06B9-C11A-6B15-503FFAD825DD}"/>
              </a:ext>
            </a:extLst>
          </p:cNvPr>
          <p:cNvSpPr txBox="1"/>
          <p:nvPr/>
        </p:nvSpPr>
        <p:spPr>
          <a:xfrm>
            <a:off x="2471980" y="1991376"/>
            <a:ext cx="2114001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ABC7CC-618A-1EE1-6B1A-763CEF398673}"/>
              </a:ext>
            </a:extLst>
          </p:cNvPr>
          <p:cNvSpPr txBox="1"/>
          <p:nvPr/>
        </p:nvSpPr>
        <p:spPr>
          <a:xfrm>
            <a:off x="508329" y="2923445"/>
            <a:ext cx="6492575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Diện tích hình chữ nhật là: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F9B56-AA1D-9A80-C12D-4E72E042DFFC}"/>
              </a:ext>
            </a:extLst>
          </p:cNvPr>
          <p:cNvSpPr txBox="1"/>
          <p:nvPr/>
        </p:nvSpPr>
        <p:spPr>
          <a:xfrm>
            <a:off x="1704814" y="3855514"/>
            <a:ext cx="4799231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9 x 6 = 54 (cm</a:t>
            </a:r>
            <a:r>
              <a:rPr lang="en-US" sz="4000" baseline="30000"/>
              <a:t>2</a:t>
            </a:r>
            <a:r>
              <a:rPr lang="en-US" sz="400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CC57E-9845-1D7B-DB73-43EFE532A02E}"/>
              </a:ext>
            </a:extLst>
          </p:cNvPr>
          <p:cNvSpPr txBox="1"/>
          <p:nvPr/>
        </p:nvSpPr>
        <p:spPr>
          <a:xfrm>
            <a:off x="2533972" y="4954656"/>
            <a:ext cx="4238787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Đáp số: 54 cm</a:t>
            </a:r>
            <a:r>
              <a:rPr lang="en-US" sz="4000" baseline="30000"/>
              <a:t>2</a:t>
            </a:r>
            <a:r>
              <a:rPr lang="en-US" sz="400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5A043-9072-B0C1-49AA-377EBBDDD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759" y="1931619"/>
            <a:ext cx="5071895" cy="33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5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4E7AEC-7483-38BB-5E1F-C3EAADA46689}"/>
              </a:ext>
            </a:extLst>
          </p:cNvPr>
          <p:cNvSpPr/>
          <p:nvPr/>
        </p:nvSpPr>
        <p:spPr>
          <a:xfrm>
            <a:off x="3076897" y="2060857"/>
            <a:ext cx="267621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Bài giải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E56DBF-5136-E04F-97C4-84D7CD0DE602}"/>
              </a:ext>
            </a:extLst>
          </p:cNvPr>
          <p:cNvSpPr/>
          <p:nvPr/>
        </p:nvSpPr>
        <p:spPr>
          <a:xfrm>
            <a:off x="1008857" y="2841574"/>
            <a:ext cx="7129250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Chiều dài hình chữ nhật là: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D04AE8-7710-C63C-5AFE-45D93CF2D5DD}"/>
              </a:ext>
            </a:extLst>
          </p:cNvPr>
          <p:cNvSpPr/>
          <p:nvPr/>
        </p:nvSpPr>
        <p:spPr>
          <a:xfrm>
            <a:off x="2431141" y="3476471"/>
            <a:ext cx="6074467" cy="927852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6 x 2 = 12 cm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0272FB-0B06-1664-F54A-C0368118321D}"/>
              </a:ext>
            </a:extLst>
          </p:cNvPr>
          <p:cNvSpPr/>
          <p:nvPr/>
        </p:nvSpPr>
        <p:spPr>
          <a:xfrm>
            <a:off x="3439831" y="5670272"/>
            <a:ext cx="6392294" cy="927852"/>
          </a:xfrm>
          <a:prstGeom prst="rect">
            <a:avLst/>
          </a:prstGeom>
          <a:solidFill>
            <a:srgbClr val="F9E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Đáp số: 72 cm</a:t>
            </a:r>
            <a:r>
              <a:rPr lang="en-US" sz="3600" baseline="30000">
                <a:solidFill>
                  <a:schemeClr val="tx1"/>
                </a:solidFill>
              </a:rPr>
              <a:t>2</a:t>
            </a:r>
            <a:r>
              <a:rPr lang="en-US" sz="3600">
                <a:solidFill>
                  <a:schemeClr val="tx1"/>
                </a:solidFill>
              </a:rPr>
              <a:t>.</a:t>
            </a:r>
            <a:endParaRPr lang="en-US" sz="3600" baseline="3000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C7F2CE-A9D2-7D1D-8611-4F7769134FF4}"/>
              </a:ext>
            </a:extLst>
          </p:cNvPr>
          <p:cNvGrpSpPr/>
          <p:nvPr/>
        </p:nvGrpSpPr>
        <p:grpSpPr>
          <a:xfrm>
            <a:off x="428746" y="401051"/>
            <a:ext cx="11561692" cy="1402326"/>
            <a:chOff x="906178" y="518160"/>
            <a:chExt cx="12397194" cy="14092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460C521-6A8D-44C8-836C-E2A8E9ADF817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16A3CE3-2B30-88B6-2234-F0500158DD0B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3600">
                  <a:solidFill>
                    <a:srgbClr val="F44461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A41CB95-E5E5-CA0A-B10C-B26531A78F20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600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28D821-9515-2463-70B9-56FBC2F6F581}"/>
                </a:ext>
              </a:extLst>
            </p:cNvPr>
            <p:cNvSpPr txBox="1"/>
            <p:nvPr/>
          </p:nvSpPr>
          <p:spPr>
            <a:xfrm>
              <a:off x="1820576" y="721160"/>
              <a:ext cx="11482796" cy="120628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Một hình chữ nhật có chiều rộng 6 cm, chiều dài gấp đôi chiều rộng. Tính diện tích hình chữ nhật đó.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E7C6C4-F021-F259-BF88-23DB6F7BC462}"/>
              </a:ext>
            </a:extLst>
          </p:cNvPr>
          <p:cNvSpPr txBox="1"/>
          <p:nvPr/>
        </p:nvSpPr>
        <p:spPr>
          <a:xfrm>
            <a:off x="8652668" y="3945055"/>
            <a:ext cx="2593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? cm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818C04-C598-DFC3-8E1A-3D1B52F73FC9}"/>
              </a:ext>
            </a:extLst>
          </p:cNvPr>
          <p:cNvSpPr/>
          <p:nvPr/>
        </p:nvSpPr>
        <p:spPr>
          <a:xfrm>
            <a:off x="7998140" y="2005968"/>
            <a:ext cx="3657600" cy="1828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2E638-82E5-8D6F-9881-127867DDFB93}"/>
              </a:ext>
            </a:extLst>
          </p:cNvPr>
          <p:cNvSpPr txBox="1"/>
          <p:nvPr/>
        </p:nvSpPr>
        <p:spPr>
          <a:xfrm>
            <a:off x="6059612" y="2345047"/>
            <a:ext cx="2593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6 cm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268E33-AA20-369A-9A83-C2C3A36CB038}"/>
              </a:ext>
            </a:extLst>
          </p:cNvPr>
          <p:cNvCxnSpPr>
            <a:cxnSpLocks/>
          </p:cNvCxnSpPr>
          <p:nvPr/>
        </p:nvCxnSpPr>
        <p:spPr>
          <a:xfrm>
            <a:off x="9826940" y="2005968"/>
            <a:ext cx="0" cy="18288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0C2B8-5E7D-4C3A-7792-381C2EA42566}"/>
              </a:ext>
            </a:extLst>
          </p:cNvPr>
          <p:cNvSpPr/>
          <p:nvPr/>
        </p:nvSpPr>
        <p:spPr>
          <a:xfrm>
            <a:off x="1008857" y="4246826"/>
            <a:ext cx="7129250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Diện tích hình chữ nhật là: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5F1079-0663-7C91-E41E-C9E01EF0F83E}"/>
              </a:ext>
            </a:extLst>
          </p:cNvPr>
          <p:cNvSpPr/>
          <p:nvPr/>
        </p:nvSpPr>
        <p:spPr>
          <a:xfrm>
            <a:off x="2431141" y="4902461"/>
            <a:ext cx="6074467" cy="927852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12 x 6 = 72 cm</a:t>
            </a:r>
            <a:r>
              <a:rPr lang="en-US" sz="3600" baseline="30000">
                <a:solidFill>
                  <a:schemeClr val="tx1"/>
                </a:solidFill>
              </a:rPr>
              <a:t>2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8" grpId="0" animBg="1"/>
      <p:bldP spid="1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C7F2CE-A9D2-7D1D-8611-4F7769134FF4}"/>
              </a:ext>
            </a:extLst>
          </p:cNvPr>
          <p:cNvGrpSpPr/>
          <p:nvPr/>
        </p:nvGrpSpPr>
        <p:grpSpPr>
          <a:xfrm>
            <a:off x="129402" y="136164"/>
            <a:ext cx="11903033" cy="1496167"/>
            <a:chOff x="906178" y="518160"/>
            <a:chExt cx="12763202" cy="15035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460C521-6A8D-44C8-836C-E2A8E9ADF817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16A3CE3-2B30-88B6-2234-F0500158DD0B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A41CB95-E5E5-CA0A-B10C-B26531A78F20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28D821-9515-2463-70B9-56FBC2F6F581}"/>
                </a:ext>
              </a:extLst>
            </p:cNvPr>
            <p:cNvSpPr txBox="1"/>
            <p:nvPr/>
          </p:nvSpPr>
          <p:spPr>
            <a:xfrm>
              <a:off x="1692242" y="691746"/>
              <a:ext cx="11977138" cy="1330009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Việt cắt được các miếng bìa như hình dưới đây. Hai miếng bìa nào có diện tích bằng nhau?</a:t>
              </a:r>
            </a:p>
          </p:txBody>
        </p:sp>
      </p:grp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DCDDB0A-C64C-9915-53CD-BF7CB4961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32990"/>
              </p:ext>
            </p:extLst>
          </p:nvPr>
        </p:nvGraphicFramePr>
        <p:xfrm>
          <a:off x="495946" y="2022564"/>
          <a:ext cx="11136928" cy="3131040"/>
        </p:xfrm>
        <a:graphic>
          <a:graphicData uri="http://schemas.openxmlformats.org/drawingml/2006/table">
            <a:tbl>
              <a:tblPr firstRow="1" bandRow="1">
                <a:tableStyleId>{3C524AEA-F520-4697-8DAD-13E62CF4688C}</a:tableStyleId>
              </a:tblPr>
              <a:tblGrid>
                <a:gridCol w="506224">
                  <a:extLst>
                    <a:ext uri="{9D8B030D-6E8A-4147-A177-3AD203B41FA5}">
                      <a16:colId xmlns:a16="http://schemas.microsoft.com/office/drawing/2014/main" val="1267608722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918059502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3586719272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2887549229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2482618958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248608719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2704290089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041820197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250346895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3650880527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3876473140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2297671476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2088539327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70584547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058121386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37110477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757809877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22025330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092912728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729162156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3408327511"/>
                    </a:ext>
                  </a:extLst>
                </a:gridCol>
                <a:gridCol w="506224">
                  <a:extLst>
                    <a:ext uri="{9D8B030D-6E8A-4147-A177-3AD203B41FA5}">
                      <a16:colId xmlns:a16="http://schemas.microsoft.com/office/drawing/2014/main" val="1246636279"/>
                    </a:ext>
                  </a:extLst>
                </a:gridCol>
              </a:tblGrid>
              <a:tr h="515401"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696675"/>
                  </a:ext>
                </a:extLst>
              </a:tr>
              <a:tr h="515401"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164247"/>
                  </a:ext>
                </a:extLst>
              </a:tr>
              <a:tr h="515401"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21662"/>
                  </a:ext>
                </a:extLst>
              </a:tr>
              <a:tr h="515401"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27710"/>
                  </a:ext>
                </a:extLst>
              </a:tr>
              <a:tr h="515401"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61772"/>
                  </a:ext>
                </a:extLst>
              </a:tr>
              <a:tr h="515401"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25601" marR="125601" marT="62800" marB="62800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651519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C6DEE51F-B3EF-8627-E50D-11F53CADEDFD}"/>
              </a:ext>
            </a:extLst>
          </p:cNvPr>
          <p:cNvGrpSpPr/>
          <p:nvPr/>
        </p:nvGrpSpPr>
        <p:grpSpPr>
          <a:xfrm>
            <a:off x="494849" y="2022564"/>
            <a:ext cx="3039735" cy="3131040"/>
            <a:chOff x="490864" y="2022564"/>
            <a:chExt cx="3039735" cy="313104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324D651-7BB1-59AB-E08F-1E2E78797B7D}"/>
                </a:ext>
              </a:extLst>
            </p:cNvPr>
            <p:cNvSpPr/>
            <p:nvPr/>
          </p:nvSpPr>
          <p:spPr>
            <a:xfrm>
              <a:off x="490864" y="2022564"/>
              <a:ext cx="3039735" cy="1565520"/>
            </a:xfrm>
            <a:prstGeom prst="triangle">
              <a:avLst/>
            </a:prstGeom>
            <a:solidFill>
              <a:srgbClr val="99EFBA">
                <a:alpha val="50000"/>
              </a:srgbClr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0704EFB-8CFA-C37B-AA07-C97A8FD7ED4F}"/>
                </a:ext>
              </a:extLst>
            </p:cNvPr>
            <p:cNvGrpSpPr/>
            <p:nvPr/>
          </p:nvGrpSpPr>
          <p:grpSpPr>
            <a:xfrm>
              <a:off x="490864" y="2022564"/>
              <a:ext cx="3039735" cy="3131040"/>
              <a:chOff x="490864" y="2022564"/>
              <a:chExt cx="3039735" cy="313104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1D684E-F06F-F325-C3FA-176A725A9D0E}"/>
                  </a:ext>
                </a:extLst>
              </p:cNvPr>
              <p:cNvSpPr/>
              <p:nvPr/>
            </p:nvSpPr>
            <p:spPr>
              <a:xfrm>
                <a:off x="997417" y="3588084"/>
                <a:ext cx="2020104" cy="1565520"/>
              </a:xfrm>
              <a:prstGeom prst="rect">
                <a:avLst/>
              </a:prstGeom>
              <a:solidFill>
                <a:srgbClr val="99EFBA">
                  <a:alpha val="50000"/>
                </a:srgbClr>
              </a:solidFill>
              <a:ln w="381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617A3A9-8948-0B0D-630A-F9F6F329583B}"/>
                  </a:ext>
                </a:extLst>
              </p:cNvPr>
              <p:cNvCxnSpPr>
                <a:cxnSpLocks/>
                <a:stCxn id="9" idx="0"/>
                <a:endCxn id="4" idx="1"/>
              </p:cNvCxnSpPr>
              <p:nvPr/>
            </p:nvCxnSpPr>
            <p:spPr>
              <a:xfrm flipH="1">
                <a:off x="495946" y="2022564"/>
                <a:ext cx="1514786" cy="15655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60B582E-3906-04BF-8FC5-8CAD7FF91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69" y="2022564"/>
                <a:ext cx="1523130" cy="15655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799C6D8-7AEA-7077-1847-69E4060C68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0864" y="3588084"/>
                <a:ext cx="50655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BDFCF93-7FEA-E707-BDEF-B2E6C73387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7696" y="3588084"/>
                <a:ext cx="50655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2A6E6B6-A8DF-4052-FE0D-E88FE6708E4D}"/>
              </a:ext>
            </a:extLst>
          </p:cNvPr>
          <p:cNvGrpSpPr/>
          <p:nvPr/>
        </p:nvGrpSpPr>
        <p:grpSpPr>
          <a:xfrm>
            <a:off x="4543996" y="2022564"/>
            <a:ext cx="3041468" cy="3131030"/>
            <a:chOff x="4543996" y="2022564"/>
            <a:chExt cx="3041468" cy="3131030"/>
          </a:xfrm>
        </p:grpSpPr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FF0A67F-09D8-DCEA-8626-1B084014E3AF}"/>
                </a:ext>
              </a:extLst>
            </p:cNvPr>
            <p:cNvSpPr/>
            <p:nvPr/>
          </p:nvSpPr>
          <p:spPr>
            <a:xfrm>
              <a:off x="4545729" y="2022564"/>
              <a:ext cx="3039735" cy="1565520"/>
            </a:xfrm>
            <a:prstGeom prst="triangle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F4A572F-AECD-5DB1-E4A4-8A03FD053C22}"/>
                </a:ext>
              </a:extLst>
            </p:cNvPr>
            <p:cNvSpPr/>
            <p:nvPr/>
          </p:nvSpPr>
          <p:spPr>
            <a:xfrm>
              <a:off x="4576569" y="3588083"/>
              <a:ext cx="982063" cy="156551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9CCC87-86AF-B742-9B67-F44441A72FBC}"/>
                </a:ext>
              </a:extLst>
            </p:cNvPr>
            <p:cNvSpPr/>
            <p:nvPr/>
          </p:nvSpPr>
          <p:spPr>
            <a:xfrm>
              <a:off x="6569062" y="3588084"/>
              <a:ext cx="992110" cy="15577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50F6D8-1D2D-33B0-C3FF-44EDE1AC13ED}"/>
                </a:ext>
              </a:extLst>
            </p:cNvPr>
            <p:cNvSpPr/>
            <p:nvPr/>
          </p:nvSpPr>
          <p:spPr>
            <a:xfrm>
              <a:off x="5552660" y="3588073"/>
              <a:ext cx="1008024" cy="53252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E836CA-544A-3FDC-21D1-DAC144B32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3996" y="2034252"/>
              <a:ext cx="1514786" cy="15655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0F0BF8E-8E6B-69A0-3BBA-551DC6997FB9}"/>
                </a:ext>
              </a:extLst>
            </p:cNvPr>
            <p:cNvCxnSpPr>
              <a:cxnSpLocks/>
            </p:cNvCxnSpPr>
            <p:nvPr/>
          </p:nvCxnSpPr>
          <p:spPr>
            <a:xfrm>
              <a:off x="6055519" y="2034252"/>
              <a:ext cx="1523130" cy="15655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E85F38-05E3-E42B-7B52-B2104706F3A5}"/>
              </a:ext>
            </a:extLst>
          </p:cNvPr>
          <p:cNvGrpSpPr/>
          <p:nvPr/>
        </p:nvGrpSpPr>
        <p:grpSpPr>
          <a:xfrm>
            <a:off x="8585952" y="2022564"/>
            <a:ext cx="3045044" cy="3123307"/>
            <a:chOff x="8585952" y="2022564"/>
            <a:chExt cx="3045044" cy="312330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89FCFE-6FF8-7430-47A5-1CB71BD61282}"/>
                </a:ext>
              </a:extLst>
            </p:cNvPr>
            <p:cNvSpPr/>
            <p:nvPr/>
          </p:nvSpPr>
          <p:spPr>
            <a:xfrm>
              <a:off x="8603158" y="3580351"/>
              <a:ext cx="3019494" cy="1565520"/>
            </a:xfrm>
            <a:prstGeom prst="rect">
              <a:avLst/>
            </a:prstGeom>
            <a:solidFill>
              <a:srgbClr val="FF9999">
                <a:alpha val="50000"/>
              </a:srgbClr>
            </a:solidFill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7C8A543-3CEC-406A-21BF-7AFFCDDC0DF0}"/>
                </a:ext>
              </a:extLst>
            </p:cNvPr>
            <p:cNvGrpSpPr/>
            <p:nvPr/>
          </p:nvGrpSpPr>
          <p:grpSpPr>
            <a:xfrm>
              <a:off x="8585952" y="2022564"/>
              <a:ext cx="3045044" cy="2590025"/>
              <a:chOff x="8585952" y="2022564"/>
              <a:chExt cx="3045044" cy="2590025"/>
            </a:xfrm>
          </p:grpSpPr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DB7740E7-F0FB-F063-3F99-D563858FA2CE}"/>
                  </a:ext>
                </a:extLst>
              </p:cNvPr>
              <p:cNvSpPr/>
              <p:nvPr/>
            </p:nvSpPr>
            <p:spPr>
              <a:xfrm>
                <a:off x="8585952" y="2022564"/>
                <a:ext cx="3039735" cy="1565520"/>
              </a:xfrm>
              <a:prstGeom prst="triangle">
                <a:avLst/>
              </a:prstGeom>
              <a:solidFill>
                <a:srgbClr val="FF9999">
                  <a:alpha val="49804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C935595-2FC6-2FC1-D8A9-BAC42C76F1BD}"/>
                  </a:ext>
                </a:extLst>
              </p:cNvPr>
              <p:cNvSpPr/>
              <p:nvPr/>
            </p:nvSpPr>
            <p:spPr>
              <a:xfrm>
                <a:off x="9608819" y="3070859"/>
                <a:ext cx="1001011" cy="50949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FAB52E0-6F50-E771-FB3E-E9C6098B5D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6343" y="2034252"/>
                <a:ext cx="1514786" cy="15655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7AE3830-DF76-4861-360E-62D12F7FC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07866" y="2034252"/>
                <a:ext cx="1523130" cy="15655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DF1D40-FA27-0BB3-F3D2-9F88EAE9EE3F}"/>
                  </a:ext>
                </a:extLst>
              </p:cNvPr>
              <p:cNvSpPr/>
              <p:nvPr/>
            </p:nvSpPr>
            <p:spPr>
              <a:xfrm>
                <a:off x="9105900" y="4118813"/>
                <a:ext cx="493776" cy="49377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2C247DB-E6A5-5F5D-7C42-2D681730C16B}"/>
                  </a:ext>
                </a:extLst>
              </p:cNvPr>
              <p:cNvSpPr/>
              <p:nvPr/>
            </p:nvSpPr>
            <p:spPr>
              <a:xfrm>
                <a:off x="10622543" y="4116408"/>
                <a:ext cx="493776" cy="49377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0D3885-9F69-6A25-0DEC-5179BF5FAA73}"/>
              </a:ext>
            </a:extLst>
          </p:cNvPr>
          <p:cNvSpPr txBox="1"/>
          <p:nvPr/>
        </p:nvSpPr>
        <p:spPr>
          <a:xfrm>
            <a:off x="862490" y="5687878"/>
            <a:ext cx="2500642" cy="442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A03AB-BAC6-2B66-8C63-CC040558926E}"/>
              </a:ext>
            </a:extLst>
          </p:cNvPr>
          <p:cNvSpPr txBox="1"/>
          <p:nvPr/>
        </p:nvSpPr>
        <p:spPr>
          <a:xfrm>
            <a:off x="1248770" y="5228478"/>
            <a:ext cx="152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F9367-C77A-4D76-FEE1-03F6C5251243}"/>
              </a:ext>
            </a:extLst>
          </p:cNvPr>
          <p:cNvSpPr txBox="1"/>
          <p:nvPr/>
        </p:nvSpPr>
        <p:spPr>
          <a:xfrm>
            <a:off x="5318794" y="5228478"/>
            <a:ext cx="152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1F600-E514-7F42-ED8C-9AB465ADB499}"/>
              </a:ext>
            </a:extLst>
          </p:cNvPr>
          <p:cNvSpPr txBox="1"/>
          <p:nvPr/>
        </p:nvSpPr>
        <p:spPr>
          <a:xfrm>
            <a:off x="9388818" y="5228478"/>
            <a:ext cx="152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2C7728-22A2-CD05-91F8-2B026FA2F671}"/>
              </a:ext>
            </a:extLst>
          </p:cNvPr>
          <p:cNvSpPr/>
          <p:nvPr/>
        </p:nvSpPr>
        <p:spPr>
          <a:xfrm>
            <a:off x="5726975" y="5240444"/>
            <a:ext cx="707886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E2C67A-2DBB-A4F9-FB5C-C9BC00F9DCF5}"/>
              </a:ext>
            </a:extLst>
          </p:cNvPr>
          <p:cNvSpPr/>
          <p:nvPr/>
        </p:nvSpPr>
        <p:spPr>
          <a:xfrm>
            <a:off x="9796999" y="5220745"/>
            <a:ext cx="707886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4AE549-3510-7DD3-A29C-86F0ECB84B92}"/>
              </a:ext>
            </a:extLst>
          </p:cNvPr>
          <p:cNvSpPr/>
          <p:nvPr/>
        </p:nvSpPr>
        <p:spPr>
          <a:xfrm>
            <a:off x="711044" y="6041820"/>
            <a:ext cx="11136928" cy="707887"/>
          </a:xfrm>
          <a:prstGeom prst="rect">
            <a:avLst/>
          </a:prstGeom>
          <a:solidFill>
            <a:srgbClr val="F9E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Miếng bìa B và miếng bìa C có diện tích bằng nhau.</a:t>
            </a:r>
            <a:endParaRPr lang="en-US" sz="3600" baseline="3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2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166247" y="52866"/>
            <a:ext cx="11538074" cy="1291317"/>
            <a:chOff x="906178" y="518160"/>
            <a:chExt cx="12371871" cy="12977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9AD4EE-7ADD-8603-A795-300B647A5B83}"/>
                </a:ext>
              </a:extLst>
            </p:cNvPr>
            <p:cNvSpPr txBox="1"/>
            <p:nvPr/>
          </p:nvSpPr>
          <p:spPr>
            <a:xfrm>
              <a:off x="1847850" y="609600"/>
              <a:ext cx="11430199" cy="120628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Một võ đài hình vuông có chu vi 36 cm. Tính diện tích của võ đài đó.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177FF3F-2F5A-6D85-9992-273EE13EA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7578" y="1437809"/>
            <a:ext cx="8466681" cy="527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884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166247" y="52866"/>
            <a:ext cx="11538074" cy="1291317"/>
            <a:chOff x="906178" y="518160"/>
            <a:chExt cx="12371871" cy="12977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9AD4EE-7ADD-8603-A795-300B647A5B83}"/>
                </a:ext>
              </a:extLst>
            </p:cNvPr>
            <p:cNvSpPr txBox="1"/>
            <p:nvPr/>
          </p:nvSpPr>
          <p:spPr>
            <a:xfrm>
              <a:off x="1847850" y="609600"/>
              <a:ext cx="11430199" cy="120628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Một võ đài hình vuông có chu vi 36 cm. Tính diện tích của võ đài đó.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92F4B84-7A5C-5AB5-E86A-AD477D7099B0}"/>
              </a:ext>
            </a:extLst>
          </p:cNvPr>
          <p:cNvSpPr/>
          <p:nvPr/>
        </p:nvSpPr>
        <p:spPr>
          <a:xfrm>
            <a:off x="5277656" y="1344183"/>
            <a:ext cx="267621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Bài giải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EEFE9-1EAA-67F0-132D-DE724B4BFD53}"/>
              </a:ext>
            </a:extLst>
          </p:cNvPr>
          <p:cNvSpPr/>
          <p:nvPr/>
        </p:nvSpPr>
        <p:spPr>
          <a:xfrm>
            <a:off x="3209616" y="2124900"/>
            <a:ext cx="7129250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Độ dài một cạnh của võ đài là: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05DE3C-D5FA-23A0-E492-2B2B07258D3F}"/>
              </a:ext>
            </a:extLst>
          </p:cNvPr>
          <p:cNvSpPr/>
          <p:nvPr/>
        </p:nvSpPr>
        <p:spPr>
          <a:xfrm>
            <a:off x="4631900" y="2759797"/>
            <a:ext cx="6074467" cy="927852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36 : 4 = 9 cm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6B4648-DB87-E7F6-845D-EC27CCB322A8}"/>
              </a:ext>
            </a:extLst>
          </p:cNvPr>
          <p:cNvSpPr/>
          <p:nvPr/>
        </p:nvSpPr>
        <p:spPr>
          <a:xfrm>
            <a:off x="5640590" y="4953598"/>
            <a:ext cx="6392294" cy="927852"/>
          </a:xfrm>
          <a:prstGeom prst="rect">
            <a:avLst/>
          </a:prstGeom>
          <a:solidFill>
            <a:srgbClr val="F9E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Đáp số: 81 cm</a:t>
            </a:r>
            <a:r>
              <a:rPr lang="en-US" sz="3600" baseline="30000">
                <a:solidFill>
                  <a:schemeClr val="tx1"/>
                </a:solidFill>
              </a:rPr>
              <a:t>2</a:t>
            </a:r>
            <a:r>
              <a:rPr lang="en-US" sz="3600">
                <a:solidFill>
                  <a:schemeClr val="tx1"/>
                </a:solidFill>
              </a:rPr>
              <a:t>.</a:t>
            </a:r>
            <a:endParaRPr lang="en-US" sz="3600" baseline="300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7BF2FD-2252-497D-E6F0-27F986234ACC}"/>
              </a:ext>
            </a:extLst>
          </p:cNvPr>
          <p:cNvSpPr/>
          <p:nvPr/>
        </p:nvSpPr>
        <p:spPr>
          <a:xfrm>
            <a:off x="3209616" y="3530152"/>
            <a:ext cx="7129250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Diện tích của võ đài là: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CA2094-ADF8-1558-D53F-0BEE3DCD2308}"/>
              </a:ext>
            </a:extLst>
          </p:cNvPr>
          <p:cNvSpPr/>
          <p:nvPr/>
        </p:nvSpPr>
        <p:spPr>
          <a:xfrm>
            <a:off x="4631900" y="4185787"/>
            <a:ext cx="6074467" cy="927852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9 x 9 = 81 cm</a:t>
            </a:r>
            <a:r>
              <a:rPr lang="en-US" sz="3600" baseline="30000">
                <a:solidFill>
                  <a:schemeClr val="tx1"/>
                </a:solidFill>
              </a:rPr>
              <a:t>2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E342C1-A46B-CFF6-8672-3F6B8F249C71}"/>
              </a:ext>
            </a:extLst>
          </p:cNvPr>
          <p:cNvSpPr txBox="1"/>
          <p:nvPr/>
        </p:nvSpPr>
        <p:spPr>
          <a:xfrm>
            <a:off x="1410346" y="674400"/>
            <a:ext cx="970193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Muốn tính diện tích của một hình chữ nhật khi biết chu vi của hình đó thì:</a:t>
            </a:r>
          </a:p>
          <a:p>
            <a:pPr algn="just"/>
            <a:r>
              <a:rPr lang="en-US" sz="4400"/>
              <a:t>+ Tính độ dài một cạnh của hình chữ nhật bằng cách lấy chu vi đã biết chia cho 4.</a:t>
            </a:r>
          </a:p>
          <a:p>
            <a:pPr algn="just"/>
            <a:r>
              <a:rPr lang="en-US" sz="4400"/>
              <a:t>+ Tính diện tích hình chữ nhật: lấy cạnh nhân cạnh (vừa tính được ở bước trước).</a:t>
            </a:r>
          </a:p>
        </p:txBody>
      </p:sp>
    </p:spTree>
    <p:extLst>
      <p:ext uri="{BB962C8B-B14F-4D97-AF65-F5344CB8AC3E}">
        <p14:creationId xmlns:p14="http://schemas.microsoft.com/office/powerpoint/2010/main" val="367676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7691A-FCD7-5104-3E74-D1FA1089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C0BBA-E0D6-5085-D770-F7C1F286E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4F877-44C3-EEA5-2C26-74B937F3E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24" y="231371"/>
            <a:ext cx="10961558" cy="6395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9D4268-4D3E-0976-336A-8450243F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C2CB8-1AF9-3384-666C-2CBD0ED1C6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5DD76-9603-E513-1F0F-625C89BE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6D5B88-77D6-5BD4-C493-66898909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458B3F-5C6D-6FA9-F74F-171D8F34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3DFCA21-5030-223A-3821-1FB75D08AB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9928414" y="375824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177" y="3944484"/>
            <a:ext cx="5502733" cy="2509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433" y="675294"/>
            <a:ext cx="8960073" cy="40705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6CB495-345A-A21E-1EC1-5FF800AF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94D43D7-2645-DA14-D686-902AA2B08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12B61-8F62-36D6-AEE9-14140D5A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19B5E-B214-B1A3-1330-EB55ED845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>
            <a:extLst>
              <a:ext uri="{FF2B5EF4-FFF2-40B4-BE49-F238E27FC236}">
                <a16:creationId xmlns:a16="http://schemas.microsoft.com/office/drawing/2014/main" id="{D96848BB-2882-9804-268A-6B85EE55E124}"/>
              </a:ext>
            </a:extLst>
          </p:cNvPr>
          <p:cNvSpPr txBox="1">
            <a:spLocks/>
          </p:cNvSpPr>
          <p:nvPr/>
        </p:nvSpPr>
        <p:spPr>
          <a:xfrm>
            <a:off x="197146" y="1562026"/>
            <a:ext cx="5389300" cy="3733947"/>
          </a:xfrm>
          <a:prstGeom prst="rect">
            <a:avLst/>
          </a:prstGeom>
          <a:solidFill>
            <a:srgbClr val="FFD57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>
                <a:solidFill>
                  <a:schemeClr val="tx1"/>
                </a:solidFill>
                <a:latin typeface="+mj-lt"/>
              </a:rPr>
              <a:t>Đội A: </a:t>
            </a:r>
          </a:p>
          <a:p>
            <a:r>
              <a:rPr lang="en-US" sz="4800" b="1">
                <a:solidFill>
                  <a:schemeClr val="tx1"/>
                </a:solidFill>
                <a:latin typeface="+mj-lt"/>
              </a:rPr>
              <a:t>Viết nhanh công thức tính diện tích hình vuông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A6B6AD-AEE0-F246-B491-4A9FADE08F5F}"/>
              </a:ext>
            </a:extLst>
          </p:cNvPr>
          <p:cNvSpPr txBox="1">
            <a:spLocks/>
          </p:cNvSpPr>
          <p:nvPr/>
        </p:nvSpPr>
        <p:spPr>
          <a:xfrm>
            <a:off x="5703376" y="1562025"/>
            <a:ext cx="6261316" cy="3733947"/>
          </a:xfrm>
          <a:prstGeom prst="rect">
            <a:avLst/>
          </a:prstGeom>
          <a:solidFill>
            <a:srgbClr val="F8C296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>
                <a:solidFill>
                  <a:schemeClr val="tx1"/>
                </a:solidFill>
                <a:latin typeface="+mj-lt"/>
              </a:rPr>
              <a:t>Đội B: </a:t>
            </a:r>
          </a:p>
          <a:p>
            <a:r>
              <a:rPr lang="en-US" sz="4800" b="1">
                <a:solidFill>
                  <a:schemeClr val="tx1"/>
                </a:solidFill>
                <a:latin typeface="+mj-lt"/>
              </a:rPr>
              <a:t>Viết nhanh công thức tính diện tích hình chữ nhật</a:t>
            </a:r>
          </a:p>
        </p:txBody>
      </p:sp>
    </p:spTree>
    <p:extLst>
      <p:ext uri="{BB962C8B-B14F-4D97-AF65-F5344CB8AC3E}">
        <p14:creationId xmlns:p14="http://schemas.microsoft.com/office/powerpoint/2010/main" val="293544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194200" y="3183827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>
                <a:solidFill>
                  <a:srgbClr val="0070C0"/>
                </a:solidFill>
                <a:latin typeface="+mj-lt"/>
              </a:rPr>
              <a:t>BÀI 53:</a:t>
            </a:r>
          </a:p>
          <a:p>
            <a:r>
              <a:rPr lang="en-US" sz="4800" b="1">
                <a:solidFill>
                  <a:srgbClr val="0070C0"/>
                </a:solidFill>
                <a:latin typeface="+mj-lt"/>
              </a:rPr>
              <a:t>LUYỆN TẬP CHUNG</a:t>
            </a:r>
          </a:p>
          <a:p>
            <a:r>
              <a:rPr lang="en-US" sz="4800" b="1">
                <a:solidFill>
                  <a:srgbClr val="0070C0"/>
                </a:solidFill>
                <a:latin typeface="+mj-lt"/>
              </a:rPr>
              <a:t>(Tiết 2)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10AD9BFD-F0DF-5FA8-2EA3-1DA20B6A991B}"/>
              </a:ext>
            </a:extLst>
          </p:cNvPr>
          <p:cNvSpPr txBox="1">
            <a:spLocks/>
          </p:cNvSpPr>
          <p:nvPr/>
        </p:nvSpPr>
        <p:spPr>
          <a:xfrm>
            <a:off x="1135614" y="433192"/>
            <a:ext cx="9890610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9: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CHU VI, DIỆN TÍCH MỘT SỐ HÌNH PHẲNG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8BFAC-ECF1-0AA5-9544-FB52DE8F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F7A7CA-04DC-6F95-6285-95F2C987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77" y="5934462"/>
            <a:ext cx="4624930" cy="8052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36</a:t>
            </a:r>
          </a:p>
        </p:txBody>
      </p:sp>
    </p:spTree>
    <p:extLst>
      <p:ext uri="{BB962C8B-B14F-4D97-AF65-F5344CB8AC3E}">
        <p14:creationId xmlns:p14="http://schemas.microsoft.com/office/powerpoint/2010/main" val="2015738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428746" y="401051"/>
            <a:ext cx="11132990" cy="2140989"/>
            <a:chOff x="906178" y="518160"/>
            <a:chExt cx="11937512" cy="21516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820577" y="721160"/>
              <a:ext cx="11023113" cy="194861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a) Tính diện tích hình vuông có cạnh 9 cm.</a:t>
              </a:r>
            </a:p>
            <a:p>
              <a:pPr algn="just"/>
              <a:r>
                <a:rPr lang="en-US" sz="4000"/>
                <a:t>b) Tính diện tích hình chữ nhật có chiều dài 9 cm và chiều rộng 6 cm.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5D6EE41-9462-1711-377D-084511D808A8}"/>
              </a:ext>
            </a:extLst>
          </p:cNvPr>
          <p:cNvSpPr/>
          <p:nvPr/>
        </p:nvSpPr>
        <p:spPr>
          <a:xfrm>
            <a:off x="454180" y="2965798"/>
            <a:ext cx="3657600" cy="3657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55AB0-04F6-7C7C-FE06-2C22EA7F6221}"/>
              </a:ext>
            </a:extLst>
          </p:cNvPr>
          <p:cNvSpPr txBox="1"/>
          <p:nvPr/>
        </p:nvSpPr>
        <p:spPr>
          <a:xfrm flipV="1">
            <a:off x="1704814" y="3277388"/>
            <a:ext cx="1534332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82423-E0AA-9512-C876-FFB5A97A0DC7}"/>
              </a:ext>
            </a:extLst>
          </p:cNvPr>
          <p:cNvSpPr txBox="1"/>
          <p:nvPr/>
        </p:nvSpPr>
        <p:spPr>
          <a:xfrm>
            <a:off x="8185196" y="5799174"/>
            <a:ext cx="2593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9 cm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2FCF0-EEB1-276D-2BD6-0243FA2E1E09}"/>
              </a:ext>
            </a:extLst>
          </p:cNvPr>
          <p:cNvSpPr/>
          <p:nvPr/>
        </p:nvSpPr>
        <p:spPr>
          <a:xfrm>
            <a:off x="7652924" y="2965798"/>
            <a:ext cx="3657600" cy="28460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6AEFED-E631-C4F3-15F1-EC2C2BE17870}"/>
              </a:ext>
            </a:extLst>
          </p:cNvPr>
          <p:cNvSpPr txBox="1"/>
          <p:nvPr/>
        </p:nvSpPr>
        <p:spPr>
          <a:xfrm>
            <a:off x="3640263" y="4593055"/>
            <a:ext cx="2593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9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8D3D4-92E5-D085-D06C-3EC323C0ACD2}"/>
              </a:ext>
            </a:extLst>
          </p:cNvPr>
          <p:cNvSpPr txBox="1"/>
          <p:nvPr/>
        </p:nvSpPr>
        <p:spPr>
          <a:xfrm>
            <a:off x="5646594" y="3815354"/>
            <a:ext cx="2593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428746" y="401051"/>
            <a:ext cx="11132990" cy="909883"/>
            <a:chOff x="906178" y="518160"/>
            <a:chExt cx="11937512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820577" y="721160"/>
              <a:ext cx="11023113" cy="711400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a) Tính diện tích hình vuông có cạnh 9 cm.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5D6EE41-9462-1711-377D-084511D808A8}"/>
              </a:ext>
            </a:extLst>
          </p:cNvPr>
          <p:cNvSpPr/>
          <p:nvPr/>
        </p:nvSpPr>
        <p:spPr>
          <a:xfrm>
            <a:off x="7093894" y="1737091"/>
            <a:ext cx="3657600" cy="3657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55AB0-04F6-7C7C-FE06-2C22EA7F6221}"/>
              </a:ext>
            </a:extLst>
          </p:cNvPr>
          <p:cNvSpPr txBox="1"/>
          <p:nvPr/>
        </p:nvSpPr>
        <p:spPr>
          <a:xfrm flipV="1">
            <a:off x="1704814" y="3277388"/>
            <a:ext cx="1534332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6AEFED-E631-C4F3-15F1-EC2C2BE17870}"/>
              </a:ext>
            </a:extLst>
          </p:cNvPr>
          <p:cNvSpPr txBox="1"/>
          <p:nvPr/>
        </p:nvSpPr>
        <p:spPr>
          <a:xfrm>
            <a:off x="10844484" y="3308385"/>
            <a:ext cx="1312628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9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E7C2A-06B9-C11A-6B15-503FFAD825DD}"/>
              </a:ext>
            </a:extLst>
          </p:cNvPr>
          <p:cNvSpPr txBox="1"/>
          <p:nvPr/>
        </p:nvSpPr>
        <p:spPr>
          <a:xfrm>
            <a:off x="2471980" y="1991376"/>
            <a:ext cx="2114001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ABC7CC-618A-1EE1-6B1A-763CEF398673}"/>
              </a:ext>
            </a:extLst>
          </p:cNvPr>
          <p:cNvSpPr txBox="1"/>
          <p:nvPr/>
        </p:nvSpPr>
        <p:spPr>
          <a:xfrm>
            <a:off x="508329" y="2923445"/>
            <a:ext cx="6492575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Diện tích hình vuông là: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F9B56-AA1D-9A80-C12D-4E72E042DFFC}"/>
              </a:ext>
            </a:extLst>
          </p:cNvPr>
          <p:cNvSpPr txBox="1"/>
          <p:nvPr/>
        </p:nvSpPr>
        <p:spPr>
          <a:xfrm>
            <a:off x="1704814" y="3855514"/>
            <a:ext cx="4799231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9 x 9 = 81 (cm</a:t>
            </a:r>
            <a:r>
              <a:rPr lang="en-US" sz="4000" baseline="30000"/>
              <a:t>2</a:t>
            </a:r>
            <a:r>
              <a:rPr lang="en-US" sz="400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CC57E-9845-1D7B-DB73-43EFE532A02E}"/>
              </a:ext>
            </a:extLst>
          </p:cNvPr>
          <p:cNvSpPr txBox="1"/>
          <p:nvPr/>
        </p:nvSpPr>
        <p:spPr>
          <a:xfrm>
            <a:off x="2533972" y="4954656"/>
            <a:ext cx="4238787" cy="707886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Đáp số: 81 cm</a:t>
            </a:r>
            <a:r>
              <a:rPr lang="en-US" sz="4000" baseline="30000"/>
              <a:t>2</a:t>
            </a:r>
            <a:r>
              <a:rPr lang="en-US" sz="4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5871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Custom 11">
      <a:dk1>
        <a:sysClr val="windowText" lastClr="000000"/>
      </a:dk1>
      <a:lt1>
        <a:srgbClr val="F9EFA5"/>
      </a:lt1>
      <a:dk2>
        <a:srgbClr val="444D26"/>
      </a:dk2>
      <a:lt2>
        <a:srgbClr val="262626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1312</Words>
  <Application>Microsoft Office PowerPoint</Application>
  <PresentationFormat>Custom</PresentationFormat>
  <Paragraphs>140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Love Ya Like A Sister</vt:lpstr>
      <vt:lpstr>SVN-Billo</vt:lpstr>
      <vt:lpstr>Karla</vt:lpstr>
      <vt:lpstr>HP001 4 hàng</vt:lpstr>
      <vt:lpstr>Arial</vt:lpstr>
      <vt:lpstr>Chau Philomene One</vt:lpstr>
      <vt:lpstr>Varela Round</vt:lpstr>
      <vt:lpstr>Annifont</vt:lpstr>
      <vt:lpstr>Printable Number Sense Activities for Pre-K by Slidesgo</vt:lpstr>
      <vt:lpstr>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36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Linh Phan Thi  (FE FSC DN)</cp:lastModifiedBy>
  <cp:revision>199</cp:revision>
  <dcterms:modified xsi:type="dcterms:W3CDTF">2023-01-24T14:31:02Z</dcterms:modified>
</cp:coreProperties>
</file>