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8" r:id="rId3"/>
    <p:sldId id="427" r:id="rId4"/>
    <p:sldId id="428" r:id="rId5"/>
    <p:sldId id="426" r:id="rId6"/>
    <p:sldId id="436" r:id="rId7"/>
    <p:sldId id="437" r:id="rId8"/>
    <p:sldId id="438" r:id="rId9"/>
    <p:sldId id="439" r:id="rId10"/>
    <p:sldId id="431" r:id="rId11"/>
    <p:sldId id="432" r:id="rId12"/>
    <p:sldId id="440" r:id="rId13"/>
    <p:sldId id="441"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566"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88175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12: TAY TRÁI VÀ TAY PHẢI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93338" y="5500818"/>
            <a:ext cx="3622641" cy="258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3563423"/>
            <a:ext cx="9525001" cy="4503736"/>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817429" y="4607005"/>
              <a:ext cx="8026489" cy="2554545"/>
            </a:xfrm>
            <a:prstGeom prst="rect">
              <a:avLst/>
            </a:prstGeom>
          </p:spPr>
          <p:txBody>
            <a:bodyPr wrap="square">
              <a:spAutoFit/>
            </a:bodyPr>
            <a:lstStyle/>
            <a:p>
              <a:pPr algn="just"/>
              <a:r>
                <a:rPr lang="nl-NL" sz="4000" b="1" dirty="0">
                  <a:solidFill>
                    <a:srgbClr val="FF0000"/>
                  </a:solidFill>
                  <a:latin typeface="Times New Roman" panose="02020603050405020304" pitchFamily="18" charset="0"/>
                  <a:cs typeface="Times New Roman" panose="02020603050405020304" pitchFamily="18" charset="0"/>
                </a:rPr>
                <a:t>Hiểu được điều tác giả muốn nói qua câu chuyện: Trong mọi công việc, chúng ta cần hợp tác với nhau để cùng tạo nên kết quả tốt đẹp.</a:t>
              </a:r>
              <a:endParaRPr lang="en-US" sz="4000" b="1" dirty="0">
                <a:solidFill>
                  <a:srgbClr val="FF0000"/>
                </a:solidFill>
                <a:latin typeface="Times New Roman" pitchFamily="18" charset="0"/>
                <a:cs typeface="Times New Roman" pitchFamily="18" charset="0"/>
              </a:endParaRPr>
            </a:p>
          </p:txBody>
        </p:sp>
      </p:gr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6" name="Rectangle 35"/>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266306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pic>
        <p:nvPicPr>
          <p:cNvPr id="2" name="Picture 1"/>
          <p:cNvPicPr>
            <a:picLocks noChangeAspect="1"/>
          </p:cNvPicPr>
          <p:nvPr/>
        </p:nvPicPr>
        <p:blipFill rotWithShape="1">
          <a:blip r:embed="rId2"/>
          <a:srcRect l="7083" t="25555" r="10000" b="24074"/>
          <a:stretch/>
        </p:blipFill>
        <p:spPr>
          <a:xfrm>
            <a:off x="1280319" y="3962400"/>
            <a:ext cx="14490296" cy="4951458"/>
          </a:xfrm>
          <a:prstGeom prst="rect">
            <a:avLst/>
          </a:prstGeom>
        </p:spPr>
      </p:pic>
      <p:sp>
        <p:nvSpPr>
          <p:cNvPr id="21" name="Rectangle 20"/>
          <p:cNvSpPr/>
          <p:nvPr/>
        </p:nvSpPr>
        <p:spPr>
          <a:xfrm>
            <a:off x="1406913" y="2867628"/>
            <a:ext cx="141228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Đọc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văn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thơ</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về</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một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việc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làm</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tốt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và</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phiếu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đọc</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sách</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mẫu</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266306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21" name="Rectangle 20"/>
          <p:cNvSpPr/>
          <p:nvPr/>
        </p:nvSpPr>
        <p:spPr>
          <a:xfrm>
            <a:off x="2270919" y="2881991"/>
            <a:ext cx="12294006" cy="646331"/>
          </a:xfrm>
          <a:prstGeom prst="rect">
            <a:avLst/>
          </a:prstGeom>
        </p:spPr>
        <p:txBody>
          <a:bodyPr wrap="square">
            <a:spAutoFit/>
          </a:bodyPr>
          <a:lstStyle/>
          <a:p>
            <a:r>
              <a:rPr lang="nl-NL" sz="3600" b="1">
                <a:solidFill>
                  <a:srgbClr val="0000CC"/>
                </a:solidFill>
                <a:latin typeface="Times New Roman" panose="02020603050405020304" pitchFamily="18" charset="0"/>
                <a:cs typeface="Times New Roman" panose="02020603050405020304" pitchFamily="18" charset="0"/>
              </a:rPr>
              <a:t>Chia sẻ với bạn về việc làm tốt của nhân vật trong bài đã đọc.</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47319" y="4071633"/>
            <a:ext cx="9708356" cy="2751522"/>
          </a:xfrm>
          <a:prstGeom prst="rect">
            <a:avLst/>
          </a:prstGeom>
        </p:spPr>
        <p:txBody>
          <a:bodyPr wrap="square">
            <a:spAutoFit/>
          </a:bodyPr>
          <a:lstStyle/>
          <a:p>
            <a:pPr marL="0" marR="0" algn="just">
              <a:lnSpc>
                <a:spcPct val="120000"/>
              </a:lnSpc>
              <a:spcBef>
                <a:spcPts val="0"/>
              </a:spcBef>
              <a:spcAft>
                <a:spcPts val="0"/>
              </a:spcAft>
            </a:pPr>
            <a:r>
              <a:rPr lang="nl-NL" sz="3600" b="1" dirty="0">
                <a:solidFill>
                  <a:srgbClr val="0000CC"/>
                </a:solidFill>
                <a:latin typeface="Times New Roman" panose="02020603050405020304" pitchFamily="18" charset="0"/>
                <a:ea typeface="Times New Roman" panose="02020603050405020304" pitchFamily="18" charset="0"/>
              </a:rPr>
              <a:t>* Nhân vật chính trong bài đọc là ai?</a:t>
            </a:r>
            <a:endParaRPr lang="en-US" sz="3600" b="1" dirty="0">
              <a:solidFill>
                <a:srgbClr val="0000CC"/>
              </a:solidFill>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3600" b="1" dirty="0">
                <a:solidFill>
                  <a:srgbClr val="0000CC"/>
                </a:solidFill>
                <a:latin typeface="Times New Roman" panose="02020603050405020304" pitchFamily="18" charset="0"/>
                <a:ea typeface="Times New Roman" panose="02020603050405020304" pitchFamily="18" charset="0"/>
              </a:rPr>
              <a:t>* Việc làm tốt của nhân vật là gì?</a:t>
            </a:r>
            <a:endParaRPr lang="en-US" sz="3600" b="1" dirty="0">
              <a:solidFill>
                <a:srgbClr val="0000CC"/>
              </a:solidFill>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3600" b="1" dirty="0">
                <a:solidFill>
                  <a:srgbClr val="0000CC"/>
                </a:solidFill>
                <a:latin typeface="Times New Roman" panose="02020603050405020304" pitchFamily="18" charset="0"/>
                <a:ea typeface="Times New Roman" panose="02020603050405020304" pitchFamily="18" charset="0"/>
              </a:rPr>
              <a:t>* Em cảm nhận điều gì về việc làm tốt đó?</a:t>
            </a:r>
            <a:endParaRPr lang="en-US" sz="3600" b="1" dirty="0">
              <a:solidFill>
                <a:srgbClr val="0000CC"/>
              </a:solidFill>
              <a:latin typeface="Times New Roman" panose="02020603050405020304" pitchFamily="18" charset="0"/>
              <a:ea typeface="Times New Roman" panose="02020603050405020304" pitchFamily="18" charset="0"/>
            </a:endParaRPr>
          </a:p>
          <a:p>
            <a:pPr marL="0" marR="0" algn="just">
              <a:lnSpc>
                <a:spcPct val="120000"/>
              </a:lnSpc>
              <a:spcBef>
                <a:spcPts val="0"/>
              </a:spcBef>
              <a:spcAft>
                <a:spcPts val="0"/>
              </a:spcAft>
            </a:pPr>
            <a:r>
              <a:rPr lang="nl-NL" sz="3600" b="1" dirty="0">
                <a:solidFill>
                  <a:srgbClr val="0000CC"/>
                </a:solidFill>
                <a:latin typeface="Times New Roman" panose="02020603050405020304" pitchFamily="18" charset="0"/>
                <a:ea typeface="Times New Roman" panose="02020603050405020304" pitchFamily="18" charset="0"/>
              </a:rPr>
              <a:t>* Việc làm tốt đó đem đến cho em bài học gì?</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430535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a:spLocks noChangeArrowheads="1"/>
          </p:cNvSpPr>
          <p:nvPr/>
        </p:nvSpPr>
        <p:spPr bwMode="auto">
          <a:xfrm>
            <a:off x="4480719" y="304800"/>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THAM KHẢO</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594519" y="965456"/>
            <a:ext cx="15240000" cy="7848302"/>
          </a:xfrm>
          <a:prstGeom prst="rect">
            <a:avLst/>
          </a:prstGeom>
        </p:spPr>
        <p:txBody>
          <a:bodyPr wrap="square">
            <a:spAutoFit/>
          </a:bodyPr>
          <a:lstStyle/>
          <a:p>
            <a:pPr algn="just"/>
            <a:r>
              <a:rPr lang="vi-VN" sz="3600">
                <a:solidFill>
                  <a:srgbClr val="0000CC"/>
                </a:solidFill>
                <a:latin typeface="Times New Roman" pitchFamily="18" charset="0"/>
                <a:cs typeface="Times New Roman" pitchFamily="18" charset="0"/>
              </a:rPr>
              <a:t>Hôm nay là một ngày đẹp trời, em được mẹ cho đi vào công viên chơi. Trên đường đi tới công viên, em đã được chứng kiến hình ảnh của một vụ giật túi xách giữa đường phố. Và thật bất ngờ, ngay trong lúc mọi người còn đang bàng hoàng và bất ngờ thì có một chú thanh niên đã nhanh nhẹn, bất ngờ xông lên đuổi theo tên cướp và khống chế hắn. Đó quả là một tấm gương về người tốt và việc tốt mà em được nhìn thấy.</a:t>
            </a:r>
          </a:p>
          <a:p>
            <a:pPr algn="just"/>
            <a:r>
              <a:rPr lang="vi-VN" sz="3600">
                <a:solidFill>
                  <a:srgbClr val="0000CC"/>
                </a:solidFill>
                <a:latin typeface="Times New Roman" pitchFamily="18" charset="0"/>
                <a:cs typeface="Times New Roman" pitchFamily="18" charset="0"/>
              </a:rPr>
              <a:t>Buổi sáng chủ nhật là thời điểm mà rất nhiều người đang đi lại trên đường. Cách xa em khoảng mười mét có một chị gái đang đi xe máy và đeo chiếc túi xách ở trên vai. Vì đang là đèn đỏ giao thông cho nên mọi người đã cùng nhau dừng lại. Và thật là bất ngờ, một tên thanh niên đeo khẩu trang chạy tới chỗ chị một cách nhanh chóng. Hắn ngay lập tức giằng lấy chiếc túi xách trên tay chị và chạy đi. Tất cả những hành động của hắn chỉ trong vòng có vài giây đồng hồ. Tất cả mọi người đều bàng hoàng và không kịp làm gì cả. Chỉ cho tới khi cô gái kêu lên rằng: “Cướp! cướp!” thì mọi người mới bừng tỉnh.</a:t>
            </a:r>
          </a:p>
        </p:txBody>
      </p:sp>
    </p:spTree>
    <p:extLst>
      <p:ext uri="{BB962C8B-B14F-4D97-AF65-F5344CB8AC3E}">
        <p14:creationId xmlns:p14="http://schemas.microsoft.com/office/powerpoint/2010/main" val="1348995062"/>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 name="Picture 1"/>
          <p:cNvPicPr>
            <a:picLocks noChangeAspect="1"/>
          </p:cNvPicPr>
          <p:nvPr/>
        </p:nvPicPr>
        <p:blipFill rotWithShape="1">
          <a:blip r:embed="rId2"/>
          <a:srcRect l="30417" t="22593" r="25416" b="14444"/>
          <a:stretch/>
        </p:blipFill>
        <p:spPr>
          <a:xfrm>
            <a:off x="3642519" y="1773303"/>
            <a:ext cx="9220200" cy="7393557"/>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2" name="Rectangle 1"/>
          <p:cNvSpPr/>
          <p:nvPr/>
        </p:nvSpPr>
        <p:spPr>
          <a:xfrm>
            <a:off x="1563435" y="2828092"/>
            <a:ext cx="13966284" cy="1938992"/>
          </a:xfrm>
          <a:prstGeom prst="rect">
            <a:avLst/>
          </a:prstGeom>
        </p:spPr>
        <p:txBody>
          <a:bodyPr wrap="square">
            <a:spAutoFit/>
          </a:bodyPr>
          <a:lstStyle/>
          <a:p>
            <a:pPr algn="just"/>
            <a:r>
              <a:rPr lang="en-US" sz="4000" b="1" dirty="0" err="1">
                <a:solidFill>
                  <a:srgbClr val="0000CC"/>
                </a:solidFill>
                <a:latin typeface="Times New Roman" panose="02020603050405020304" pitchFamily="18" charset="0"/>
                <a:cs typeface="Times New Roman" panose="02020603050405020304" pitchFamily="18" charset="0"/>
              </a:rPr>
              <a:t>Đọc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trôi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chảy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toàn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bài</a:t>
            </a:r>
            <a:r>
              <a:rPr lang="en-US" sz="4000" b="1">
                <a:solidFill>
                  <a:srgbClr val="0000CC"/>
                </a:solidFill>
                <a:latin typeface="Times New Roman" panose="02020603050405020304" pitchFamily="18" charset="0"/>
                <a:cs typeface="Times New Roman" panose="02020603050405020304" pitchFamily="18" charset="0"/>
              </a:rPr>
              <a:t>, </a:t>
            </a:r>
            <a:r>
              <a:rPr lang="nl-NL" sz="4000" b="1">
                <a:solidFill>
                  <a:srgbClr val="0000CC"/>
                </a:solidFill>
                <a:latin typeface="Times New Roman" pitchFamily="18" charset="0"/>
                <a:cs typeface="Times New Roman" pitchFamily="18" charset="0"/>
              </a:rPr>
              <a:t>thể hiện tâm trạng, cảm xúc của nhân vật (tay phải) trong câu chuyện  qua giọng đọc, biết nghỉ hơi ở chỗ có dấu câu</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93838" y="5979855"/>
            <a:ext cx="13578681"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có</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sân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thượng</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những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chậu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cây</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cảnh</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Tiếp</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theo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nom </a:t>
            </a:r>
            <a:r>
              <a:rPr lang="en-US" sz="4000" b="1" i="1" dirty="0" err="1">
                <a:solidFill>
                  <a:srgbClr val="0000CC"/>
                </a:solidFill>
                <a:latin typeface="Times New Roman" panose="02020603050405020304" pitchFamily="18" charset="0"/>
                <a:cs typeface="Times New Roman" panose="02020603050405020304" pitchFamily="18" charset="0"/>
              </a:rPr>
              <a:t>vui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quá</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4: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923803"/>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924064" y="3296162"/>
            <a:ext cx="3491717"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61319" y="4419600"/>
            <a:ext cx="13281532"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3792813" y="3296162"/>
            <a:ext cx="356346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869051" y="3310741"/>
            <a:ext cx="3809627"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8512039" y="3304977"/>
            <a:ext cx="3104536"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11044247" y="3315550"/>
            <a:ext cx="2262247"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26" name="Rectangle 25"/>
          <p:cNvSpPr/>
          <p:nvPr/>
        </p:nvSpPr>
        <p:spPr>
          <a:xfrm>
            <a:off x="12938919" y="3336696"/>
            <a:ext cx="2362200"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
        <p:nvSpPr>
          <p:cNvPr id="19" name="Rectangle 18"/>
          <p:cNvSpPr/>
          <p:nvPr/>
        </p:nvSpPr>
        <p:spPr>
          <a:xfrm>
            <a:off x="1989266" y="5867400"/>
            <a:ext cx="3491717" cy="646331"/>
          </a:xfrm>
          <a:prstGeom prst="rect">
            <a:avLst/>
          </a:prstGeom>
        </p:spPr>
        <p:txBody>
          <a:bodyPr wrap="square">
            <a:spAutoFit/>
          </a:bodyPr>
          <a:lstStyle/>
          <a:p>
            <a:pPr algn="just"/>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5" name="Rectangle 24"/>
          <p:cNvSpPr/>
          <p:nvPr/>
        </p:nvSpPr>
        <p:spPr>
          <a:xfrm>
            <a:off x="1958945" y="6705600"/>
            <a:ext cx="3491717" cy="646331"/>
          </a:xfrm>
          <a:prstGeom prst="rect">
            <a:avLst/>
          </a:prstGeom>
        </p:spPr>
        <p:txBody>
          <a:bodyPr wrap="square">
            <a:spAutoFit/>
          </a:bodyPr>
          <a:lstStyle/>
          <a:p>
            <a:pPr algn="just"/>
            <a:r>
              <a:rPr lang="en-US" sz="3600" b="1" i="1">
                <a:solidFill>
                  <a:srgbClr val="FF0000"/>
                </a:solidFill>
                <a:latin typeface="Times New Roman" panose="02020603050405020304" pitchFamily="18" charset="0"/>
                <a:ea typeface="Times New Roman" panose="02020603050405020304" pitchFamily="18" charset="0"/>
              </a:rPr>
              <a:t>Khuy áo: </a:t>
            </a:r>
            <a:r>
              <a:rPr lang="en-US" sz="3600" b="1" i="1">
                <a:solidFill>
                  <a:srgbClr val="0000CC"/>
                </a:solidFill>
                <a:latin typeface="Times New Roman" panose="02020603050405020304" pitchFamily="18" charset="0"/>
                <a:ea typeface="Times New Roman" panose="02020603050405020304" pitchFamily="18" charset="0"/>
              </a:rPr>
              <a:t>cúc áo.</a:t>
            </a:r>
            <a:endParaRPr lang="en-US" sz="3600" b="1" i="1" dirty="0">
              <a:solidFill>
                <a:srgbClr val="0000CC"/>
              </a:solidFill>
              <a:latin typeface="Times New Roman" pitchFamily="18" charset="0"/>
              <a:cs typeface="Times New Roman" pitchFamily="18" charset="0"/>
            </a:endParaRPr>
          </a:p>
        </p:txBody>
      </p:sp>
      <p:sp>
        <p:nvSpPr>
          <p:cNvPr id="27" name="Rectangle 26"/>
          <p:cNvSpPr/>
          <p:nvPr/>
        </p:nvSpPr>
        <p:spPr>
          <a:xfrm>
            <a:off x="1958944" y="7620000"/>
            <a:ext cx="13342175" cy="1200329"/>
          </a:xfrm>
          <a:prstGeom prst="rect">
            <a:avLst/>
          </a:prstGeom>
        </p:spPr>
        <p:txBody>
          <a:bodyPr wrap="square">
            <a:spAutoFit/>
          </a:bodyPr>
          <a:lstStyle/>
          <a:p>
            <a:pPr algn="just"/>
            <a:r>
              <a:rPr lang="en-US" sz="3600" b="1" i="1">
                <a:solidFill>
                  <a:srgbClr val="FF0000"/>
                </a:solidFill>
                <a:latin typeface="Times New Roman" panose="02020603050405020304" pitchFamily="18" charset="0"/>
                <a:ea typeface="Times New Roman" panose="02020603050405020304" pitchFamily="18" charset="0"/>
              </a:rPr>
              <a:t>Loay hoay: </a:t>
            </a:r>
            <a:r>
              <a:rPr lang="en-US" sz="3600" b="1" i="1">
                <a:solidFill>
                  <a:srgbClr val="0000CC"/>
                </a:solidFill>
                <a:latin typeface="Times New Roman" panose="02020603050405020304" pitchFamily="18" charset="0"/>
                <a:ea typeface="Times New Roman" panose="02020603050405020304" pitchFamily="18" charset="0"/>
              </a:rPr>
              <a:t>làm việc gì đó một cách khó khăn, chật vật, mất nhiều thời gian.</a:t>
            </a:r>
            <a:endParaRPr lang="en-US" sz="3600" b="1"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928519" y="3706617"/>
            <a:ext cx="9677400" cy="3970318"/>
          </a:xfrm>
          <a:prstGeom prst="rect">
            <a:avLst/>
          </a:prstGeom>
        </p:spPr>
        <p:txBody>
          <a:bodyPr wrap="square">
            <a:spAutoFit/>
          </a:bodyPr>
          <a:lstStyle/>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Nó luôn phải làm làm việc nặng nhọc.</a:t>
            </a: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Vì chuyện tay trái sung sướng chẳng phải làm việc nặng nhọc.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Vì chuyện việc gì nó cũng phải làm: từ xúc cơm, cầm bút rồi quét nhà....</a:t>
            </a: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Vì tay trái chảng phải làm gì, trong khi nó phải làm hết mọi việc,...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86338" y="3016846"/>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Không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2855" y="4389079"/>
            <a:ext cx="10087301" cy="3416320"/>
          </a:xfrm>
          <a:prstGeom prst="rect">
            <a:avLst/>
          </a:prstGeom>
        </p:spPr>
        <p:txBody>
          <a:bodyPr wrap="square">
            <a:spAutoFit/>
          </a:bodyPr>
          <a:lstStyle/>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Tay phải gặp khó khăn khi đánh răng không cầm được cốc nước.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Khó khăn khi cài khuy áo: không thể cài.</a:t>
            </a:r>
            <a:r>
              <a:rPr lang="en-US" sz="3600" b="1" dirty="0">
                <a:solidFill>
                  <a:srgbClr val="0000CC"/>
                </a:solidFill>
                <a:latin typeface="Times New Roman" panose="02020603050405020304" pitchFamily="18" charset="0"/>
                <a:cs typeface="Times New Roman" panose="02020603050405020304" pitchFamily="18" charset="0"/>
              </a:rPr>
              <a:t> </a:t>
            </a:r>
          </a:p>
          <a:p>
            <a:pPr marL="571500" indent="-571500" algn="just">
              <a:buFontTx/>
              <a:buChar char="-"/>
            </a:pPr>
            <a:r>
              <a:rPr lang="en-US" sz="3600" b="1" dirty="0">
                <a:solidFill>
                  <a:srgbClr val="0000CC"/>
                </a:solidFill>
                <a:latin typeface="Times New Roman" panose="02020603050405020304" pitchFamily="18" charset="0"/>
                <a:cs typeface="Times New Roman" panose="02020603050405020304" pitchFamily="18" charset="0"/>
              </a:rPr>
              <a:t>K</a:t>
            </a:r>
            <a:r>
              <a:rPr lang="nl-NL" sz="3600" b="1" dirty="0">
                <a:solidFill>
                  <a:srgbClr val="0000CC"/>
                </a:solidFill>
                <a:latin typeface="Times New Roman" panose="02020603050405020304" pitchFamily="18" charset="0"/>
                <a:cs typeface="Times New Roman" panose="02020603050405020304" pitchFamily="18" charset="0"/>
              </a:rPr>
              <a:t>hó khăn khi vẽ tranh: không có tay giữ giấy.</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Chỉ dung tay phải, những công việc hết sức bình thương cũng trơ nên khó khăn.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6712607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18721" y="3804993"/>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nl-NL" sz="3600" b="1" dirty="0">
                <a:solidFill>
                  <a:srgbClr val="FF0000"/>
                </a:solidFill>
                <a:latin typeface="Times New Roman" panose="02020603050405020304" pitchFamily="18" charset="0"/>
                <a:cs typeface="Times New Roman" panose="02020603050405020304" pitchFamily="18" charset="0"/>
              </a:rPr>
              <a:t>Câu văn nào thể hiện suy nghĩ và hành động của tay phải khi làm việc một mình?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165702" y="5238715"/>
            <a:ext cx="9111064"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Qua câu: Tay phải hối hận lắm. Liền xin lỗi tay trái.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27524033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448459" y="2828593"/>
            <a:ext cx="10233818" cy="120032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nl-NL" sz="3600" b="1" dirty="0">
                <a:solidFill>
                  <a:srgbClr val="FF0000"/>
                </a:solidFill>
                <a:latin typeface="Times New Roman" panose="02020603050405020304" pitchFamily="18" charset="0"/>
                <a:cs typeface="Times New Roman" panose="02020603050405020304" pitchFamily="18" charset="0"/>
              </a:rPr>
              <a:t>Tay phải đã nhận ta điều gì khi làm việc cùng tay trái?</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578946" y="4044162"/>
            <a:ext cx="10408920" cy="4524315"/>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Khi làm việc cùng tay trái, tay phải đã nhận ta rằng: </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Tay trái và tay phải đều quan trọng như nhau. Không có tay trái, một mình ta phải không làm được nhiều việc.</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Nếu tay trái, tay phải cùng nhau làm việc, mọi việc mới hoàn thành nhanh chóng.</a:t>
            </a:r>
            <a:endParaRPr lang="en-US" sz="3600" b="1" dirty="0">
              <a:solidFill>
                <a:srgbClr val="0000CC"/>
              </a:solidFill>
              <a:latin typeface="Times New Roman" panose="02020603050405020304" pitchFamily="18" charset="0"/>
              <a:cs typeface="Times New Roman" panose="02020603050405020304" pitchFamily="18" charset="0"/>
            </a:endParaRPr>
          </a:p>
          <a:p>
            <a:pPr marL="571500" indent="-571500" algn="just">
              <a:buFontTx/>
              <a:buChar char="-"/>
            </a:pPr>
            <a:r>
              <a:rPr lang="nl-NL" sz="3600" b="1" dirty="0">
                <a:solidFill>
                  <a:srgbClr val="0000CC"/>
                </a:solidFill>
                <a:latin typeface="Times New Roman" panose="02020603050405020304" pitchFamily="18" charset="0"/>
                <a:cs typeface="Times New Roman" panose="02020603050405020304" pitchFamily="18" charset="0"/>
              </a:rPr>
              <a:t>Ai cũng quan trọng khi cùng làm việc chung....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24878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18721" y="3804993"/>
            <a:ext cx="10233818"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nl-NL" sz="3600" b="1" dirty="0">
                <a:solidFill>
                  <a:srgbClr val="FF0000"/>
                </a:solidFill>
                <a:latin typeface="Times New Roman" panose="02020603050405020304" pitchFamily="18" charset="0"/>
                <a:cs typeface="Times New Roman" panose="02020603050405020304" pitchFamily="18" charset="0"/>
              </a:rPr>
              <a:t>Câu chuyện nói với chúng ta điều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080098" y="4970638"/>
            <a:ext cx="9111064"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Nói về sự gắn bó giữa tay trái với tay phải là để nói về sự gắn bó giữa người với người.</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4825926" y="1348012"/>
            <a:ext cx="64876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12: TAY TRÁI VÀ TAY PHẢI</a:t>
            </a:r>
          </a:p>
        </p:txBody>
      </p:sp>
      <p:sp>
        <p:nvSpPr>
          <p:cNvPr id="33" name="Rectangle 32"/>
          <p:cNvSpPr/>
          <p:nvPr/>
        </p:nvSpPr>
        <p:spPr>
          <a:xfrm>
            <a:off x="314453" y="2816129"/>
            <a:ext cx="3212694"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tr</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tay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phải</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413418" y="5029200"/>
            <a:ext cx="4585759" cy="2862322"/>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lẳng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ngoảnh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mặt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nhủ</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sẽ</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giúp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tay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việc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nữa</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5" name="Rectangle 34"/>
          <p:cNvSpPr/>
          <p:nvPr/>
        </p:nvSpPr>
        <p:spPr>
          <a:xfrm>
            <a:off x="3242592" y="2802503"/>
            <a:ext cx="3278705"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ẳng</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ặng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72614" y="3383452"/>
            <a:ext cx="3505200"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ng</a:t>
            </a:r>
            <a:r>
              <a:rPr lang="en-US" sz="3600" b="1" i="1" dirty="0" err="1">
                <a:solidFill>
                  <a:srgbClr val="FF0000"/>
                </a:solidFill>
                <a:latin typeface="Times New Roman" panose="02020603050405020304" pitchFamily="18" charset="0"/>
                <a:ea typeface="Times New Roman" panose="02020603050405020304" pitchFamily="18" charset="0"/>
              </a:rPr>
              <a:t>oảnh</a:t>
            </a:r>
            <a:r>
              <a:rPr lang="en-US" sz="3600" b="1" i="1" dirty="0">
                <a:solidFill>
                  <a:srgbClr val="FF0000"/>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mặt</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60126" y="3383452"/>
            <a:ext cx="2856453"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ea typeface="Times New Roman" panose="02020603050405020304" pitchFamily="18" charset="0"/>
              </a:rPr>
              <a:t>cài</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kh</a:t>
            </a:r>
            <a:r>
              <a:rPr lang="en-US" sz="3600" b="1" i="1" dirty="0" err="1">
                <a:solidFill>
                  <a:srgbClr val="0000CC"/>
                </a:solidFill>
                <a:latin typeface="Times New Roman" panose="02020603050405020304" pitchFamily="18" charset="0"/>
                <a:ea typeface="Times New Roman" panose="02020603050405020304" pitchFamily="18" charset="0"/>
              </a:rPr>
              <a:t>uy</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áo</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91479" y="4024398"/>
            <a:ext cx="208147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ữ</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ấy</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66785" y="4034436"/>
            <a:ext cx="2601746"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iền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0000CC"/>
                </a:solidFill>
                <a:latin typeface="Times New Roman" panose="02020603050405020304" pitchFamily="18" charset="0"/>
                <a:ea typeface="Times New Roman" panose="02020603050405020304" pitchFamily="18" charset="0"/>
              </a:rPr>
              <a:t>xin</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ỗi</a:t>
            </a:r>
            <a:endParaRPr lang="en-US" sz="3600" b="1" dirty="0">
              <a:solidFill>
                <a:srgbClr val="0000CC"/>
              </a:solidFill>
            </a:endParaRPr>
          </a:p>
        </p:txBody>
      </p:sp>
    </p:spTree>
    <p:extLst>
      <p:ext uri="{BB962C8B-B14F-4D97-AF65-F5344CB8AC3E}">
        <p14:creationId xmlns:p14="http://schemas.microsoft.com/office/powerpoint/2010/main" val="2523461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fade">
                                      <p:cBhvr>
                                        <p:cTn id="1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9358</TotalTime>
  <Words>1386</Words>
  <Application>Microsoft Office PowerPoint</Application>
  <PresentationFormat>Tùy chỉnh</PresentationFormat>
  <Paragraphs>146</Paragraphs>
  <Slides>14</Slides>
  <Notes>1</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14</vt:i4>
      </vt:variant>
    </vt:vector>
  </HeadingPairs>
  <TitlesOfParts>
    <vt:vector size="17" baseType="lpstr">
      <vt:lpstr>Arial</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995</cp:revision>
  <dcterms:created xsi:type="dcterms:W3CDTF">2008-09-09T22:52:10Z</dcterms:created>
  <dcterms:modified xsi:type="dcterms:W3CDTF">2024-03-11T02:20:25Z</dcterms:modified>
</cp:coreProperties>
</file>