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3" r:id="rId2"/>
    <p:sldId id="491" r:id="rId3"/>
    <p:sldId id="492" r:id="rId4"/>
    <p:sldId id="493" r:id="rId5"/>
    <p:sldId id="501" r:id="rId6"/>
    <p:sldId id="502" r:id="rId7"/>
    <p:sldId id="505" r:id="rId8"/>
    <p:sldId id="494" r:id="rId9"/>
    <p:sldId id="497" r:id="rId10"/>
    <p:sldId id="498" r:id="rId11"/>
    <p:sldId id="503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454" r:id="rId21"/>
    <p:sldId id="483" r:id="rId22"/>
    <p:sldId id="484" r:id="rId23"/>
    <p:sldId id="499" r:id="rId24"/>
    <p:sldId id="500" r:id="rId25"/>
    <p:sldId id="323" r:id="rId26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29"/>
    </p:embeddedFont>
    <p:embeddedFont>
      <p:font typeface="#9Slide03 Sofia Pro Soft Bold" panose="020B0000000000000000" pitchFamily="34" charset="0"/>
      <p:bold r:id="rId30"/>
    </p:embeddedFont>
    <p:embeddedFont>
      <p:font typeface="#9Slide03 SVNNew Athletic M54" panose="020005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343"/>
            <p14:sldId id="491"/>
            <p14:sldId id="492"/>
            <p14:sldId id="493"/>
            <p14:sldId id="501"/>
            <p14:sldId id="502"/>
            <p14:sldId id="505"/>
            <p14:sldId id="494"/>
            <p14:sldId id="497"/>
            <p14:sldId id="498"/>
            <p14:sldId id="503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454"/>
            <p14:sldId id="483"/>
            <p14:sldId id="484"/>
            <p14:sldId id="499"/>
            <p14:sldId id="500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461"/>
    <a:srgbClr val="D78786"/>
    <a:srgbClr val="E48F95"/>
    <a:srgbClr val="EA5A4F"/>
    <a:srgbClr val="FADADF"/>
    <a:srgbClr val="00AC4A"/>
    <a:srgbClr val="B3693B"/>
    <a:srgbClr val="FFFFFF"/>
    <a:srgbClr val="E8F1CB"/>
    <a:srgbClr val="E2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54" autoAdjust="0"/>
    <p:restoredTop sz="96201" autoAdjust="0"/>
  </p:normalViewPr>
  <p:slideViewPr>
    <p:cSldViewPr>
      <p:cViewPr>
        <p:scale>
          <a:sx n="75" d="100"/>
          <a:sy n="75" d="100"/>
        </p:scale>
        <p:origin x="2010" y="-1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-180"/>
    </p:cViewPr>
  </p:sorter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1.sv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HẠM DUYÊN 1 - 9Slide.vn">
            <a:extLst>
              <a:ext uri="{FF2B5EF4-FFF2-40B4-BE49-F238E27FC236}">
                <a16:creationId xmlns:a16="http://schemas.microsoft.com/office/drawing/2014/main" id="{70A1E049-BB8D-D243-9A4E-B5E1362B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/>
          <a:stretch/>
        </p:blipFill>
        <p:spPr>
          <a:xfrm>
            <a:off x="6045199" y="4728291"/>
            <a:ext cx="6146801" cy="213648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8C8BAC63-FF57-D877-FA08-143A92E4D4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2473" y="131484"/>
            <a:ext cx="2676477" cy="1468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E8AD57D9-489D-92DB-5898-89452BB19CE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5F6926C8-8A8C-84E8-978D-D7F06FBB57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EC03E8EE-141F-5F8E-BF4B-A0FC933D48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57BB0488-E1D4-AAC7-A0A5-F5AAE7A9362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464007" y="2630458"/>
            <a:ext cx="875457" cy="1264197"/>
          </a:xfrm>
          <a:prstGeom prst="rect">
            <a:avLst/>
          </a:prstGeom>
        </p:spPr>
      </p:pic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75C9A119-5BC8-BF44-9AD1-5CBD1DE3AAE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C0584938-D520-A62F-C832-4A5899B362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76422A4-492C-6D7E-ECD2-8C4DB791D0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F141C37C-1144-3D37-13AF-6D1A176A6A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D9A9F106-A47A-E366-0DD8-F7772A85A12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F85BD1CC-C9DD-C2DA-03E7-16B216FC4B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48B7E2A-F31C-D1FD-6AB3-FC6B58CB65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10BB2B27-C0EC-B3BC-51FE-35446C9DB0D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48" y="4634002"/>
            <a:ext cx="3144852" cy="2198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6 - 9Slide.vn">
            <a:extLst>
              <a:ext uri="{FF2B5EF4-FFF2-40B4-BE49-F238E27FC236}">
                <a16:creationId xmlns:a16="http://schemas.microsoft.com/office/drawing/2014/main" id="{CC3FDF36-01AE-440A-BB1E-95481709700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1307429" y="4330701"/>
            <a:ext cx="697032" cy="101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A4A0D8-9C39-ECEB-5732-55428CCC3ADC}"/>
              </a:ext>
            </a:extLst>
          </p:cNvPr>
          <p:cNvGrpSpPr/>
          <p:nvPr userDrawn="1"/>
        </p:nvGrpSpPr>
        <p:grpSpPr>
          <a:xfrm>
            <a:off x="3263453" y="4090173"/>
            <a:ext cx="5665095" cy="2565163"/>
            <a:chOff x="702470" y="1894688"/>
            <a:chExt cx="5665095" cy="2565163"/>
          </a:xfrm>
        </p:grpSpPr>
        <p:sp>
          <p:nvSpPr>
            <p:cNvPr id="3" name="PHẠM DUYÊN 1 - 9Slide.vn">
              <a:extLst>
                <a:ext uri="{FF2B5EF4-FFF2-40B4-BE49-F238E27FC236}">
                  <a16:creationId xmlns:a16="http://schemas.microsoft.com/office/drawing/2014/main" id="{7FC7E050-90F5-3ACC-CF19-CCE67CD34A23}"/>
                </a:ext>
              </a:extLst>
            </p:cNvPr>
            <p:cNvSpPr/>
            <p:nvPr/>
          </p:nvSpPr>
          <p:spPr>
            <a:xfrm>
              <a:off x="702470" y="1894688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F110708-A46A-7FE5-9C03-1AC0BD7D02D1}"/>
                </a:ext>
              </a:extLst>
            </p:cNvPr>
            <p:cNvSpPr/>
            <p:nvPr/>
          </p:nvSpPr>
          <p:spPr>
            <a:xfrm>
              <a:off x="710247" y="1905306"/>
              <a:ext cx="5657318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XEM ĐỒNG HỒ.</a:t>
              </a:r>
              <a:b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</a:br>
              <a:r>
                <a:rPr lang="en-US" altLang="zh-CN" sz="8000">
                  <a:solidFill>
                    <a:srgbClr val="375A8D"/>
                  </a:solidFill>
                  <a:latin typeface="#9Slide03 SVNNew Athletic M54" panose="02000500000000000000" pitchFamily="2" charset="0"/>
                  <a:ea typeface="字魂27号-布丁体" panose="00000505000000000000" pitchFamily="2" charset="-122"/>
                </a:rPr>
                <a:t>THÁNG - NĂM</a:t>
              </a:r>
              <a:endParaRPr lang="zh-CN" altLang="en-US" sz="8000" dirty="0">
                <a:solidFill>
                  <a:srgbClr val="375A8D"/>
                </a:solidFill>
                <a:latin typeface="#9Slide03 SVNNew Athletic M54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790575" y="847725"/>
            <a:ext cx="10610850" cy="50006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24628FE4-81EF-439D-BAE4-BEA72B7DF1CB}"/>
              </a:ext>
            </a:extLst>
          </p:cNvPr>
          <p:cNvSpPr/>
          <p:nvPr userDrawn="1"/>
        </p:nvSpPr>
        <p:spPr>
          <a:xfrm>
            <a:off x="88106" y="97631"/>
            <a:ext cx="12015788" cy="6662738"/>
          </a:xfrm>
          <a:prstGeom prst="roundRect">
            <a:avLst>
              <a:gd name="adj" fmla="val 3253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F8CBC8"/>
                </a:gs>
                <a:gs pos="100000">
                  <a:srgbClr val="F8CBC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9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5C7D471-3463-DD31-CE7E-36FAFC6B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/>
          <a:stretch/>
        </p:blipFill>
        <p:spPr>
          <a:xfrm>
            <a:off x="6362699" y="4728291"/>
            <a:ext cx="5829301" cy="213648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873162-6013-3049-6664-4C23B3D62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64B7669-A6F4-DA0E-5B70-C7B8916DB7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40471" y="3369876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51473AA7-84EB-949C-1CEC-B3F1949273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486973" y="3338550"/>
            <a:ext cx="6858000" cy="54864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BBD7E2EF-3B48-A9C7-9927-38AF5CCA90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828715" y="188231"/>
            <a:ext cx="1185363" cy="1468716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6D69F065-253A-3666-07EA-EF59C41F80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90229536-8A95-ED99-B54B-5787AE3202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3FD28EB5-DB12-EC8A-CF79-331664CC18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15772333">
            <a:off x="936589" y="497209"/>
            <a:ext cx="777686" cy="1123010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189EED-2A24-AB64-2CDB-D631EB2C15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32999701-0407-490D-02FF-072CCE53C0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156A4262-AA45-D335-8FF9-0A7B77912E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CF8822C6-95F8-89DB-43D4-832963558A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3C6E7026-154E-44BB-2073-5236409548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6" name="PHẠM DUYÊN 14 - 9Slide.vn">
            <a:extLst>
              <a:ext uri="{FF2B5EF4-FFF2-40B4-BE49-F238E27FC236}">
                <a16:creationId xmlns:a16="http://schemas.microsoft.com/office/drawing/2014/main" id="{3AA6D50F-C303-B188-0502-8DF49EC0428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3288258" y="4799236"/>
            <a:ext cx="825184" cy="1199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738C4F4-514A-83B8-869E-2772E1BF0C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085" y="4105944"/>
            <a:ext cx="3946731" cy="275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3D341465-46B1-B08C-A46D-FB51BF26AB5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29124" y="1525876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DE82F394-7BFE-F017-D00A-FAFA16A19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4B2848C-8E24-7D3B-F8AD-1E64DB737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EC4FB1-C254-0C7B-0542-97D9FE8192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31035" y="5671963"/>
            <a:ext cx="725665" cy="81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872B9118-29D8-C6A8-9997-BA886E5FC3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711137" y="5562372"/>
            <a:ext cx="530127" cy="498099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C07A4E8-D415-E071-6C4C-E9459BADC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127123" y="4839801"/>
            <a:ext cx="577732" cy="1784500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885EA7C0-DF69-9165-44B7-D780699577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654546" y="4537074"/>
            <a:ext cx="663881" cy="205059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037B8F5-CAE1-9B34-2068-A38DC6D359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1131324" y="4107026"/>
            <a:ext cx="814968" cy="2517275"/>
          </a:xfrm>
          <a:prstGeom prst="rect">
            <a:avLst/>
          </a:prstGeom>
        </p:spPr>
      </p:pic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331" y="4844552"/>
            <a:ext cx="3120702" cy="218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201468" y="4661049"/>
            <a:ext cx="612909" cy="890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9F18E42A-83D6-09FC-9787-709786E2B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E3453D79-CC04-C3DF-4545-CE5CEB27E0D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616BDB-446D-06C1-E842-AA47910F3B52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2987D-8318-A1A3-B2CF-87A2AACCA1D7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HẠM DUYÊN 11 - 9Slide.vn">
            <a:extLst>
              <a:ext uri="{FF2B5EF4-FFF2-40B4-BE49-F238E27FC236}">
                <a16:creationId xmlns:a16="http://schemas.microsoft.com/office/drawing/2014/main" id="{AAAE0B96-BA32-D920-9803-B292163D5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26" name="PHẠM DUYÊN 12 - 9Slide.vn">
            <a:extLst>
              <a:ext uri="{FF2B5EF4-FFF2-40B4-BE49-F238E27FC236}">
                <a16:creationId xmlns:a16="http://schemas.microsoft.com/office/drawing/2014/main" id="{B86243C1-A2A7-AF64-AD1B-BB0A474CD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071ECF95-CC80-614D-C4A2-8A2C2C413D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331" y="4844552"/>
            <a:ext cx="3120702" cy="2181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347DA7B3-8874-E19C-35EA-D1DCAD9B46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201468" y="4661049"/>
            <a:ext cx="612909" cy="890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89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1494F0B2-CEA4-D4A8-66C2-B38BC73B2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9429" y="3611418"/>
            <a:ext cx="6309458" cy="50475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7F5B44-A873-4A8C-94FF-05318A0D976B}"/>
              </a:ext>
            </a:extLst>
          </p:cNvPr>
          <p:cNvSpPr/>
          <p:nvPr userDrawn="1"/>
        </p:nvSpPr>
        <p:spPr>
          <a:xfrm>
            <a:off x="229520" y="215900"/>
            <a:ext cx="11732960" cy="506937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9546E-DF23-7330-1596-9F52232D4D4E}"/>
              </a:ext>
            </a:extLst>
          </p:cNvPr>
          <p:cNvSpPr/>
          <p:nvPr userDrawn="1"/>
        </p:nvSpPr>
        <p:spPr>
          <a:xfrm>
            <a:off x="382431" y="383071"/>
            <a:ext cx="11427138" cy="4735030"/>
          </a:xfrm>
          <a:prstGeom prst="rect">
            <a:avLst/>
          </a:prstGeom>
          <a:solidFill>
            <a:schemeClr val="bg1">
              <a:alpha val="48000"/>
            </a:schemeClr>
          </a:solidFill>
          <a:ln w="38100" cap="rnd">
            <a:solidFill>
              <a:srgbClr val="EE96A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A6D0C623-7E25-42D2-A916-CF78D1607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5054601" y="4281722"/>
            <a:ext cx="7137400" cy="258305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FBE6021-3199-EF94-AD23-C77A4A226F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7713904" y="5422641"/>
            <a:ext cx="864033" cy="990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C7248BCE-78CA-8CBA-AD71-A1479393C6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38093" y="5290143"/>
            <a:ext cx="631210" cy="602212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79893A-E257-5DF4-0BE9-F0A99865C6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9733398" y="4416540"/>
            <a:ext cx="687893" cy="2157497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E1530ED6-3808-B04C-870B-C4A5FCC9DF5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361389" y="4050537"/>
            <a:ext cx="790468" cy="247921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874B57F-86ED-F366-465C-62F445277C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10929078" y="3530600"/>
            <a:ext cx="970364" cy="3043437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5728A270-9750-058A-B98C-D96553FA556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D8FAF76-83B3-9B2F-9900-B1748CE8B6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2811A344-8AF7-1B0A-F70B-52479D4CD76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987" y="4207827"/>
            <a:ext cx="4189034" cy="280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6F1A0DE8-95AB-68C3-0B25-B6012E86F6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724726" y="3971636"/>
            <a:ext cx="822730" cy="1146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080D9F0-8746-E09B-C351-D249A274ED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5A5BAFB6-00EE-A3AA-C9EB-9EBE722C0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FDEC57F3-3B72-73F5-A9C6-73DA2C4370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7B1FF2E6-1DA9-658E-DDC2-5D3A66AE0A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3E99448-EB82-3C40-6AD5-79D6D42D0CC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D80F3B-F38F-5B14-BEF2-77BED03EB63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AFFC2-DFCE-1BC8-D4A2-735223112D6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4EF132FC-B64F-D0D2-1DE3-7E252E7482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05976022-81AB-729D-87F5-D293EF6691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4D660F96-3626-D17E-FABF-C8244CD4D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4D6FF81F-D234-BEEE-D458-105F31530B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970B2CB1-3763-CED7-8243-678FEF95D5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96E42B0E-F2B7-684E-F58F-975B3B48BF39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7FEA2-56B7-0935-715F-572B127A79E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5D37E3-D06B-CD08-99C9-9472F17CC35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3EE94F54-86E9-FB30-A2E4-DA2DB6A862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ED434891-54D9-0D2A-F7B2-919B7F7CE0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EE96A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B765DE9-7DEC-AD4B-56F3-778C7C625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74"/>
          <a:stretch/>
        </p:blipFill>
        <p:spPr>
          <a:xfrm>
            <a:off x="6197599" y="4728291"/>
            <a:ext cx="5994401" cy="2136482"/>
          </a:xfrm>
          <a:prstGeom prst="rect">
            <a:avLst/>
          </a:prstGeom>
        </p:spPr>
      </p:pic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3F167F07-8C77-6D4D-3E6B-0218EC0D47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933744" y="3423327"/>
            <a:ext cx="6858000" cy="5486400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CBB60312-3184-96AD-2DB5-DD791FFDF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93700" y="3392001"/>
            <a:ext cx="6858000" cy="5486400"/>
          </a:xfrm>
          <a:prstGeom prst="rect">
            <a:avLst/>
          </a:prstGeom>
        </p:spPr>
      </p:pic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C054E404-D8B4-AE9E-BA72-681B6631927D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C5C7B-5964-F217-1941-4D6E2A97D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3E4637-5486-7312-19E1-93279A9624D6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HẠM DUYÊN 11 - 9Slide.vn">
            <a:extLst>
              <a:ext uri="{FF2B5EF4-FFF2-40B4-BE49-F238E27FC236}">
                <a16:creationId xmlns:a16="http://schemas.microsoft.com/office/drawing/2014/main" id="{240B0BF9-5359-1DE7-6027-7BE79DDC7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144780"/>
          </a:xfrm>
          <a:prstGeom prst="rect">
            <a:avLst/>
          </a:prstGeom>
        </p:spPr>
      </p:pic>
      <p:pic>
        <p:nvPicPr>
          <p:cNvPr id="19" name="PHẠM DUYÊN 12 - 9Slide.vn">
            <a:extLst>
              <a:ext uri="{FF2B5EF4-FFF2-40B4-BE49-F238E27FC236}">
                <a16:creationId xmlns:a16="http://schemas.microsoft.com/office/drawing/2014/main" id="{EDD4B4AA-DE55-5572-44D2-E44CBBF9C0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700" y="0"/>
            <a:ext cx="6096000" cy="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FADADF"/>
            </a:gs>
            <a:gs pos="67000">
              <a:srgbClr val="F7A3B1"/>
            </a:gs>
            <a:gs pos="88000">
              <a:srgbClr val="EE96A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FE34CE8-1C15-F323-CCBC-EA02052901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2" r:id="rId4"/>
    <p:sldLayoutId id="2147483670" r:id="rId5"/>
    <p:sldLayoutId id="2147483668" r:id="rId6"/>
    <p:sldLayoutId id="2147483669" r:id="rId7"/>
    <p:sldLayoutId id="2147483666" r:id="rId8"/>
    <p:sldLayoutId id="2147483673" r:id="rId9"/>
    <p:sldLayoutId id="2147483659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2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jpg"/><Relationship Id="rId7" Type="http://schemas.openxmlformats.org/officeDocument/2006/relationships/image" Target="../media/image2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31.jpg"/><Relationship Id="rId4" Type="http://schemas.openxmlformats.org/officeDocument/2006/relationships/image" Target="../media/image32.jp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9.jpg"/><Relationship Id="rId7" Type="http://schemas.openxmlformats.org/officeDocument/2006/relationships/image" Target="../media/image3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jpg"/><Relationship Id="rId7" Type="http://schemas.openxmlformats.org/officeDocument/2006/relationships/image" Target="../media/image2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31.jpg"/><Relationship Id="rId4" Type="http://schemas.openxmlformats.org/officeDocument/2006/relationships/image" Target="../media/image32.jp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g"/><Relationship Id="rId7" Type="http://schemas.openxmlformats.org/officeDocument/2006/relationships/image" Target="../media/image3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g"/><Relationship Id="rId5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g"/><Relationship Id="rId7" Type="http://schemas.openxmlformats.org/officeDocument/2006/relationships/image" Target="../media/image3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9.jpg"/><Relationship Id="rId7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2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445677" y="80197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2" y="1074986"/>
            <a:ext cx="1813128" cy="50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707EECBD-D808-2C9D-041A-BA85E07983D7}"/>
              </a:ext>
            </a:extLst>
          </p:cNvPr>
          <p:cNvSpPr txBox="1"/>
          <p:nvPr/>
        </p:nvSpPr>
        <p:spPr>
          <a:xfrm>
            <a:off x="5377842" y="5105400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Tiết 1 </a:t>
            </a:r>
          </a:p>
        </p:txBody>
      </p:sp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78AD8E22-A040-FA58-FAC3-512EAE809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962" y="967954"/>
            <a:ext cx="5061854" cy="2384846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1FFA99AA-A557-005F-AC05-3D22C99FA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835" y="2819400"/>
            <a:ext cx="7562590" cy="23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04550154-24E0-CEE6-0131-A4F418817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  <p:pic>
        <p:nvPicPr>
          <p:cNvPr id="17" name="PHẠM DUYÊN 2 - 9Slide.vn">
            <a:extLst>
              <a:ext uri="{FF2B5EF4-FFF2-40B4-BE49-F238E27FC236}">
                <a16:creationId xmlns:a16="http://schemas.microsoft.com/office/drawing/2014/main" id="{A6D03D68-3AC6-F7D7-6516-9F09C16CB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918" r="2190" b="51531"/>
          <a:stretch>
            <a:fillRect/>
          </a:stretch>
        </p:blipFill>
        <p:spPr>
          <a:xfrm>
            <a:off x="467510" y="3966993"/>
            <a:ext cx="5399890" cy="2411890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31B7353B-503B-A008-5759-2E1249793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6114142" y="3966993"/>
            <a:ext cx="5399890" cy="2411890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id="{CBD4737A-1719-CE4B-2AAA-FA3B1DEC6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7657" r="2457" b="51097"/>
          <a:stretch>
            <a:fillRect/>
          </a:stretch>
        </p:blipFill>
        <p:spPr>
          <a:xfrm>
            <a:off x="467510" y="1275325"/>
            <a:ext cx="5399890" cy="2411890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0537D4AF-0BA1-C847-32DE-EF7AE737E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6114142" y="1275325"/>
            <a:ext cx="5399890" cy="2411890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22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2290977-707D-BD30-B9B3-611857089713}"/>
              </a:ext>
            </a:extLst>
          </p:cNvPr>
          <p:cNvSpPr txBox="1"/>
          <p:nvPr/>
        </p:nvSpPr>
        <p:spPr>
          <a:xfrm>
            <a:off x="714267" y="381000"/>
            <a:ext cx="10664174" cy="11575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Các tờ tiền polyme có mệnh giá từ</a:t>
            </a:r>
            <a:br>
              <a:rPr lang="en-US" sz="3600" spc="-160">
                <a:latin typeface="+mj-lt"/>
                <a:sym typeface="Arial"/>
              </a:rPr>
            </a:b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10 000 đồng</a:t>
            </a:r>
            <a:r>
              <a:rPr lang="en-US" sz="3600" spc="-160">
                <a:latin typeface="+mj-lt"/>
                <a:sym typeface="Arial"/>
              </a:rPr>
              <a:t> đến </a:t>
            </a: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500 000 đồng</a:t>
            </a:r>
            <a:r>
              <a:rPr lang="en-US" sz="3600" spc="-160">
                <a:latin typeface="+mj-lt"/>
                <a:sym typeface="Arial"/>
              </a:rPr>
              <a:t> có gì giống nhau?</a:t>
            </a:r>
            <a:endParaRPr lang="en-US" sz="3600" spc="-160">
              <a:latin typeface="+mj-lt"/>
            </a:endParaRPr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35017711-CC35-7291-E671-0FB4F3E91136}"/>
              </a:ext>
            </a:extLst>
          </p:cNvPr>
          <p:cNvSpPr/>
          <p:nvPr/>
        </p:nvSpPr>
        <p:spPr>
          <a:xfrm>
            <a:off x="2174471" y="4533900"/>
            <a:ext cx="7843058" cy="1934378"/>
          </a:xfrm>
          <a:prstGeom prst="roundRect">
            <a:avLst>
              <a:gd name="adj" fmla="val 7229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vi-VN" sz="2400" spc="-80">
                <a:latin typeface="+mj-lt"/>
              </a:rPr>
              <a:t>Mặt </a:t>
            </a:r>
            <a:r>
              <a:rPr lang="en-US" sz="2400" spc="-80">
                <a:latin typeface="+mj-lt"/>
              </a:rPr>
              <a:t>phải</a:t>
            </a:r>
            <a:r>
              <a:rPr lang="vi-VN" sz="2400" spc="-80">
                <a:latin typeface="+mj-lt"/>
              </a:rPr>
              <a:t> đều</a:t>
            </a:r>
            <a:r>
              <a:rPr lang="en-US" sz="2400" spc="-80">
                <a:latin typeface="+mj-lt"/>
              </a:rPr>
              <a:t> </a:t>
            </a:r>
            <a:r>
              <a:rPr lang="vi-VN" sz="2400" spc="-80">
                <a:latin typeface="+mj-lt"/>
              </a:rPr>
              <a:t>có</a:t>
            </a:r>
            <a:r>
              <a:rPr lang="en-US" sz="2400" spc="-80">
                <a:latin typeface="+mj-lt"/>
              </a:rPr>
              <a:t>:</a:t>
            </a:r>
          </a:p>
          <a:p>
            <a:r>
              <a:rPr lang="en-US" sz="2400" spc="-80"/>
              <a:t>-</a:t>
            </a:r>
            <a:r>
              <a:rPr lang="vi-VN" sz="2400" spc="-80"/>
              <a:t> </a:t>
            </a:r>
            <a:r>
              <a:rPr lang="en-US" sz="2400" spc="-80"/>
              <a:t>Ả</a:t>
            </a:r>
            <a:r>
              <a:rPr lang="vi-VN" sz="2400" spc="-80"/>
              <a:t>nh Bác Hồ</a:t>
            </a:r>
            <a:endParaRPr lang="en-US" sz="2400" spc="-80"/>
          </a:p>
          <a:p>
            <a:r>
              <a:rPr lang="en-US" sz="2400" spc="-80"/>
              <a:t>- D</a:t>
            </a:r>
            <a:r>
              <a:rPr lang="vi-VN" sz="2400" spc="-80"/>
              <a:t>òng chữ Cộng hòa </a:t>
            </a:r>
            <a:r>
              <a:rPr lang="en-US" sz="2400" spc="-80"/>
              <a:t>X</a:t>
            </a:r>
            <a:r>
              <a:rPr lang="vi-VN" sz="2400" spc="-80"/>
              <a:t>ã hội </a:t>
            </a:r>
            <a:r>
              <a:rPr lang="en-US" sz="2400" spc="-80"/>
              <a:t>c</a:t>
            </a:r>
            <a:r>
              <a:rPr lang="vi-VN" sz="2400" spc="-80"/>
              <a:t>hủ nghĩa Việt Nam</a:t>
            </a:r>
            <a:endParaRPr lang="en-US" sz="2400" spc="-80"/>
          </a:p>
          <a:p>
            <a:r>
              <a:rPr lang="en-US" sz="2400" spc="-80"/>
              <a:t>- H</a:t>
            </a:r>
            <a:r>
              <a:rPr lang="vi-VN" sz="2400" spc="-80"/>
              <a:t>ình quốc huy nước Việt Nam</a:t>
            </a:r>
            <a:endParaRPr lang="en-US" sz="2400" spc="-80"/>
          </a:p>
          <a:p>
            <a:r>
              <a:rPr lang="en-US" sz="2400" spc="-80"/>
              <a:t>- S</a:t>
            </a:r>
            <a:r>
              <a:rPr lang="vi-VN" sz="2400" spc="-80"/>
              <a:t>ố mệnh giá của tờ bạc</a:t>
            </a:r>
            <a:r>
              <a:rPr lang="en-US" sz="2400" spc="-80"/>
              <a:t> và </a:t>
            </a:r>
            <a:r>
              <a:rPr lang="vi-VN" sz="2400" spc="-80"/>
              <a:t>số sêri.</a:t>
            </a:r>
            <a:endParaRPr lang="en-US" sz="2400" spc="-80"/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AB8C6E50-A627-1F60-4D8D-3185E854B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952" r="829" b="50794"/>
          <a:stretch/>
        </p:blipFill>
        <p:spPr>
          <a:xfrm>
            <a:off x="714267" y="1727738"/>
            <a:ext cx="2536818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5A136F61-F6AC-F223-6782-21614EA8C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385" r="1243" b="51127"/>
          <a:stretch>
            <a:fillRect/>
          </a:stretch>
        </p:blipFill>
        <p:spPr>
          <a:xfrm>
            <a:off x="4741391" y="1695111"/>
            <a:ext cx="2625426" cy="117691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F9D3F962-6827-6DB2-D95C-3994F959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40" r="525" b="51059"/>
          <a:stretch>
            <a:fillRect/>
          </a:stretch>
        </p:blipFill>
        <p:spPr>
          <a:xfrm>
            <a:off x="8729612" y="1676400"/>
            <a:ext cx="2652808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50F89A81-8696-7EDA-5B9C-79AF84622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75" r="1027" b="50724"/>
          <a:stretch>
            <a:fillRect/>
          </a:stretch>
        </p:blipFill>
        <p:spPr>
          <a:xfrm>
            <a:off x="714267" y="3048000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2C417ECD-94D9-2A6A-E4DA-76C691C31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918" r="2190" b="51531"/>
          <a:stretch>
            <a:fillRect/>
          </a:stretch>
        </p:blipFill>
        <p:spPr>
          <a:xfrm>
            <a:off x="8613749" y="3059640"/>
            <a:ext cx="2764692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C5AB4680-DDC1-8215-418C-3A547CE53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7657" r="2457" b="51097"/>
          <a:stretch>
            <a:fillRect/>
          </a:stretch>
        </p:blipFill>
        <p:spPr>
          <a:xfrm>
            <a:off x="4671758" y="3059640"/>
            <a:ext cx="2764692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55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ẠM DUYÊN 1 - 9Slide.vn">
            <a:extLst>
              <a:ext uri="{FF2B5EF4-FFF2-40B4-BE49-F238E27FC236}">
                <a16:creationId xmlns:a16="http://schemas.microsoft.com/office/drawing/2014/main" id="{977B22F0-6DA7-48DA-583D-E28269C0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613749" y="3317778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CD3D33C-EDFD-9D15-43C1-A8F64366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671758" y="3317778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50940487-77AD-48D3-5144-F1D54DAA7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714267" y="3306138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13F87DC6-CB18-E3BD-5845-0127B3B4D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8729612" y="1934538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D95B5518-F981-71FE-4768-4D05C350D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4755105" y="1953249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B916983A-F517-D10A-11F1-9DE2564BE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714267" y="198587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22290977-707D-BD30-B9B3-611857089713}"/>
              </a:ext>
            </a:extLst>
          </p:cNvPr>
          <p:cNvSpPr txBox="1"/>
          <p:nvPr/>
        </p:nvSpPr>
        <p:spPr>
          <a:xfrm>
            <a:off x="714267" y="381000"/>
            <a:ext cx="10668152" cy="11575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Các tờ tiền polyme có mệnh giá từ</a:t>
            </a:r>
            <a:br>
              <a:rPr lang="en-US" sz="3600" spc="-160">
                <a:latin typeface="+mj-lt"/>
                <a:sym typeface="Arial"/>
              </a:rPr>
            </a:b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10 000 đồng</a:t>
            </a:r>
            <a:r>
              <a:rPr lang="en-US" sz="3600" spc="-160">
                <a:latin typeface="+mj-lt"/>
                <a:sym typeface="Arial"/>
              </a:rPr>
              <a:t> đến </a:t>
            </a: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500 000 đồng</a:t>
            </a:r>
            <a:r>
              <a:rPr lang="en-US" sz="3600" spc="-160">
                <a:latin typeface="+mj-lt"/>
                <a:sym typeface="Arial"/>
              </a:rPr>
              <a:t> có gì giống nhau?</a:t>
            </a:r>
            <a:endParaRPr lang="en-US" sz="3600" spc="-160">
              <a:latin typeface="+mj-lt"/>
            </a:endParaRPr>
          </a:p>
        </p:txBody>
      </p:sp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35017711-CC35-7291-E671-0FB4F3E91136}"/>
              </a:ext>
            </a:extLst>
          </p:cNvPr>
          <p:cNvSpPr/>
          <p:nvPr/>
        </p:nvSpPr>
        <p:spPr>
          <a:xfrm>
            <a:off x="3251200" y="4944278"/>
            <a:ext cx="5689600" cy="1113622"/>
          </a:xfrm>
          <a:prstGeom prst="roundRect">
            <a:avLst>
              <a:gd name="adj" fmla="val 7229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vi-VN" sz="2800" spc="20">
                <a:latin typeface="+mj-lt"/>
              </a:rPr>
              <a:t>Mặt </a:t>
            </a:r>
            <a:r>
              <a:rPr lang="en-US" sz="2800" spc="20">
                <a:latin typeface="+mj-lt"/>
              </a:rPr>
              <a:t>phải</a:t>
            </a:r>
            <a:r>
              <a:rPr lang="vi-VN" sz="2800" spc="20">
                <a:latin typeface="+mj-lt"/>
              </a:rPr>
              <a:t> đều</a:t>
            </a:r>
            <a:r>
              <a:rPr lang="en-US" sz="2800" spc="20">
                <a:latin typeface="+mj-lt"/>
              </a:rPr>
              <a:t> </a:t>
            </a:r>
            <a:r>
              <a:rPr lang="vi-VN" sz="2800" spc="20">
                <a:latin typeface="+mj-lt"/>
              </a:rPr>
              <a:t>có</a:t>
            </a:r>
            <a:r>
              <a:rPr lang="en-US" sz="2800" spc="20">
                <a:latin typeface="+mj-lt"/>
              </a:rPr>
              <a:t> dòng chữ:</a:t>
            </a:r>
            <a:br>
              <a:rPr lang="en-US" sz="2800" spc="20"/>
            </a:br>
            <a:r>
              <a:rPr lang="en-US" sz="2800" spc="20"/>
              <a:t> Ngân hàng Nhà nước Việt Nam.</a:t>
            </a:r>
          </a:p>
        </p:txBody>
      </p:sp>
    </p:spTree>
    <p:extLst>
      <p:ext uri="{BB962C8B-B14F-4D97-AF65-F5344CB8AC3E}">
        <p14:creationId xmlns:p14="http://schemas.microsoft.com/office/powerpoint/2010/main" val="2722269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ẠM DUYÊN 1 - 9Slide.vn">
            <a:extLst>
              <a:ext uri="{FF2B5EF4-FFF2-40B4-BE49-F238E27FC236}">
                <a16:creationId xmlns:a16="http://schemas.microsoft.com/office/drawing/2014/main" id="{977B22F0-6DA7-48DA-583D-E28269C0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613749" y="4536978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CD3D33C-EDFD-9D15-43C1-A8F64366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671758" y="4536978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50940487-77AD-48D3-5144-F1D54DAA7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714267" y="4525338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13F87DC6-CB18-E3BD-5845-0127B3B4D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8729612" y="3153738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5 - 9Slide.vn">
            <a:extLst>
              <a:ext uri="{FF2B5EF4-FFF2-40B4-BE49-F238E27FC236}">
                <a16:creationId xmlns:a16="http://schemas.microsoft.com/office/drawing/2014/main" id="{D95B5518-F981-71FE-4768-4D05C350D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4755105" y="3172449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B916983A-F517-D10A-11F1-9DE2564BE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714267" y="320507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22290977-707D-BD30-B9B3-611857089713}"/>
              </a:ext>
            </a:extLst>
          </p:cNvPr>
          <p:cNvSpPr txBox="1"/>
          <p:nvPr/>
        </p:nvSpPr>
        <p:spPr>
          <a:xfrm>
            <a:off x="714267" y="1600200"/>
            <a:ext cx="10681452" cy="11575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Các tờ tiền polyme có mệnh giá từ</a:t>
            </a:r>
            <a:br>
              <a:rPr lang="en-US" sz="3600" spc="-160">
                <a:latin typeface="+mj-lt"/>
                <a:sym typeface="Arial"/>
              </a:rPr>
            </a:b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10 000 đồng</a:t>
            </a:r>
            <a:r>
              <a:rPr lang="en-US" sz="3600" spc="-160">
                <a:latin typeface="+mj-lt"/>
                <a:sym typeface="Arial"/>
              </a:rPr>
              <a:t> đến </a:t>
            </a:r>
            <a:r>
              <a:rPr lang="en-US" sz="3600" spc="-160">
                <a:solidFill>
                  <a:srgbClr val="FFFF00"/>
                </a:solidFill>
                <a:latin typeface="+mj-lt"/>
                <a:sym typeface="Arial"/>
              </a:rPr>
              <a:t>500 000 đồng</a:t>
            </a:r>
            <a:r>
              <a:rPr lang="en-US" sz="3600" spc="-160">
                <a:latin typeface="+mj-lt"/>
                <a:sym typeface="Arial"/>
              </a:rPr>
              <a:t> có gì </a:t>
            </a:r>
            <a:r>
              <a:rPr lang="en-US" sz="3600" spc="-160">
                <a:solidFill>
                  <a:srgbClr val="00B0F0"/>
                </a:solidFill>
                <a:latin typeface="+mj-lt"/>
                <a:sym typeface="Arial"/>
              </a:rPr>
              <a:t>khác nhau</a:t>
            </a:r>
            <a:r>
              <a:rPr lang="en-US" sz="3600" spc="-160">
                <a:latin typeface="+mj-lt"/>
                <a:sym typeface="Arial"/>
              </a:rPr>
              <a:t>?</a:t>
            </a:r>
            <a:endParaRPr lang="en-US" sz="3600" spc="-160">
              <a:latin typeface="+mj-lt"/>
            </a:endParaRPr>
          </a:p>
        </p:txBody>
      </p:sp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CE2374DA-3A18-2B6E-F6FA-BB6886FD2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6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HẠM DUYÊN 1 - 9Slide.vn" descr="dia-danh-12">
            <a:extLst>
              <a:ext uri="{FF2B5EF4-FFF2-40B4-BE49-F238E27FC236}">
                <a16:creationId xmlns:a16="http://schemas.microsoft.com/office/drawing/2014/main" id="{9D434040-7BEB-29D6-E3E5-1451A310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02890"/>
            <a:ext cx="5765800" cy="3450110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F7D7A493-AADA-85B5-6EDE-B51D2C28C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533400" y="2143366"/>
            <a:ext cx="4950050" cy="216915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4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1638300" y="5422900"/>
            <a:ext cx="8915400" cy="759526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Mỏ dầu Bạch Hổ</a:t>
            </a:r>
            <a:r>
              <a:rPr lang="en-US" sz="2800"/>
              <a:t>  (thuộc bồn trũng Cửu Long)</a:t>
            </a:r>
            <a:endParaRPr lang="en-US" sz="6000" spc="-4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413832" y="7465666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88578418-6050-199A-7931-DA186A95A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471841" y="7465666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7 - 9Slide.vn">
            <a:extLst>
              <a:ext uri="{FF2B5EF4-FFF2-40B4-BE49-F238E27FC236}">
                <a16:creationId xmlns:a16="http://schemas.microsoft.com/office/drawing/2014/main" id="{4C5FB589-1A05-9E40-251C-00F769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514350" y="7454026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CFB4CB81-8F4C-DE0C-8D12-B44298942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16764000" y="2821834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9 - 9Slide.vn">
            <a:extLst>
              <a:ext uri="{FF2B5EF4-FFF2-40B4-BE49-F238E27FC236}">
                <a16:creationId xmlns:a16="http://schemas.microsoft.com/office/drawing/2014/main" id="{6990C3C0-CB62-35B5-C33E-97B07E480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12789493" y="2840545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84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3448050" y="5422900"/>
            <a:ext cx="5295900" cy="759526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Chùa Cầu – Hội An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413832" y="7465666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8578418-6050-199A-7931-DA186A95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471841" y="7465666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4C5FB589-1A05-9E40-251C-00F7696BB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514350" y="7454026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CFB4CB81-8F4C-DE0C-8D12-B4429894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16764000" y="2821834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6990C3C0-CB62-35B5-C33E-97B07E480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535261" y="2110638"/>
            <a:ext cx="4817790" cy="215968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D2963CDB-CE03-9DFB-B61E-2EF32A9B52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-3276600" y="267211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HẠM DUYÊN 9 - 9Slide.vn" descr="Chùa cầu Hội An - Nét kiến trúc đậm chất phố cổ">
            <a:extLst>
              <a:ext uri="{FF2B5EF4-FFF2-40B4-BE49-F238E27FC236}">
                <a16:creationId xmlns:a16="http://schemas.microsoft.com/office/drawing/2014/main" id="{3CCFA63B-384F-5435-5D22-B3CB213FE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77" y="1416558"/>
            <a:ext cx="5793061" cy="3586734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3D6A6F23-8EB6-DB62-0083-DF29916D11A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1" y="2272819"/>
            <a:ext cx="2058598" cy="23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25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1066800" y="5337876"/>
            <a:ext cx="10058400" cy="92957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Nghênh Lương Đình – Phu Văn Lâu </a:t>
            </a:r>
            <a:r>
              <a:rPr lang="en-US" sz="4000"/>
              <a:t>(Huế)</a:t>
            </a:r>
            <a:endParaRPr lang="en-US" sz="2800"/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413832" y="7465666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8578418-6050-199A-7931-DA186A95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471841" y="7465666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4C5FB589-1A05-9E40-251C-00F7696BB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514350" y="7454026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CFB4CB81-8F4C-DE0C-8D12-B44298942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533400" y="2068378"/>
            <a:ext cx="4852892" cy="2221428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D2963CDB-CE03-9DFB-B61E-2EF32A9B5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-3276600" y="267211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8 - 9Slide.vn">
            <a:extLst>
              <a:ext uri="{FF2B5EF4-FFF2-40B4-BE49-F238E27FC236}">
                <a16:creationId xmlns:a16="http://schemas.microsoft.com/office/drawing/2014/main" id="{674715D4-F41C-FB0E-F54E-F6F09D426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-3276600" y="4378310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HẠM DUYÊN 9 - 9Slide.vn" descr="Phu Văn Lâu - Địa danh Huế duy nhất được in trên tờ tiền Việt">
            <a:extLst>
              <a:ext uri="{FF2B5EF4-FFF2-40B4-BE49-F238E27FC236}">
                <a16:creationId xmlns:a16="http://schemas.microsoft.com/office/drawing/2014/main" id="{E0A5A121-F1D9-BDCF-68AA-F03E9FA4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9376" y="1447800"/>
            <a:ext cx="5601928" cy="3462584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6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1943100" y="5337876"/>
            <a:ext cx="8305800" cy="92957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Văn miếu Quốc Tử Giám – Hà Nội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413832" y="7465666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8578418-6050-199A-7931-DA186A95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4471841" y="7465666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4C5FB589-1A05-9E40-251C-00F7696BB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533400" y="2036183"/>
            <a:ext cx="5391150" cy="23835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D2963CDB-CE03-9DFB-B61E-2EF32A9B5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-3276600" y="267211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674715D4-F41C-FB0E-F54E-F6F09D426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-3276600" y="4378310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A71B3C66-2264-E35F-4D12-BC073EF0D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13182600" y="2068378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HẠM DUYÊN 9 - 9Slide.vn" descr="Ai là người đầu tiên được học ở Văn Miếu - Quốc Tử Giám?">
            <a:extLst>
              <a:ext uri="{FF2B5EF4-FFF2-40B4-BE49-F238E27FC236}">
                <a16:creationId xmlns:a16="http://schemas.microsoft.com/office/drawing/2014/main" id="{FA280CB9-ABF5-AA3B-DE35-707B39BF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499157"/>
            <a:ext cx="5238750" cy="3457575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6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1943100" y="5337876"/>
            <a:ext cx="8305800" cy="92957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Vịnh Hạ Long – Quảng Ninh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8413832" y="7465666"/>
            <a:ext cx="2781970" cy="124258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88578418-6050-199A-7931-DA186A95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533400" y="2012947"/>
            <a:ext cx="5440428" cy="2429996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2963CDB-CE03-9DFB-B61E-2EF32A9B5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-3276600" y="267211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6 - 9Slide.vn">
            <a:extLst>
              <a:ext uri="{FF2B5EF4-FFF2-40B4-BE49-F238E27FC236}">
                <a16:creationId xmlns:a16="http://schemas.microsoft.com/office/drawing/2014/main" id="{674715D4-F41C-FB0E-F54E-F6F09D426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-3276600" y="4378310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A71B3C66-2264-E35F-4D12-BC073EF0D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13182600" y="2068378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142C2A70-E7DF-26E6-5C0A-A66792659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12998555" y="4083654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HẠM DUYÊN 9 - 9Slide.vn" descr="Tren-to-tien-polymer-200000-VND-dang-luu-hanh-o">
            <a:extLst>
              <a:ext uri="{FF2B5EF4-FFF2-40B4-BE49-F238E27FC236}">
                <a16:creationId xmlns:a16="http://schemas.microsoft.com/office/drawing/2014/main" id="{0548211A-DFF0-6408-72DA-0DE8BBDF9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485900"/>
            <a:ext cx="5143500" cy="3484090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7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9EF3C667-CAB7-BCF6-DBAC-78A38EFB88EA}"/>
              </a:ext>
            </a:extLst>
          </p:cNvPr>
          <p:cNvSpPr txBox="1"/>
          <p:nvPr/>
        </p:nvSpPr>
        <p:spPr>
          <a:xfrm>
            <a:off x="533400" y="493450"/>
            <a:ext cx="3194114" cy="801950"/>
          </a:xfrm>
          <a:prstGeom prst="roundRect">
            <a:avLst/>
          </a:prstGeom>
          <a:solidFill>
            <a:srgbClr val="A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600" spc="-160">
                <a:latin typeface="+mj-lt"/>
                <a:sym typeface="Arial"/>
              </a:rPr>
              <a:t>KHÁC NHAU</a:t>
            </a:r>
            <a:endParaRPr lang="en-US" sz="3600" spc="-160">
              <a:latin typeface="+mj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B004D436-84F7-0190-5C76-161E1065CDB1}"/>
              </a:ext>
            </a:extLst>
          </p:cNvPr>
          <p:cNvSpPr/>
          <p:nvPr/>
        </p:nvSpPr>
        <p:spPr>
          <a:xfrm>
            <a:off x="1943100" y="5337876"/>
            <a:ext cx="8305800" cy="92957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Làng Sen - Nam Đàn, Nghệ An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87A6C554-CDC3-34CB-D69C-5FA8A90F4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0145" r="2190" b="2304"/>
          <a:stretch>
            <a:fillRect/>
          </a:stretch>
        </p:blipFill>
        <p:spPr>
          <a:xfrm>
            <a:off x="533400" y="2099839"/>
            <a:ext cx="5296570" cy="236574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2963CDB-CE03-9DFB-B61E-2EF32A9B5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-3276600" y="2672117"/>
            <a:ext cx="2536816" cy="111165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674715D4-F41C-FB0E-F54E-F6F09D426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-3276600" y="4378310"/>
            <a:ext cx="2611711" cy="1170763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71B3C66-2264-E35F-4D12-BC073EF0D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13182600" y="2068378"/>
            <a:ext cx="2652807" cy="121433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142C2A70-E7DF-26E6-5C0A-A66792659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12998555" y="4083654"/>
            <a:ext cx="2836852" cy="125422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FD4F08AD-C2AA-7EF1-9D70-CC7001BE0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51280" r="2457" b="7474"/>
          <a:stretch>
            <a:fillRect/>
          </a:stretch>
        </p:blipFill>
        <p:spPr>
          <a:xfrm>
            <a:off x="13182600" y="6119770"/>
            <a:ext cx="2808031" cy="1254222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PHẠM DUYÊN 9 - 9Slide.vn" descr="Làng Sen quê Bác - Khám phá di tích nổi tiếng từ Bắc vào Nam">
            <a:extLst>
              <a:ext uri="{FF2B5EF4-FFF2-40B4-BE49-F238E27FC236}">
                <a16:creationId xmlns:a16="http://schemas.microsoft.com/office/drawing/2014/main" id="{C4788E03-2D8C-2E53-5EF1-8E9EBBE6C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40" y="1482332"/>
            <a:ext cx="5408860" cy="3600756"/>
          </a:xfrm>
          <a:prstGeom prst="roundRect">
            <a:avLst>
              <a:gd name="adj" fmla="val 34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65125732-E30A-83D9-B741-978E4E77B4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29" y="1524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59" y="1600200"/>
            <a:ext cx="4157082" cy="20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A74298F8-F317-3AC7-CB47-4D32D687E2A0}"/>
              </a:ext>
            </a:extLst>
          </p:cNvPr>
          <p:cNvSpPr txBox="1"/>
          <p:nvPr/>
        </p:nvSpPr>
        <p:spPr>
          <a:xfrm>
            <a:off x="704293" y="549747"/>
            <a:ext cx="8211107" cy="62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just">
              <a:lnSpc>
                <a:spcPct val="96000"/>
              </a:lnSpc>
            </a:pPr>
            <a:r>
              <a:rPr lang="en-US" sz="3600" spc="-5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lợn nào đựng nhiều tiền nhất?</a:t>
            </a:r>
          </a:p>
        </p:txBody>
      </p: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55A90E35-D31A-E620-9AB8-348AE47CF0F9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B6FDEE-2F39-BE76-0603-D481BF3584F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72DEC3E-F2A9-4DD6-5BCF-7D43DFA3F870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6FF2BBB-A1E3-E9EE-CD20-ED43F18FB10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F98E72-D75A-DFFE-032A-29094100DFF6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1D1C8852-9365-8D2B-6DAD-F00E4E1256E0}"/>
              </a:ext>
            </a:extLst>
          </p:cNvPr>
          <p:cNvGrpSpPr/>
          <p:nvPr/>
        </p:nvGrpSpPr>
        <p:grpSpPr>
          <a:xfrm>
            <a:off x="419100" y="1143000"/>
            <a:ext cx="11353800" cy="3572216"/>
            <a:chOff x="0" y="1511031"/>
            <a:chExt cx="12192000" cy="3835937"/>
          </a:xfrm>
        </p:grpSpPr>
        <p:pic>
          <p:nvPicPr>
            <p:cNvPr id="14" name="PHẠM DUYÊN 5 - 9Slide.vn">
              <a:extLst>
                <a:ext uri="{FF2B5EF4-FFF2-40B4-BE49-F238E27FC236}">
                  <a16:creationId xmlns:a16="http://schemas.microsoft.com/office/drawing/2014/main" id="{E49AE677-22C0-8243-795E-D451F23C1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11031"/>
              <a:ext cx="12192000" cy="383593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5" name="PHẠM DUYÊN 6 - 9Slide.vn">
              <a:extLst>
                <a:ext uri="{FF2B5EF4-FFF2-40B4-BE49-F238E27FC236}">
                  <a16:creationId xmlns:a16="http://schemas.microsoft.com/office/drawing/2014/main" id="{BAF82510-C540-43C7-5C7F-F7DA99CA8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952" r="829" b="50794"/>
            <a:stretch/>
          </p:blipFill>
          <p:spPr>
            <a:xfrm>
              <a:off x="1529917" y="2083256"/>
              <a:ext cx="1795819" cy="786944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HẠM DUYÊN 7 - 9Slide.vn">
              <a:extLst>
                <a:ext uri="{FF2B5EF4-FFF2-40B4-BE49-F238E27FC236}">
                  <a16:creationId xmlns:a16="http://schemas.microsoft.com/office/drawing/2014/main" id="{18242056-6D6E-290C-756B-1713F4B3F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 t="1385" r="1243" b="51127"/>
            <a:stretch>
              <a:fillRect/>
            </a:stretch>
          </p:blipFill>
          <p:spPr>
            <a:xfrm>
              <a:off x="1529917" y="2914650"/>
              <a:ext cx="1795819" cy="850900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HẠM DUYÊN 8 - 9Slide.vn">
              <a:extLst>
                <a:ext uri="{FF2B5EF4-FFF2-40B4-BE49-F238E27FC236}">
                  <a16:creationId xmlns:a16="http://schemas.microsoft.com/office/drawing/2014/main" id="{B1EE7DC3-9A40-2398-57CF-4FC8F69C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 t="1385" r="1243" b="51127"/>
            <a:stretch>
              <a:fillRect/>
            </a:stretch>
          </p:blipFill>
          <p:spPr>
            <a:xfrm>
              <a:off x="1529917" y="3822700"/>
              <a:ext cx="1795819" cy="850900"/>
            </a:xfrm>
            <a:custGeom>
              <a:avLst/>
              <a:gdLst>
                <a:gd name="connsiteX0" fmla="*/ 0 w 6634068"/>
                <a:gd name="connsiteY0" fmla="*/ 0 h 3163076"/>
                <a:gd name="connsiteX1" fmla="*/ 6634068 w 6634068"/>
                <a:gd name="connsiteY1" fmla="*/ 0 h 3163076"/>
                <a:gd name="connsiteX2" fmla="*/ 6634068 w 6634068"/>
                <a:gd name="connsiteY2" fmla="*/ 3163076 h 3163076"/>
                <a:gd name="connsiteX3" fmla="*/ 0 w 6634068"/>
                <a:gd name="connsiteY3" fmla="*/ 3163076 h 3163076"/>
                <a:gd name="connsiteX4" fmla="*/ 0 w 6634068"/>
                <a:gd name="connsiteY4" fmla="*/ 0 h 316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34068" h="3163076">
                  <a:moveTo>
                    <a:pt x="0" y="0"/>
                  </a:moveTo>
                  <a:lnTo>
                    <a:pt x="6634068" y="0"/>
                  </a:lnTo>
                  <a:lnTo>
                    <a:pt x="6634068" y="3163076"/>
                  </a:lnTo>
                  <a:lnTo>
                    <a:pt x="0" y="3163076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HẠM DUYÊN 9 - 9Slide.vn">
              <a:extLst>
                <a:ext uri="{FF2B5EF4-FFF2-40B4-BE49-F238E27FC236}">
                  <a16:creationId xmlns:a16="http://schemas.microsoft.com/office/drawing/2014/main" id="{E2864885-CE13-C07A-E172-30B1511D5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" t="875" r="1027" b="50724"/>
            <a:stretch>
              <a:fillRect/>
            </a:stretch>
          </p:blipFill>
          <p:spPr>
            <a:xfrm>
              <a:off x="5526640" y="2454275"/>
              <a:ext cx="2160036" cy="995732"/>
            </a:xfrm>
            <a:custGeom>
              <a:avLst/>
              <a:gdLst>
                <a:gd name="connsiteX0" fmla="*/ 0 w 5156200"/>
                <a:gd name="connsiteY0" fmla="*/ 0 h 2279649"/>
                <a:gd name="connsiteX1" fmla="*/ 5156200 w 5156200"/>
                <a:gd name="connsiteY1" fmla="*/ 0 h 2279649"/>
                <a:gd name="connsiteX2" fmla="*/ 5156200 w 5156200"/>
                <a:gd name="connsiteY2" fmla="*/ 2279649 h 2279649"/>
                <a:gd name="connsiteX3" fmla="*/ 0 w 5156200"/>
                <a:gd name="connsiteY3" fmla="*/ 2279649 h 2279649"/>
                <a:gd name="connsiteX4" fmla="*/ 0 w 5156200"/>
                <a:gd name="connsiteY4" fmla="*/ 0 h 227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6200" h="2279649">
                  <a:moveTo>
                    <a:pt x="0" y="0"/>
                  </a:moveTo>
                  <a:lnTo>
                    <a:pt x="5156200" y="0"/>
                  </a:lnTo>
                  <a:lnTo>
                    <a:pt x="5156200" y="2279649"/>
                  </a:lnTo>
                  <a:lnTo>
                    <a:pt x="0" y="2279649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HẠM DUYÊN 10 - 9Slide.vn">
              <a:extLst>
                <a:ext uri="{FF2B5EF4-FFF2-40B4-BE49-F238E27FC236}">
                  <a16:creationId xmlns:a16="http://schemas.microsoft.com/office/drawing/2014/main" id="{F7F1A4EE-966F-A81B-C314-83A1B4859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" t="740" r="525" b="51059"/>
            <a:stretch>
              <a:fillRect/>
            </a:stretch>
          </p:blipFill>
          <p:spPr>
            <a:xfrm>
              <a:off x="9284760" y="3148046"/>
              <a:ext cx="2007912" cy="919129"/>
            </a:xfrm>
            <a:custGeom>
              <a:avLst/>
              <a:gdLst>
                <a:gd name="connsiteX0" fmla="*/ 0 w 4959410"/>
                <a:gd name="connsiteY0" fmla="*/ 0 h 2270189"/>
                <a:gd name="connsiteX1" fmla="*/ 4959410 w 4959410"/>
                <a:gd name="connsiteY1" fmla="*/ 0 h 2270189"/>
                <a:gd name="connsiteX2" fmla="*/ 4959410 w 4959410"/>
                <a:gd name="connsiteY2" fmla="*/ 2270189 h 2270189"/>
                <a:gd name="connsiteX3" fmla="*/ 0 w 4959410"/>
                <a:gd name="connsiteY3" fmla="*/ 2270189 h 2270189"/>
                <a:gd name="connsiteX4" fmla="*/ 0 w 4959410"/>
                <a:gd name="connsiteY4" fmla="*/ 0 h 227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410" h="2270189">
                  <a:moveTo>
                    <a:pt x="0" y="0"/>
                  </a:moveTo>
                  <a:lnTo>
                    <a:pt x="4959410" y="0"/>
                  </a:lnTo>
                  <a:lnTo>
                    <a:pt x="4959410" y="2270189"/>
                  </a:lnTo>
                  <a:lnTo>
                    <a:pt x="0" y="2270189"/>
                  </a:lnTo>
                  <a:lnTo>
                    <a:pt x="0" y="0"/>
                  </a:lnTo>
                  <a:close/>
                </a:path>
              </a:pathLst>
            </a:cu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028E8C-F198-CCB0-F5B7-53A35BCC7F7C}"/>
              </a:ext>
            </a:extLst>
          </p:cNvPr>
          <p:cNvSpPr/>
          <p:nvPr/>
        </p:nvSpPr>
        <p:spPr>
          <a:xfrm>
            <a:off x="4617681" y="1219071"/>
            <a:ext cx="3610353" cy="2284574"/>
          </a:xfrm>
          <a:prstGeom prst="roundRect">
            <a:avLst>
              <a:gd name="adj" fmla="val 11120"/>
            </a:avLst>
          </a:prstGeom>
          <a:noFill/>
          <a:ln w="38100">
            <a:solidFill>
              <a:srgbClr val="00AC4A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D3EDE826-458C-8CC9-2F78-B1ED500A4284}"/>
              </a:ext>
            </a:extLst>
          </p:cNvPr>
          <p:cNvSpPr/>
          <p:nvPr/>
        </p:nvSpPr>
        <p:spPr>
          <a:xfrm>
            <a:off x="2872767" y="4648200"/>
            <a:ext cx="6446466" cy="1699059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>
              <a:lnSpc>
                <a:spcPct val="110000"/>
              </a:lnSpc>
            </a:pPr>
            <a:r>
              <a:rPr lang="en-US" sz="2400"/>
              <a:t>- Chú lợn hồng đựng 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50 000</a:t>
            </a:r>
            <a:r>
              <a:rPr lang="en-US" sz="2400"/>
              <a:t>  đồng. </a:t>
            </a:r>
          </a:p>
          <a:p>
            <a:pPr>
              <a:lnSpc>
                <a:spcPct val="110000"/>
              </a:lnSpc>
            </a:pPr>
            <a:r>
              <a:rPr lang="en-US" sz="2400"/>
              <a:t>- Chú lợn xanh đựng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100 000</a:t>
            </a:r>
            <a:r>
              <a:rPr lang="en-US" sz="2400"/>
              <a:t> đồng</a:t>
            </a:r>
          </a:p>
          <a:p>
            <a:pPr>
              <a:lnSpc>
                <a:spcPct val="110000"/>
              </a:lnSpc>
            </a:pPr>
            <a:r>
              <a:rPr lang="en-US" sz="2400"/>
              <a:t>- Chú lợn tím đựng 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50 000</a:t>
            </a:r>
            <a:r>
              <a:rPr lang="en-US" sz="2400"/>
              <a:t>  đồng.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   Vậy </a:t>
            </a:r>
            <a:r>
              <a:rPr lang="en-US" sz="24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chú lợn xanh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 đựng nhiều tiền nhất.</a:t>
            </a:r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BDEB645C-EC48-7F1C-7BD7-2DACE7A29D7E}"/>
              </a:ext>
            </a:extLst>
          </p:cNvPr>
          <p:cNvSpPr/>
          <p:nvPr/>
        </p:nvSpPr>
        <p:spPr>
          <a:xfrm>
            <a:off x="5941219" y="5143501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182AE60B-5363-4385-FA8A-EB11CD2BF148}"/>
              </a:ext>
            </a:extLst>
          </p:cNvPr>
          <p:cNvSpPr/>
          <p:nvPr/>
        </p:nvSpPr>
        <p:spPr>
          <a:xfrm>
            <a:off x="6022181" y="4760120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72384BB5-7FD7-D01C-D1E0-6D14F3A843FC}"/>
              </a:ext>
            </a:extLst>
          </p:cNvPr>
          <p:cNvSpPr/>
          <p:nvPr/>
        </p:nvSpPr>
        <p:spPr>
          <a:xfrm>
            <a:off x="5745956" y="5526882"/>
            <a:ext cx="1143000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1BBF925D-B56A-A440-2A4A-5F98F97F50F8}"/>
              </a:ext>
            </a:extLst>
          </p:cNvPr>
          <p:cNvSpPr/>
          <p:nvPr/>
        </p:nvSpPr>
        <p:spPr>
          <a:xfrm>
            <a:off x="3846394" y="5957602"/>
            <a:ext cx="1774984" cy="329312"/>
          </a:xfrm>
          <a:prstGeom prst="roundRect">
            <a:avLst>
              <a:gd name="adj" fmla="val 17858"/>
            </a:avLst>
          </a:prstGeom>
          <a:solidFill>
            <a:srgbClr val="FADAD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71CF4461-CDD4-54E6-448E-93229FAFE5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1" y="2272819"/>
            <a:ext cx="2058598" cy="23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7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1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10B92DF-F914-F4D6-CC43-E3A12F4ACBF6}"/>
              </a:ext>
            </a:extLst>
          </p:cNvPr>
          <p:cNvSpPr txBox="1"/>
          <p:nvPr/>
        </p:nvSpPr>
        <p:spPr>
          <a:xfrm>
            <a:off x="646236" y="578776"/>
            <a:ext cx="10783414" cy="182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algn="just">
              <a:lnSpc>
                <a:spcPct val="121000"/>
              </a:lnSpc>
            </a:pPr>
            <a:r>
              <a:rPr lang="vi-VN" sz="3200" spc="-5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đi chợ mua chanh hết </a:t>
            </a:r>
            <a:r>
              <a:rPr lang="vi-VN" sz="3200" spc="-53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3 000 đồng</a:t>
            </a:r>
            <a:r>
              <a:rPr lang="vi-VN" sz="3200" spc="-5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mua hành hết </a:t>
            </a:r>
            <a:r>
              <a:rPr lang="vi-VN" sz="3200" spc="-53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2 000 đồng</a:t>
            </a:r>
            <a:r>
              <a:rPr lang="vi-VN" sz="3200" spc="-5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spc="-53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đưa cho cô bán hàng 10 000 đồng</a:t>
            </a:r>
            <a:r>
              <a:rPr lang="vi-VN" sz="3200" spc="-5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Chọn những cách cô bán hàng có thể trả lại tiền thừa cho mẹ.</a:t>
            </a:r>
            <a:endParaRPr lang="en-US" sz="3200" spc="-53">
              <a:solidFill>
                <a:schemeClr val="tx1">
                  <a:lumMod val="75000"/>
                  <a:lumOff val="2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7CEB81E-01E9-BDD8-4F22-F2454C758FEC}"/>
              </a:ext>
            </a:extLst>
          </p:cNvPr>
          <p:cNvGrpSpPr/>
          <p:nvPr/>
        </p:nvGrpSpPr>
        <p:grpSpPr>
          <a:xfrm>
            <a:off x="531284" y="511647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69B78E-174B-C2AD-C9FF-D36570183EC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8E16CAD-AA50-17E2-FED0-AEE8BC5AC0D2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25109A2-3994-60FF-2A4F-E0106494422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E9C12B-068F-BB58-F80A-227D4005906E}"/>
                </a:ext>
              </a:extLst>
            </p:cNvPr>
            <p:cNvSpPr txBox="1"/>
            <p:nvPr/>
          </p:nvSpPr>
          <p:spPr>
            <a:xfrm>
              <a:off x="1681958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89FA7147-37E1-9DF8-2953-FE80D6E9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3617566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6D6061FC-06FA-FFD5-01F9-24D81A6A7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810" r="5699" b="52767"/>
          <a:stretch>
            <a:fillRect/>
          </a:stretch>
        </p:blipFill>
        <p:spPr>
          <a:xfrm>
            <a:off x="698410" y="3348852"/>
            <a:ext cx="2120990" cy="103118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B13128C0-9CFE-6C9D-4066-E4A6DAF9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3129" r="4011" b="50748"/>
          <a:stretch>
            <a:fillRect/>
          </a:stretch>
        </p:blipFill>
        <p:spPr bwMode="auto">
          <a:xfrm>
            <a:off x="4590117" y="2605902"/>
            <a:ext cx="1643381" cy="80661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2B8DCCDE-113F-2150-D7E2-295E278C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5476875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HẠM DUYÊN 3 - 9Slide.vn">
            <a:extLst>
              <a:ext uri="{FF2B5EF4-FFF2-40B4-BE49-F238E27FC236}">
                <a16:creationId xmlns:a16="http://schemas.microsoft.com/office/drawing/2014/main" id="{E148089D-8DF1-8215-95E7-4F7AF36D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8037166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F877DE54-540D-8462-9548-51268750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9896475" y="3522442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HẠM DUYÊN 3 - 9Slide.vn">
            <a:extLst>
              <a:ext uri="{FF2B5EF4-FFF2-40B4-BE49-F238E27FC236}">
                <a16:creationId xmlns:a16="http://schemas.microsoft.com/office/drawing/2014/main" id="{FF98F1E5-A880-230A-1BE5-BBB58848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8933517" y="2590800"/>
            <a:ext cx="1685925" cy="82172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85B2E994-6042-640D-615C-71B7BAD16223}"/>
              </a:ext>
            </a:extLst>
          </p:cNvPr>
          <p:cNvSpPr txBox="1"/>
          <p:nvPr/>
        </p:nvSpPr>
        <p:spPr>
          <a:xfrm>
            <a:off x="1295400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+mj-lt"/>
              </a:rPr>
              <a:t>A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9444CF2A-57A1-7E9A-AD62-BAF184191DA1}"/>
              </a:ext>
            </a:extLst>
          </p:cNvPr>
          <p:cNvSpPr txBox="1"/>
          <p:nvPr/>
        </p:nvSpPr>
        <p:spPr>
          <a:xfrm>
            <a:off x="4943475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+mj-lt"/>
              </a:rPr>
              <a:t>B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5340C77E-C74D-DF27-202F-553E9EF0BE06}"/>
              </a:ext>
            </a:extLst>
          </p:cNvPr>
          <p:cNvSpPr txBox="1"/>
          <p:nvPr/>
        </p:nvSpPr>
        <p:spPr>
          <a:xfrm>
            <a:off x="9353550" y="4419600"/>
            <a:ext cx="781050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4EA1"/>
                </a:solidFill>
                <a:latin typeface="+mj-lt"/>
              </a:rPr>
              <a:t>C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94953B78-8F4B-8F93-8CD3-B3DB897229FA}"/>
              </a:ext>
            </a:extLst>
          </p:cNvPr>
          <p:cNvSpPr/>
          <p:nvPr/>
        </p:nvSpPr>
        <p:spPr>
          <a:xfrm>
            <a:off x="1285875" y="5295901"/>
            <a:ext cx="9620250" cy="1013524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just"/>
            <a:r>
              <a:rPr lang="en-US" sz="3200"/>
              <a:t>Vậy cô bán hàng có thể dùng cách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</a:rPr>
              <a:t>A hoặc B </a:t>
            </a:r>
            <a:r>
              <a:rPr lang="en-US" sz="3200"/>
              <a:t>trả lại tiền thừa cho mẹ.</a:t>
            </a:r>
            <a:endParaRPr lang="en-US" sz="4400" spc="-4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PHẠM DUYÊN 6 - 9Slide.vn">
            <a:extLst>
              <a:ext uri="{FF2B5EF4-FFF2-40B4-BE49-F238E27FC236}">
                <a16:creationId xmlns:a16="http://schemas.microsoft.com/office/drawing/2014/main" id="{ED383C48-110F-A3A6-C0D1-267C10C4AC9F}"/>
              </a:ext>
            </a:extLst>
          </p:cNvPr>
          <p:cNvSpPr/>
          <p:nvPr/>
        </p:nvSpPr>
        <p:spPr>
          <a:xfrm>
            <a:off x="80643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+mj-lt"/>
              </a:rPr>
              <a:t>5 000 đồng</a:t>
            </a:r>
            <a:endParaRPr lang="en-US" sz="4000" spc="-16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0" name="PHẠM DUYÊN 6 - 9Slide.vn">
            <a:extLst>
              <a:ext uri="{FF2B5EF4-FFF2-40B4-BE49-F238E27FC236}">
                <a16:creationId xmlns:a16="http://schemas.microsoft.com/office/drawing/2014/main" id="{B52F91CB-F956-9332-1445-15A7CDCB49F6}"/>
              </a:ext>
            </a:extLst>
          </p:cNvPr>
          <p:cNvSpPr/>
          <p:nvPr/>
        </p:nvSpPr>
        <p:spPr>
          <a:xfrm>
            <a:off x="438783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+mj-lt"/>
              </a:rPr>
              <a:t>5 000 đồng</a:t>
            </a:r>
            <a:endParaRPr lang="en-US" sz="4000" spc="-16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1" name="PHẠM DUYÊN 6 - 9Slide.vn">
            <a:extLst>
              <a:ext uri="{FF2B5EF4-FFF2-40B4-BE49-F238E27FC236}">
                <a16:creationId xmlns:a16="http://schemas.microsoft.com/office/drawing/2014/main" id="{75901DBD-1E38-F593-3C27-19E0EFB1690D}"/>
              </a:ext>
            </a:extLst>
          </p:cNvPr>
          <p:cNvSpPr/>
          <p:nvPr/>
        </p:nvSpPr>
        <p:spPr>
          <a:xfrm>
            <a:off x="8826489" y="3049324"/>
            <a:ext cx="1904932" cy="465418"/>
          </a:xfrm>
          <a:prstGeom prst="roundRect">
            <a:avLst>
              <a:gd name="adj" fmla="val 23414"/>
            </a:avLst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2800" spc="-160">
                <a:solidFill>
                  <a:schemeClr val="accent6"/>
                </a:solidFill>
                <a:latin typeface="+mj-lt"/>
              </a:rPr>
              <a:t>6 000 đồng</a:t>
            </a:r>
            <a:endParaRPr lang="en-US" sz="4000" spc="-16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01D3E50-6D4B-078F-879F-0DBDCF62D4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1" y="2272819"/>
            <a:ext cx="2058598" cy="23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57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147DF134-84BE-D4C3-E38D-9BB3FADC9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818"/>
          <a:stretch/>
        </p:blipFill>
        <p:spPr>
          <a:xfrm>
            <a:off x="1676400" y="4114800"/>
            <a:ext cx="9353550" cy="227731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5376A7CC-0A89-4980-82A7-CFC7A1AC344B}"/>
              </a:ext>
            </a:extLst>
          </p:cNvPr>
          <p:cNvSpPr txBox="1"/>
          <p:nvPr/>
        </p:nvSpPr>
        <p:spPr>
          <a:xfrm>
            <a:off x="531284" y="1195246"/>
            <a:ext cx="6098116" cy="332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8000"/>
              </a:lnSpc>
            </a:pPr>
            <a:r>
              <a:rPr lang="vi-VN" sz="2800" spc="-133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mua mỗi món hàng dưới đây, ta cần trả một tờ tiền có trong hình bên. Em hãy tìm giá tiền của mỗi món hàng, biết:</a:t>
            </a:r>
          </a:p>
          <a:p>
            <a:pPr algn="just">
              <a:lnSpc>
                <a:spcPct val="108000"/>
              </a:lnSpc>
            </a:pPr>
            <a:r>
              <a:rPr lang="vi-VN" sz="2800" spc="-13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- Giá tiền của bóng đèn thấp nhất;</a:t>
            </a:r>
          </a:p>
          <a:p>
            <a:pPr algn="just">
              <a:lnSpc>
                <a:spcPct val="108000"/>
              </a:lnSpc>
            </a:pPr>
            <a:r>
              <a:rPr lang="vi-VN" sz="2800" spc="-13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- Giá tiền của quyển sách cao nhất;</a:t>
            </a:r>
          </a:p>
          <a:p>
            <a:pPr>
              <a:lnSpc>
                <a:spcPct val="108000"/>
              </a:lnSpc>
            </a:pPr>
            <a:r>
              <a:rPr lang="vi-VN" sz="2800" spc="-13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spc="-13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spc="-133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Giá tiền của rô-bốt cao hơn giá tiền của cái lược.</a:t>
            </a:r>
          </a:p>
        </p:txBody>
      </p: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BB39FE73-222C-BBA6-6AB2-CC70119DD216}"/>
              </a:ext>
            </a:extLst>
          </p:cNvPr>
          <p:cNvGrpSpPr/>
          <p:nvPr/>
        </p:nvGrpSpPr>
        <p:grpSpPr>
          <a:xfrm>
            <a:off x="531284" y="514028"/>
            <a:ext cx="668922" cy="707886"/>
            <a:chOff x="1559434" y="1178497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16CA75-2913-E6E4-33D5-8F786D92808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E07ABE-76DA-BBB9-9E53-11BBCB58415C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5463ECB-824F-A01D-F3A4-9FABD8C719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70DB8F-705C-D401-0B4A-9A1E8258A43B}"/>
                </a:ext>
              </a:extLst>
            </p:cNvPr>
            <p:cNvSpPr txBox="1"/>
            <p:nvPr/>
          </p:nvSpPr>
          <p:spPr>
            <a:xfrm>
              <a:off x="1710533" y="1178497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B9E2A697-CEC5-CA5C-399D-EF50E876B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952" r="829" b="50794"/>
          <a:stretch/>
        </p:blipFill>
        <p:spPr>
          <a:xfrm>
            <a:off x="7115828" y="1451105"/>
            <a:ext cx="2041907" cy="861019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B1A7E55E-42B9-972C-3ECC-555F7A1E1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385" r="1243" b="51127"/>
          <a:stretch>
            <a:fillRect/>
          </a:stretch>
        </p:blipFill>
        <p:spPr>
          <a:xfrm>
            <a:off x="7115827" y="2471993"/>
            <a:ext cx="2041907" cy="981735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E586753-FBFA-9539-40C2-BA3D95DC7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40" r="525" b="51059"/>
          <a:stretch>
            <a:fillRect/>
          </a:stretch>
        </p:blipFill>
        <p:spPr>
          <a:xfrm>
            <a:off x="9306640" y="1362075"/>
            <a:ext cx="2047443" cy="950049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84E0CF6-2C48-DA02-AFC0-0B28A7215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75" r="1027" b="50724"/>
          <a:stretch>
            <a:fillRect/>
          </a:stretch>
        </p:blipFill>
        <p:spPr>
          <a:xfrm>
            <a:off x="9305014" y="2445331"/>
            <a:ext cx="2260017" cy="101460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280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4EC85BE2-D9E8-240B-0BAD-AEDE7879F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r="1818"/>
          <a:stretch/>
        </p:blipFill>
        <p:spPr>
          <a:xfrm>
            <a:off x="1638300" y="7019090"/>
            <a:ext cx="9353550" cy="2277310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BBA377E4-E6F8-1B0B-7CAE-779A961D6995}"/>
              </a:ext>
            </a:extLst>
          </p:cNvPr>
          <p:cNvGrpSpPr/>
          <p:nvPr/>
        </p:nvGrpSpPr>
        <p:grpSpPr>
          <a:xfrm>
            <a:off x="531284" y="514028"/>
            <a:ext cx="668922" cy="707886"/>
            <a:chOff x="1559434" y="1178497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DEB65C-7D46-0159-9D58-A6941D597A5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E355463-0B75-2734-674F-66F0899B5F7D}"/>
                  </a:ext>
                </a:extLst>
              </p:cNvPr>
              <p:cNvSpPr/>
              <p:nvPr/>
            </p:nvSpPr>
            <p:spPr>
              <a:xfrm>
                <a:off x="1998368" y="1801058"/>
                <a:ext cx="590719" cy="590719"/>
              </a:xfrm>
              <a:prstGeom prst="ellipse">
                <a:avLst/>
              </a:prstGeom>
              <a:solidFill>
                <a:srgbClr val="E040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EC415C0-BC21-3418-12F5-AAF3781687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39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EBA342-4883-5BDA-A76F-C0FCAE8F1C8D}"/>
                </a:ext>
              </a:extLst>
            </p:cNvPr>
            <p:cNvSpPr txBox="1"/>
            <p:nvPr/>
          </p:nvSpPr>
          <p:spPr>
            <a:xfrm>
              <a:off x="1710533" y="1178497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8A5FE94-D69A-06F0-FBC9-461E545F0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952" r="829" b="50794"/>
          <a:stretch/>
        </p:blipFill>
        <p:spPr>
          <a:xfrm>
            <a:off x="3830614" y="4187374"/>
            <a:ext cx="2041907" cy="861019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2D658B16-E15B-E7B1-752D-25C1B9357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385" r="1243" b="51127"/>
          <a:stretch>
            <a:fillRect/>
          </a:stretch>
        </p:blipFill>
        <p:spPr>
          <a:xfrm>
            <a:off x="3830613" y="5175396"/>
            <a:ext cx="2041907" cy="1014601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A5B9FAB3-61FC-2AFB-3606-CDE862DE0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40" r="525" b="51059"/>
          <a:stretch>
            <a:fillRect/>
          </a:stretch>
        </p:blipFill>
        <p:spPr>
          <a:xfrm>
            <a:off x="6021426" y="4033792"/>
            <a:ext cx="2047443" cy="1014601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45FA1036-4D7E-1A59-1FEC-EF978ACB7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75" r="1027" b="50724"/>
          <a:stretch>
            <a:fillRect/>
          </a:stretch>
        </p:blipFill>
        <p:spPr>
          <a:xfrm>
            <a:off x="6019800" y="5181600"/>
            <a:ext cx="2260017" cy="1014602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FDC504A-8859-A281-C8D2-EE56A0BC89EE}"/>
              </a:ext>
            </a:extLst>
          </p:cNvPr>
          <p:cNvSpPr txBox="1"/>
          <p:nvPr/>
        </p:nvSpPr>
        <p:spPr>
          <a:xfrm>
            <a:off x="1414820" y="589561"/>
            <a:ext cx="8915400" cy="126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vi-VN" sz="2400" spc="-73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Giá tiền của bóng đèn thấp nhất;</a:t>
            </a:r>
          </a:p>
          <a:p>
            <a:pPr algn="just">
              <a:lnSpc>
                <a:spcPct val="108000"/>
              </a:lnSpc>
            </a:pPr>
            <a:r>
              <a:rPr lang="vi-VN" sz="2400" spc="-73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Giá tiền của quyển sách cao nhất;</a:t>
            </a:r>
          </a:p>
          <a:p>
            <a:pPr>
              <a:lnSpc>
                <a:spcPct val="108000"/>
              </a:lnSpc>
            </a:pPr>
            <a:r>
              <a:rPr lang="vi-VN" sz="2400" spc="-73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400" spc="-73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spc="-73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Giá tiền của rô-bốt cao hơn giá tiền của cái lược.</a:t>
            </a:r>
          </a:p>
        </p:txBody>
      </p:sp>
      <p:cxnSp>
        <p:nvCxnSpPr>
          <p:cNvPr id="15" name="PHẠM DUYÊN 8 - 9Slide.vn">
            <a:extLst>
              <a:ext uri="{FF2B5EF4-FFF2-40B4-BE49-F238E27FC236}">
                <a16:creationId xmlns:a16="http://schemas.microsoft.com/office/drawing/2014/main" id="{9B65DFFB-2023-262F-A8F2-086B244B58C3}"/>
              </a:ext>
            </a:extLst>
          </p:cNvPr>
          <p:cNvCxnSpPr>
            <a:cxnSpLocks/>
          </p:cNvCxnSpPr>
          <p:nvPr/>
        </p:nvCxnSpPr>
        <p:spPr>
          <a:xfrm>
            <a:off x="2070100" y="3100548"/>
            <a:ext cx="520700" cy="1903187"/>
          </a:xfrm>
          <a:prstGeom prst="straightConnector1">
            <a:avLst/>
          </a:prstGeom>
          <a:ln w="57150" cap="rnd" cmpd="thickThin">
            <a:solidFill>
              <a:schemeClr val="accent5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HẠM DUYÊN 9 - 9Slide.vn">
            <a:extLst>
              <a:ext uri="{FF2B5EF4-FFF2-40B4-BE49-F238E27FC236}">
                <a16:creationId xmlns:a16="http://schemas.microsoft.com/office/drawing/2014/main" id="{F0B5FB94-ADEF-717F-8C00-CA0764A0FA30}"/>
              </a:ext>
            </a:extLst>
          </p:cNvPr>
          <p:cNvCxnSpPr>
            <a:cxnSpLocks/>
          </p:cNvCxnSpPr>
          <p:nvPr/>
        </p:nvCxnSpPr>
        <p:spPr>
          <a:xfrm flipH="1">
            <a:off x="5143500" y="3048000"/>
            <a:ext cx="4965700" cy="1511300"/>
          </a:xfrm>
          <a:prstGeom prst="straightConnector1">
            <a:avLst/>
          </a:prstGeom>
          <a:ln w="57150" cap="rnd" cmpd="thickThin">
            <a:solidFill>
              <a:schemeClr val="tx2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0 - 9Slide.vn">
            <a:extLst>
              <a:ext uri="{FF2B5EF4-FFF2-40B4-BE49-F238E27FC236}">
                <a16:creationId xmlns:a16="http://schemas.microsoft.com/office/drawing/2014/main" id="{0B305C06-5D44-A968-9374-C4339F7C3CF0}"/>
              </a:ext>
            </a:extLst>
          </p:cNvPr>
          <p:cNvCxnSpPr>
            <a:cxnSpLocks/>
          </p:cNvCxnSpPr>
          <p:nvPr/>
        </p:nvCxnSpPr>
        <p:spPr>
          <a:xfrm>
            <a:off x="7327900" y="3037048"/>
            <a:ext cx="2286000" cy="1522252"/>
          </a:xfrm>
          <a:prstGeom prst="straightConnector1">
            <a:avLst/>
          </a:prstGeom>
          <a:ln w="57150" cap="rnd" cmpd="thickThin">
            <a:solidFill>
              <a:srgbClr val="1E7678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1 - 9Slide.vn">
            <a:extLst>
              <a:ext uri="{FF2B5EF4-FFF2-40B4-BE49-F238E27FC236}">
                <a16:creationId xmlns:a16="http://schemas.microsoft.com/office/drawing/2014/main" id="{834717F9-8C91-339F-2EA5-477683240766}"/>
              </a:ext>
            </a:extLst>
          </p:cNvPr>
          <p:cNvCxnSpPr>
            <a:cxnSpLocks/>
          </p:cNvCxnSpPr>
          <p:nvPr/>
        </p:nvCxnSpPr>
        <p:spPr>
          <a:xfrm>
            <a:off x="4648200" y="3062448"/>
            <a:ext cx="2755900" cy="1865152"/>
          </a:xfrm>
          <a:prstGeom prst="straightConnector1">
            <a:avLst/>
          </a:prstGeom>
          <a:ln w="57150" cap="rnd" cmpd="thickThin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2EE44607-4403-DFE2-2830-12221B81189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1" y="2272819"/>
            <a:ext cx="2058598" cy="23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6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2604 -0.2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1354 -0.45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2214 -0.28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3646 -0.45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86 -0.07454 L -0.00859 -0.409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4544364-2E61-7398-0312-4E9073A3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368" y="457200"/>
            <a:ext cx="7368432" cy="49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A5B7A4D7-D335-AFFA-DF95-6725D6E8EDD3}"/>
              </a:ext>
            </a:extLst>
          </p:cNvPr>
          <p:cNvSpPr/>
          <p:nvPr/>
        </p:nvSpPr>
        <p:spPr>
          <a:xfrm>
            <a:off x="2488163" y="1066800"/>
            <a:ext cx="7215674" cy="906626"/>
          </a:xfrm>
          <a:prstGeom prst="roundRect">
            <a:avLst>
              <a:gd name="adj" fmla="val 23414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tờ tiền từ 1 000 đồng trở lên.</a:t>
            </a:r>
            <a:endParaRPr lang="vi-VN" sz="3600" b="1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HẠM DUYÊN 75 - 9Slide.vn">
            <a:extLst>
              <a:ext uri="{FF2B5EF4-FFF2-40B4-BE49-F238E27FC236}">
                <a16:creationId xmlns:a16="http://schemas.microsoft.com/office/drawing/2014/main" id="{0F853826-DDA7-7317-9B5B-C9B1A27AA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17193A-ABF4-1F8F-E91C-D0CE05B2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3129" r="4011" b="50748"/>
          <a:stretch>
            <a:fillRect/>
          </a:stretch>
        </p:blipFill>
        <p:spPr bwMode="auto">
          <a:xfrm>
            <a:off x="838200" y="2711392"/>
            <a:ext cx="4861246" cy="231780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2526F-35AD-E8BE-77CB-3E0FBCAB6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0476" r="3301" b="3401"/>
          <a:stretch/>
        </p:blipFill>
        <p:spPr bwMode="auto">
          <a:xfrm>
            <a:off x="6492554" y="2711392"/>
            <a:ext cx="4861246" cy="231780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0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08ED7E8E-0EF5-FB58-EF57-F752FD3A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914400" y="1296396"/>
            <a:ext cx="4987090" cy="236120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7CDE276-D09F-39C5-11EC-4F30D1A5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0476" r="3566" b="3401"/>
          <a:stretch>
            <a:fillRect/>
          </a:stretch>
        </p:blipFill>
        <p:spPr bwMode="auto">
          <a:xfrm>
            <a:off x="6290510" y="1296396"/>
            <a:ext cx="4987090" cy="236120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5D44AF61-4199-8C73-84FF-2D8B3B525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3FEEB6FF-037E-F132-3A86-5618011B1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810" r="5699" b="52767"/>
          <a:stretch>
            <a:fillRect/>
          </a:stretch>
        </p:blipFill>
        <p:spPr>
          <a:xfrm>
            <a:off x="914400" y="3886200"/>
            <a:ext cx="4987090" cy="236120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A432F565-587D-7BDA-8F77-312496E40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54736" r="6893" b="4841"/>
          <a:stretch>
            <a:fillRect/>
          </a:stretch>
        </p:blipFill>
        <p:spPr>
          <a:xfrm>
            <a:off x="6290510" y="3886200"/>
            <a:ext cx="4987090" cy="236120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17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4681D8D-BAD4-AA4F-2E7B-209D8BA5E012}"/>
              </a:ext>
            </a:extLst>
          </p:cNvPr>
          <p:cNvSpPr txBox="1"/>
          <p:nvPr/>
        </p:nvSpPr>
        <p:spPr>
          <a:xfrm>
            <a:off x="965200" y="609600"/>
            <a:ext cx="10261600" cy="13861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spc="-160">
                <a:latin typeface="+mj-lt"/>
                <a:sym typeface="Arial"/>
              </a:rPr>
              <a:t>Các tờ tiền có mệnh giá từ</a:t>
            </a:r>
            <a:br>
              <a:rPr lang="en-US" sz="4000" spc="-160">
                <a:latin typeface="+mj-lt"/>
                <a:sym typeface="Arial"/>
              </a:rPr>
            </a:br>
            <a:r>
              <a:rPr lang="en-US" sz="4000" spc="-160">
                <a:solidFill>
                  <a:srgbClr val="FFFF00"/>
                </a:solidFill>
                <a:latin typeface="+mj-lt"/>
                <a:sym typeface="Arial"/>
              </a:rPr>
              <a:t>1 000 đồng</a:t>
            </a:r>
            <a:r>
              <a:rPr lang="en-US" sz="4000" spc="-160">
                <a:latin typeface="+mj-lt"/>
                <a:sym typeface="Arial"/>
              </a:rPr>
              <a:t> đến </a:t>
            </a:r>
            <a:r>
              <a:rPr lang="en-US" sz="4000" spc="-160">
                <a:solidFill>
                  <a:srgbClr val="FFFF00"/>
                </a:solidFill>
                <a:latin typeface="+mj-lt"/>
                <a:sym typeface="Arial"/>
              </a:rPr>
              <a:t>5 000 đồng</a:t>
            </a:r>
            <a:r>
              <a:rPr lang="en-US" sz="4000" spc="-160">
                <a:latin typeface="+mj-lt"/>
                <a:sym typeface="Arial"/>
              </a:rPr>
              <a:t> có gì giống nhau?</a:t>
            </a:r>
            <a:endParaRPr lang="en-US" sz="4000" spc="-160">
              <a:latin typeface="+mj-lt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CDDCB9C-208C-8F08-EE9E-A380D3EA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3129" r="4011" b="50748"/>
          <a:stretch>
            <a:fillRect/>
          </a:stretch>
        </p:blipFill>
        <p:spPr bwMode="auto">
          <a:xfrm>
            <a:off x="965200" y="2299358"/>
            <a:ext cx="2992940" cy="142701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E2E663B5-84BD-83F0-A52D-3686684F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449" r="3566" b="51429"/>
          <a:stretch>
            <a:fillRect/>
          </a:stretch>
        </p:blipFill>
        <p:spPr bwMode="auto">
          <a:xfrm>
            <a:off x="4522052" y="2286000"/>
            <a:ext cx="3070418" cy="145373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7A73BD1F-3921-FF07-D528-4646DCC43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810" r="5699" b="52767"/>
          <a:stretch>
            <a:fillRect/>
          </a:stretch>
        </p:blipFill>
        <p:spPr>
          <a:xfrm>
            <a:off x="8156382" y="2286000"/>
            <a:ext cx="3070418" cy="1453730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BA6A79FC-6226-768D-4F29-E3E07C67A0A5}"/>
              </a:ext>
            </a:extLst>
          </p:cNvPr>
          <p:cNvSpPr/>
          <p:nvPr/>
        </p:nvSpPr>
        <p:spPr>
          <a:xfrm>
            <a:off x="2247900" y="4038600"/>
            <a:ext cx="7696200" cy="2222500"/>
          </a:xfrm>
          <a:prstGeom prst="roundRect">
            <a:avLst>
              <a:gd name="adj" fmla="val 7229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vi-VN" sz="2800" spc="-80">
                <a:latin typeface="+mj-lt"/>
              </a:rPr>
              <a:t>Mặt </a:t>
            </a:r>
            <a:r>
              <a:rPr lang="en-US" sz="2800" spc="-80">
                <a:latin typeface="+mj-lt"/>
              </a:rPr>
              <a:t>phải</a:t>
            </a:r>
            <a:r>
              <a:rPr lang="vi-VN" sz="2800" spc="-80">
                <a:latin typeface="+mj-lt"/>
              </a:rPr>
              <a:t> đều</a:t>
            </a:r>
            <a:r>
              <a:rPr lang="en-US" sz="2800" spc="-80">
                <a:latin typeface="+mj-lt"/>
              </a:rPr>
              <a:t> </a:t>
            </a:r>
            <a:r>
              <a:rPr lang="vi-VN" sz="2800" spc="-80">
                <a:latin typeface="+mj-lt"/>
              </a:rPr>
              <a:t>có</a:t>
            </a:r>
            <a:r>
              <a:rPr lang="en-US" sz="2800" spc="-80">
                <a:latin typeface="+mj-lt"/>
              </a:rPr>
              <a:t>:</a:t>
            </a:r>
          </a:p>
          <a:p>
            <a:r>
              <a:rPr lang="en-US" sz="2800" spc="-80"/>
              <a:t>-</a:t>
            </a:r>
            <a:r>
              <a:rPr lang="vi-VN" sz="2800" spc="-80"/>
              <a:t> </a:t>
            </a:r>
            <a:r>
              <a:rPr lang="en-US" sz="2800" spc="-80"/>
              <a:t>Ả</a:t>
            </a:r>
            <a:r>
              <a:rPr lang="vi-VN" sz="2800" spc="-80"/>
              <a:t>nh Bác Hồ</a:t>
            </a:r>
            <a:endParaRPr lang="en-US" sz="2800" spc="-80"/>
          </a:p>
          <a:p>
            <a:r>
              <a:rPr lang="en-US" sz="2800" spc="-80"/>
              <a:t>- D</a:t>
            </a:r>
            <a:r>
              <a:rPr lang="vi-VN" sz="2800" spc="-80"/>
              <a:t>òng chữ Cộng hòa </a:t>
            </a:r>
            <a:r>
              <a:rPr lang="en-US" sz="2800" spc="-80"/>
              <a:t>X</a:t>
            </a:r>
            <a:r>
              <a:rPr lang="vi-VN" sz="2800" spc="-80"/>
              <a:t>ã hội </a:t>
            </a:r>
            <a:r>
              <a:rPr lang="en-US" sz="2800" spc="-80"/>
              <a:t>c</a:t>
            </a:r>
            <a:r>
              <a:rPr lang="vi-VN" sz="2800" spc="-80"/>
              <a:t>hủ nghĩa Việt Nam</a:t>
            </a:r>
            <a:endParaRPr lang="en-US" sz="2800" spc="-80"/>
          </a:p>
          <a:p>
            <a:r>
              <a:rPr lang="en-US" sz="2800" spc="-80"/>
              <a:t>- H</a:t>
            </a:r>
            <a:r>
              <a:rPr lang="vi-VN" sz="2800" spc="-80"/>
              <a:t>ình quốc huy nước Việt Nam</a:t>
            </a:r>
            <a:endParaRPr lang="en-US" sz="2800" spc="-80"/>
          </a:p>
          <a:p>
            <a:r>
              <a:rPr lang="en-US" sz="2800" spc="-80"/>
              <a:t>- S</a:t>
            </a:r>
            <a:r>
              <a:rPr lang="vi-VN" sz="2800" spc="-80"/>
              <a:t>ố mệnh giá của tờ bạc</a:t>
            </a:r>
            <a:r>
              <a:rPr lang="en-US" sz="2800" spc="-80"/>
              <a:t> và </a:t>
            </a:r>
            <a:r>
              <a:rPr lang="vi-VN" sz="2800" spc="-80"/>
              <a:t>số sêri.</a:t>
            </a:r>
            <a:endParaRPr lang="en-US" sz="2800" spc="-80"/>
          </a:p>
        </p:txBody>
      </p:sp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9AB99DB6-D230-E12E-763E-BB6ED82EF4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16965" r="2105"/>
          <a:stretch/>
        </p:blipFill>
        <p:spPr>
          <a:xfrm flipH="1">
            <a:off x="457200" y="4600746"/>
            <a:ext cx="1295400" cy="1827705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CE0A427F-1E41-329D-9C2E-B69899EADB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01" y="2819400"/>
            <a:ext cx="2058598" cy="23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8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4681D8D-BAD4-AA4F-2E7B-209D8BA5E012}"/>
              </a:ext>
            </a:extLst>
          </p:cNvPr>
          <p:cNvSpPr txBox="1"/>
          <p:nvPr/>
        </p:nvSpPr>
        <p:spPr>
          <a:xfrm>
            <a:off x="965200" y="609600"/>
            <a:ext cx="10261600" cy="13861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spc="-160">
                <a:latin typeface="+mj-lt"/>
                <a:sym typeface="Arial"/>
              </a:rPr>
              <a:t>Các tờ tiền có mệnh giá từ</a:t>
            </a:r>
            <a:br>
              <a:rPr lang="en-US" sz="4000" spc="-160">
                <a:latin typeface="+mj-lt"/>
                <a:sym typeface="Arial"/>
              </a:rPr>
            </a:br>
            <a:r>
              <a:rPr lang="en-US" sz="4000" spc="-160">
                <a:solidFill>
                  <a:srgbClr val="FFFF00"/>
                </a:solidFill>
                <a:latin typeface="+mj-lt"/>
                <a:sym typeface="Arial"/>
              </a:rPr>
              <a:t>1 000 đồng</a:t>
            </a:r>
            <a:r>
              <a:rPr lang="en-US" sz="4000" spc="-160">
                <a:latin typeface="+mj-lt"/>
                <a:sym typeface="Arial"/>
              </a:rPr>
              <a:t> đến </a:t>
            </a:r>
            <a:r>
              <a:rPr lang="en-US" sz="4000" spc="-160">
                <a:solidFill>
                  <a:srgbClr val="FFFF00"/>
                </a:solidFill>
                <a:latin typeface="+mj-lt"/>
                <a:sym typeface="Arial"/>
              </a:rPr>
              <a:t>5 000 đồng</a:t>
            </a:r>
            <a:r>
              <a:rPr lang="en-US" sz="4000" spc="-160">
                <a:latin typeface="+mj-lt"/>
                <a:sym typeface="Arial"/>
              </a:rPr>
              <a:t> có gì giống nhau?</a:t>
            </a:r>
            <a:endParaRPr lang="en-US" sz="4000" spc="-160">
              <a:latin typeface="+mj-lt"/>
            </a:endParaRPr>
          </a:p>
        </p:txBody>
      </p:sp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BA6A79FC-6226-768D-4F29-E3E07C67A0A5}"/>
              </a:ext>
            </a:extLst>
          </p:cNvPr>
          <p:cNvSpPr/>
          <p:nvPr/>
        </p:nvSpPr>
        <p:spPr>
          <a:xfrm>
            <a:off x="3162300" y="4648200"/>
            <a:ext cx="5867400" cy="1003300"/>
          </a:xfrm>
          <a:prstGeom prst="roundRect">
            <a:avLst>
              <a:gd name="adj" fmla="val 7229"/>
            </a:avLst>
          </a:prstGeom>
          <a:solidFill>
            <a:srgbClr val="FADAD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vi-VN" sz="2800" spc="20">
                <a:latin typeface="+mj-lt"/>
              </a:rPr>
              <a:t>Mặt </a:t>
            </a:r>
            <a:r>
              <a:rPr lang="en-US" sz="2800" spc="20">
                <a:latin typeface="+mj-lt"/>
              </a:rPr>
              <a:t>phải</a:t>
            </a:r>
            <a:r>
              <a:rPr lang="vi-VN" sz="2800" spc="20">
                <a:latin typeface="+mj-lt"/>
              </a:rPr>
              <a:t> đều</a:t>
            </a:r>
            <a:r>
              <a:rPr lang="en-US" sz="2800" spc="20">
                <a:latin typeface="+mj-lt"/>
              </a:rPr>
              <a:t> </a:t>
            </a:r>
            <a:r>
              <a:rPr lang="vi-VN" sz="2800" spc="20">
                <a:latin typeface="+mj-lt"/>
              </a:rPr>
              <a:t>có</a:t>
            </a:r>
            <a:r>
              <a:rPr lang="en-US" sz="2800" spc="20">
                <a:latin typeface="+mj-lt"/>
              </a:rPr>
              <a:t> dòng chữ:</a:t>
            </a:r>
            <a:br>
              <a:rPr lang="en-US" sz="2800" spc="20">
                <a:latin typeface="+mj-lt"/>
              </a:rPr>
            </a:br>
            <a:r>
              <a:rPr lang="en-US" sz="2800" spc="20">
                <a:latin typeface="+mj-lt"/>
              </a:rPr>
              <a:t> </a:t>
            </a:r>
            <a:r>
              <a:rPr lang="en-US" sz="2800" spc="20"/>
              <a:t>Ngân hàng Nhà nước Việt Nam.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9AB99DB6-D230-E12E-763E-BB6ED82E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16965" r="2105"/>
          <a:stretch/>
        </p:blipFill>
        <p:spPr>
          <a:xfrm flipH="1">
            <a:off x="457200" y="4600746"/>
            <a:ext cx="1295400" cy="1827705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986D81A6-378D-8AFC-88D4-4C33ED40E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0476" r="3301" b="3401"/>
          <a:stretch/>
        </p:blipFill>
        <p:spPr bwMode="auto">
          <a:xfrm>
            <a:off x="965200" y="2635383"/>
            <a:ext cx="3074072" cy="146569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EA30F1AB-0BDC-AA96-06B1-333FBA17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0476" r="3566" b="3401"/>
          <a:stretch>
            <a:fillRect/>
          </a:stretch>
        </p:blipFill>
        <p:spPr bwMode="auto">
          <a:xfrm>
            <a:off x="4479384" y="2621662"/>
            <a:ext cx="3153652" cy="149313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4766F8B0-BCC2-E59C-6B05-BA1D4A78B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54736" r="6893" b="4841"/>
          <a:stretch>
            <a:fillRect/>
          </a:stretch>
        </p:blipFill>
        <p:spPr>
          <a:xfrm>
            <a:off x="8073148" y="2621662"/>
            <a:ext cx="3153652" cy="149313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70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4681D8D-BAD4-AA4F-2E7B-209D8BA5E012}"/>
              </a:ext>
            </a:extLst>
          </p:cNvPr>
          <p:cNvSpPr txBox="1"/>
          <p:nvPr/>
        </p:nvSpPr>
        <p:spPr>
          <a:xfrm>
            <a:off x="965200" y="609600"/>
            <a:ext cx="10261600" cy="1386150"/>
          </a:xfrm>
          <a:prstGeom prst="roundRect">
            <a:avLst/>
          </a:prstGeom>
          <a:solidFill>
            <a:srgbClr val="CB6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spc="-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Các tờ tiền có mệnh giá từ</a:t>
            </a:r>
            <a:br>
              <a:rPr lang="en-US" sz="4000" spc="-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</a:br>
            <a:r>
              <a:rPr lang="en-US" sz="4000" spc="-16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1 000 đồng</a:t>
            </a:r>
            <a:r>
              <a:rPr lang="en-US" sz="4000" spc="-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 đến </a:t>
            </a:r>
            <a:r>
              <a:rPr lang="en-US" sz="4000" spc="-16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5 000 đồng</a:t>
            </a:r>
            <a:r>
              <a:rPr lang="en-US" sz="4000" spc="-1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 có gì </a:t>
            </a:r>
            <a:r>
              <a:rPr lang="en-US" sz="4000" spc="-16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khác nhau?</a:t>
            </a:r>
            <a:endParaRPr lang="en-US" sz="4000" spc="-16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AB99DB6-D230-E12E-763E-BB6ED82EF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16965" r="2105"/>
          <a:stretch/>
        </p:blipFill>
        <p:spPr>
          <a:xfrm flipH="1">
            <a:off x="419100" y="4651546"/>
            <a:ext cx="1295400" cy="1827705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86D81A6-378D-8AFC-88D4-4C33ED40E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0476" r="3301" b="3401"/>
          <a:stretch/>
        </p:blipFill>
        <p:spPr bwMode="auto">
          <a:xfrm>
            <a:off x="965200" y="2452121"/>
            <a:ext cx="3074072" cy="1465696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EA30F1AB-0BDC-AA96-06B1-333FBA17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0476" r="3566" b="3401"/>
          <a:stretch>
            <a:fillRect/>
          </a:stretch>
        </p:blipFill>
        <p:spPr bwMode="auto">
          <a:xfrm>
            <a:off x="4479384" y="2438400"/>
            <a:ext cx="3153652" cy="149313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4766F8B0-BCC2-E59C-6B05-BA1D4A78B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54736" r="6893" b="4841"/>
          <a:stretch>
            <a:fillRect/>
          </a:stretch>
        </p:blipFill>
        <p:spPr>
          <a:xfrm>
            <a:off x="8073148" y="2438400"/>
            <a:ext cx="3153652" cy="1493138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ED795BFE-9CBB-9124-7AD5-A24D3FD1EC20}"/>
              </a:ext>
            </a:extLst>
          </p:cNvPr>
          <p:cNvSpPr txBox="1"/>
          <p:nvPr/>
        </p:nvSpPr>
        <p:spPr>
          <a:xfrm>
            <a:off x="1018584" y="4054108"/>
            <a:ext cx="2854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Cảnh khai thác gỗ Tây Nguyên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9455EFA2-98B0-FB03-6177-28E09FB6A4E9}"/>
              </a:ext>
            </a:extLst>
          </p:cNvPr>
          <p:cNvSpPr txBox="1"/>
          <p:nvPr/>
        </p:nvSpPr>
        <p:spPr>
          <a:xfrm>
            <a:off x="4481160" y="4054108"/>
            <a:ext cx="30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máy</a:t>
            </a:r>
            <a:r>
              <a:rPr lang="en-US" sz="2400" b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 dệt</a:t>
            </a:r>
            <a:br>
              <a:rPr lang="en-US" sz="2400" b="1" dirty="0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Nam </a:t>
            </a:r>
            <a:r>
              <a:rPr lang="en-US" sz="2400" b="1" dirty="0" err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Định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389F29BD-0899-F4EE-4C0B-593E89D7A8D7}"/>
              </a:ext>
            </a:extLst>
          </p:cNvPr>
          <p:cNvSpPr txBox="1"/>
          <p:nvPr/>
        </p:nvSpPr>
        <p:spPr>
          <a:xfrm>
            <a:off x="8205435" y="4054108"/>
            <a:ext cx="3036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>
                <a:solidFill>
                  <a:schemeClr val="accent6"/>
                </a:solidFill>
                <a:latin typeface="+mj-lt"/>
                <a:cs typeface="Calibri" panose="020F0502020204030204" pitchFamily="34" charset="0"/>
              </a:rPr>
              <a:t>Nhà máy thủy điện Trị 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41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11C1008-DE00-835F-6EC9-75E69EE73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86251C3-C8FE-758A-0E5A-2FFBDAFAA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952" r="829" b="50794"/>
          <a:stretch/>
        </p:blipFill>
        <p:spPr>
          <a:xfrm>
            <a:off x="888567" y="1410156"/>
            <a:ext cx="4954814" cy="2171244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37B099A9-27F5-D7C5-462B-8971C48B5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0718" r="829" b="847"/>
          <a:stretch/>
        </p:blipFill>
        <p:spPr>
          <a:xfrm>
            <a:off x="6398986" y="1410155"/>
            <a:ext cx="4954814" cy="2171245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ACADB1A4-A884-D89F-6BB3-D313E4AE3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385" r="1243" b="51127"/>
          <a:stretch>
            <a:fillRect/>
          </a:stretch>
        </p:blipFill>
        <p:spPr>
          <a:xfrm>
            <a:off x="798286" y="3810000"/>
            <a:ext cx="5127884" cy="2298699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02FAA855-557F-01C9-FF96-E8ECDDC4B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1027" r="1243" b="1484"/>
          <a:stretch>
            <a:fillRect/>
          </a:stretch>
        </p:blipFill>
        <p:spPr>
          <a:xfrm>
            <a:off x="6308705" y="3810000"/>
            <a:ext cx="5127884" cy="2298699"/>
          </a:xfrm>
          <a:custGeom>
            <a:avLst/>
            <a:gdLst>
              <a:gd name="connsiteX0" fmla="*/ 0 w 6634068"/>
              <a:gd name="connsiteY0" fmla="*/ 0 h 3163076"/>
              <a:gd name="connsiteX1" fmla="*/ 6634068 w 6634068"/>
              <a:gd name="connsiteY1" fmla="*/ 0 h 3163076"/>
              <a:gd name="connsiteX2" fmla="*/ 6634068 w 6634068"/>
              <a:gd name="connsiteY2" fmla="*/ 3163076 h 3163076"/>
              <a:gd name="connsiteX3" fmla="*/ 0 w 6634068"/>
              <a:gd name="connsiteY3" fmla="*/ 3163076 h 3163076"/>
              <a:gd name="connsiteX4" fmla="*/ 0 w 6634068"/>
              <a:gd name="connsiteY4" fmla="*/ 0 h 3163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4068" h="3163076">
                <a:moveTo>
                  <a:pt x="0" y="0"/>
                </a:moveTo>
                <a:lnTo>
                  <a:pt x="6634068" y="0"/>
                </a:lnTo>
                <a:lnTo>
                  <a:pt x="6634068" y="3163076"/>
                </a:lnTo>
                <a:lnTo>
                  <a:pt x="0" y="316307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162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60E26DE-64E4-6BB0-8A00-34A7D6A11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8" y="395463"/>
            <a:ext cx="1537837" cy="768919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77D07D8A-E4A8-9990-FC10-D19E61213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40" r="525" b="51059"/>
          <a:stretch>
            <a:fillRect/>
          </a:stretch>
        </p:blipFill>
        <p:spPr>
          <a:xfrm>
            <a:off x="644613" y="1244601"/>
            <a:ext cx="5181364" cy="2371788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2DDC750A-B98B-C249-5657-64DCAEE86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50894" r="525" b="905"/>
          <a:stretch>
            <a:fillRect/>
          </a:stretch>
        </p:blipFill>
        <p:spPr>
          <a:xfrm>
            <a:off x="6359613" y="1244601"/>
            <a:ext cx="5181364" cy="2371788"/>
          </a:xfrm>
          <a:custGeom>
            <a:avLst/>
            <a:gdLst>
              <a:gd name="connsiteX0" fmla="*/ 0 w 4959410"/>
              <a:gd name="connsiteY0" fmla="*/ 0 h 2270189"/>
              <a:gd name="connsiteX1" fmla="*/ 4959410 w 4959410"/>
              <a:gd name="connsiteY1" fmla="*/ 0 h 2270189"/>
              <a:gd name="connsiteX2" fmla="*/ 4959410 w 4959410"/>
              <a:gd name="connsiteY2" fmla="*/ 2270189 h 2270189"/>
              <a:gd name="connsiteX3" fmla="*/ 0 w 4959410"/>
              <a:gd name="connsiteY3" fmla="*/ 2270189 h 2270189"/>
              <a:gd name="connsiteX4" fmla="*/ 0 w 4959410"/>
              <a:gd name="connsiteY4" fmla="*/ 0 h 227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410" h="2270189">
                <a:moveTo>
                  <a:pt x="0" y="0"/>
                </a:moveTo>
                <a:lnTo>
                  <a:pt x="4959410" y="0"/>
                </a:lnTo>
                <a:lnTo>
                  <a:pt x="4959410" y="2270189"/>
                </a:lnTo>
                <a:lnTo>
                  <a:pt x="0" y="227018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6A182FCB-AA6A-007A-40C6-5218EC55E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75" r="1027" b="50724"/>
          <a:stretch>
            <a:fillRect/>
          </a:stretch>
        </p:blipFill>
        <p:spPr>
          <a:xfrm>
            <a:off x="478972" y="3877314"/>
            <a:ext cx="5540828" cy="2449698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240DC192-0A80-6463-D08D-B1E95DC0E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50557" r="1027" b="1041"/>
          <a:stretch>
            <a:fillRect/>
          </a:stretch>
        </p:blipFill>
        <p:spPr>
          <a:xfrm>
            <a:off x="6193972" y="3877314"/>
            <a:ext cx="5540828" cy="2449698"/>
          </a:xfrm>
          <a:custGeom>
            <a:avLst/>
            <a:gdLst>
              <a:gd name="connsiteX0" fmla="*/ 0 w 5156200"/>
              <a:gd name="connsiteY0" fmla="*/ 0 h 2279649"/>
              <a:gd name="connsiteX1" fmla="*/ 5156200 w 5156200"/>
              <a:gd name="connsiteY1" fmla="*/ 0 h 2279649"/>
              <a:gd name="connsiteX2" fmla="*/ 5156200 w 5156200"/>
              <a:gd name="connsiteY2" fmla="*/ 2279649 h 2279649"/>
              <a:gd name="connsiteX3" fmla="*/ 0 w 5156200"/>
              <a:gd name="connsiteY3" fmla="*/ 2279649 h 2279649"/>
              <a:gd name="connsiteX4" fmla="*/ 0 w 5156200"/>
              <a:gd name="connsiteY4" fmla="*/ 0 h 227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200" h="2279649">
                <a:moveTo>
                  <a:pt x="0" y="0"/>
                </a:moveTo>
                <a:lnTo>
                  <a:pt x="5156200" y="0"/>
                </a:lnTo>
                <a:lnTo>
                  <a:pt x="5156200" y="2279649"/>
                </a:lnTo>
                <a:lnTo>
                  <a:pt x="0" y="2279649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25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3019</TotalTime>
  <Words>550</Words>
  <Application>Microsoft Office PowerPoint</Application>
  <PresentationFormat>Widescreen</PresentationFormat>
  <Paragraphs>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#9Slide03 SVNNew Athletic M54</vt:lpstr>
      <vt:lpstr>#9Slide03 Sofia Pro Soft Bold</vt:lpstr>
      <vt:lpstr>#9Slide03 Sofia Pro Soft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duyen pham</cp:lastModifiedBy>
  <cp:revision>1130</cp:revision>
  <dcterms:created xsi:type="dcterms:W3CDTF">2021-11-18T08:18:08Z</dcterms:created>
  <dcterms:modified xsi:type="dcterms:W3CDTF">2023-03-11T10:54:01Z</dcterms:modified>
  <cp:category>9Slide.vn</cp:category>
</cp:coreProperties>
</file>