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27" r:id="rId2"/>
    <p:sldId id="443" r:id="rId3"/>
    <p:sldId id="448" r:id="rId4"/>
    <p:sldId id="446" r:id="rId5"/>
    <p:sldId id="449" r:id="rId6"/>
    <p:sldId id="450" r:id="rId7"/>
    <p:sldId id="444" r:id="rId8"/>
    <p:sldId id="447" r:id="rId9"/>
    <p:sldId id="445" r:id="rId10"/>
  </p:sldIdLst>
  <p:sldSz cx="16276638" cy="9144000"/>
  <p:notesSz cx="6858000" cy="9144000"/>
  <p:custDataLst>
    <p:tags r:id="rId12"/>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3399"/>
    <a:srgbClr val="FF0066"/>
    <a:srgbClr val="FF7C80"/>
    <a:srgbClr val="EDF6F7"/>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76" autoAdjust="0"/>
    <p:restoredTop sz="94660"/>
  </p:normalViewPr>
  <p:slideViewPr>
    <p:cSldViewPr>
      <p:cViewPr>
        <p:scale>
          <a:sx n="50" d="100"/>
          <a:sy n="50" d="100"/>
        </p:scale>
        <p:origin x="-1128" y="-466"/>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txBox="1">
            <a:spLocks noGrp="1"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EB5B8007-F28A-4C3E-A48D-DDE012D8153F}" type="slidenum">
              <a:rPr lang="en-US" altLang="en-US" sz="1200">
                <a:cs typeface="Arial" charset="0"/>
              </a:rPr>
              <a:pPr algn="r" eaLnBrk="1" hangingPunct="1"/>
              <a:t>9</a:t>
            </a:fld>
            <a:endParaRPr lang="en-US" altLang="en-US" sz="1200">
              <a:cs typeface="Arial" charset="0"/>
            </a:endParaRPr>
          </a:p>
        </p:txBody>
      </p:sp>
      <p:sp>
        <p:nvSpPr>
          <p:cNvPr id="15363" name="Rectangle 2"/>
          <p:cNvSpPr>
            <a:spLocks noGrp="1" noRot="1" noChangeAspect="1" noChangeArrowheads="1" noTextEdit="1"/>
          </p:cNvSpPr>
          <p:nvPr>
            <p:ph type="sldImg"/>
          </p:nvPr>
        </p:nvSpPr>
        <p:spPr>
          <a:xfrm>
            <a:off x="377825" y="685800"/>
            <a:ext cx="6102350" cy="3429000"/>
          </a:xfrm>
          <a:ln/>
        </p:spPr>
      </p:sp>
      <p:sp>
        <p:nvSpPr>
          <p:cNvPr id="15364" name="Rectangle 3"/>
          <p:cNvSpPr>
            <a:spLocks noGrp="1" noChangeArrowheads="1"/>
          </p:cNvSpPr>
          <p:nvPr>
            <p:ph type="body" idx="1"/>
          </p:nvPr>
        </p:nvSpPr>
        <p:spPr>
          <a:noFill/>
        </p:spPr>
        <p:txBody>
          <a:bodyPr/>
          <a:lstStyle/>
          <a:p>
            <a:pPr eaLnBrk="1" hangingPunct="1"/>
            <a:endParaRPr lang="vi-VN" alt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image" Target="../media/image3.png"/><Relationship Id="rId7"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wmf"/><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pic>
        <p:nvPicPr>
          <p:cNvPr id="2051"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677" y="5443538"/>
            <a:ext cx="2034580" cy="264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7" name="Text Box 14"/>
          <p:cNvSpPr txBox="1">
            <a:spLocks noChangeArrowheads="1"/>
          </p:cNvSpPr>
          <p:nvPr/>
        </p:nvSpPr>
        <p:spPr bwMode="auto">
          <a:xfrm>
            <a:off x="2783822" y="4200643"/>
            <a:ext cx="10928600" cy="1822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800"/>
              </a:spcBef>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Môn</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Việt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lớp</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3</a:t>
            </a:r>
          </a:p>
          <a:p>
            <a:pPr algn="ctr" eaLnBrk="1" hangingPunct="1">
              <a:spcBef>
                <a:spcPts val="1800"/>
              </a:spcBef>
              <a:defRPr/>
            </a:pP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54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(T3)</a:t>
            </a:r>
            <a:endParaRPr lang="en-US" sz="5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059" name="Text Box 17"/>
          <p:cNvSpPr txBox="1">
            <a:spLocks noChangeArrowheads="1"/>
          </p:cNvSpPr>
          <p:nvPr/>
        </p:nvSpPr>
        <p:spPr bwMode="auto">
          <a:xfrm>
            <a:off x="2480250" y="20574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sp>
        <p:nvSpPr>
          <p:cNvPr id="2054" name="Text Box 18"/>
          <p:cNvSpPr txBox="1">
            <a:spLocks noChangeArrowheads="1"/>
          </p:cNvSpPr>
          <p:nvPr/>
        </p:nvSpPr>
        <p:spPr bwMode="auto">
          <a:xfrm>
            <a:off x="2557757" y="7200900"/>
            <a:ext cx="5974560"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2400" b="1" i="1">
                <a:solidFill>
                  <a:srgbClr val="FF0066"/>
                </a:solidFill>
                <a:latin typeface="Times New Roman" pitchFamily="18" charset="0"/>
              </a:rPr>
              <a:t>Giáo viên</a:t>
            </a:r>
            <a:r>
              <a:rPr lang="en-US" altLang="en-US" sz="2400" b="1" i="1" smtClean="0">
                <a:solidFill>
                  <a:srgbClr val="FF0066"/>
                </a:solidFill>
                <a:latin typeface="Times New Roman" pitchFamily="18" charset="0"/>
              </a:rPr>
              <a:t>:</a:t>
            </a:r>
            <a:endParaRPr lang="en-US" altLang="en-US" sz="2400" b="1" i="1">
              <a:solidFill>
                <a:srgbClr val="FF0066"/>
              </a:solidFill>
              <a:latin typeface="Times New Roman" pitchFamily="18" charset="0"/>
            </a:endParaRPr>
          </a:p>
          <a:p>
            <a:pPr eaLnBrk="1" hangingPunct="1"/>
            <a:r>
              <a:rPr lang="en-US" altLang="en-US" sz="2400" b="1" i="1">
                <a:solidFill>
                  <a:srgbClr val="FF0066"/>
                </a:solidFill>
                <a:latin typeface="Times New Roman" pitchFamily="18" charset="0"/>
              </a:rPr>
              <a:t>Lớp:  3</a:t>
            </a:r>
          </a:p>
        </p:txBody>
      </p:sp>
      <p:pic>
        <p:nvPicPr>
          <p:cNvPr id="2055" name="Picture 22" descr="bd21315_"/>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0079" y="622998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112658" y="331495"/>
            <a:ext cx="2081213" cy="26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a:off x="13122398" y="413107"/>
            <a:ext cx="2089150" cy="249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4"/>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 name="Picture 7" descr="BƯỚM 58"/>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9961410">
            <a:off x="13131113" y="984250"/>
            <a:ext cx="1474263" cy="192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8" descr="animal-14[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417220" flipH="1">
            <a:off x="2549684" y="5964239"/>
            <a:ext cx="141613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POINSET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238632" y="5111880"/>
            <a:ext cx="4334745" cy="3092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2059"/>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2059"/>
                                        </p:tgtEl>
                                        <p:attrNameLst>
                                          <p:attrName>style.color</p:attrName>
                                        </p:attrNameLst>
                                      </p:cBhvr>
                                      <p:by>
                                        <p:hsl h="7200000" s="0" l="0"/>
                                      </p:by>
                                    </p:animClr>
                                    <p:animClr clrSpc="hsl" dir="cw">
                                      <p:cBhvr>
                                        <p:cTn id="9" dur="2000" fill="hold"/>
                                        <p:tgtEl>
                                          <p:spTgt spid="2059"/>
                                        </p:tgtEl>
                                        <p:attrNameLst>
                                          <p:attrName>fillcolor</p:attrName>
                                        </p:attrNameLst>
                                      </p:cBhvr>
                                      <p:by>
                                        <p:hsl h="7200000" s="0" l="0"/>
                                      </p:by>
                                    </p:animClr>
                                    <p:animClr clrSpc="hsl" dir="cw">
                                      <p:cBhvr>
                                        <p:cTn id="10" dur="2000" fill="hold"/>
                                        <p:tgtEl>
                                          <p:spTgt spid="2059"/>
                                        </p:tgtEl>
                                        <p:attrNameLst>
                                          <p:attrName>stroke.color</p:attrName>
                                        </p:attrNameLst>
                                      </p:cBhvr>
                                      <p:by>
                                        <p:hsl h="7200000" s="0" l="0"/>
                                      </p:by>
                                    </p:animClr>
                                    <p:set>
                                      <p:cBhvr>
                                        <p:cTn id="11" dur="2000" fill="hold"/>
                                        <p:tgtEl>
                                          <p:spTgt spid="205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p:bldP spid="205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grpSp>
        <p:nvGrpSpPr>
          <p:cNvPr id="9" name="Group 8"/>
          <p:cNvGrpSpPr/>
          <p:nvPr/>
        </p:nvGrpSpPr>
        <p:grpSpPr>
          <a:xfrm>
            <a:off x="1661318" y="1750537"/>
            <a:ext cx="5060251" cy="677108"/>
            <a:chOff x="1508918" y="1888664"/>
            <a:chExt cx="4508224" cy="677108"/>
          </a:xfrm>
        </p:grpSpPr>
        <p:sp>
          <p:nvSpPr>
            <p:cNvPr id="10" name="Rectangle 9"/>
            <p:cNvSpPr/>
            <p:nvPr/>
          </p:nvSpPr>
          <p:spPr>
            <a:xfrm>
              <a:off x="1508918" y="1888664"/>
              <a:ext cx="4508224"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văn</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2281012"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12" name="Rectangle 11"/>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5130" t="34444" r="8995" b="24889"/>
          <a:stretch/>
        </p:blipFill>
        <p:spPr bwMode="auto">
          <a:xfrm>
            <a:off x="6461919" y="3429000"/>
            <a:ext cx="8404019" cy="5358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Cloud Callout 21"/>
          <p:cNvSpPr/>
          <p:nvPr/>
        </p:nvSpPr>
        <p:spPr>
          <a:xfrm>
            <a:off x="543510" y="3581400"/>
            <a:ext cx="5164806" cy="3048000"/>
          </a:xfrm>
          <a:prstGeom prst="cloudCallout">
            <a:avLst>
              <a:gd name="adj1" fmla="val 63382"/>
              <a:gd name="adj2" fmla="val 335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0000"/>
                </a:solidFill>
                <a:latin typeface="Times New Roman" panose="02020603050405020304" pitchFamily="18" charset="0"/>
                <a:cs typeface="Times New Roman" panose="02020603050405020304" pitchFamily="18" charset="0"/>
              </a:rPr>
              <a:t>Cùng quan sát và </a:t>
            </a:r>
            <a:r>
              <a:rPr lang="en-US" sz="3200" b="1" dirty="0" smtClean="0">
                <a:solidFill>
                  <a:srgbClr val="FF0000"/>
                </a:solidFill>
                <a:latin typeface="Times New Roman" panose="02020603050405020304" pitchFamily="18" charset="0"/>
                <a:cs typeface="Times New Roman" panose="02020603050405020304" pitchFamily="18" charset="0"/>
              </a:rPr>
              <a:t>chia </a:t>
            </a:r>
            <a:r>
              <a:rPr lang="en-US" sz="3200" b="1" dirty="0" err="1" smtClean="0">
                <a:solidFill>
                  <a:srgbClr val="FF0000"/>
                </a:solidFill>
                <a:latin typeface="Times New Roman" panose="02020603050405020304" pitchFamily="18" charset="0"/>
                <a:cs typeface="Times New Roman" panose="02020603050405020304" pitchFamily="18" charset="0"/>
              </a:rPr>
              <a:t>sẻ</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err="1" smtClean="0">
                <a:solidFill>
                  <a:srgbClr val="FF0000"/>
                </a:solidFill>
                <a:latin typeface="Times New Roman" panose="02020603050405020304" pitchFamily="18" charset="0"/>
                <a:cs typeface="Times New Roman" panose="02020603050405020304" pitchFamily="18" charset="0"/>
              </a:rPr>
              <a:t>cá</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b="1" smtClean="0">
                <a:solidFill>
                  <a:srgbClr val="FF0000"/>
                </a:solidFill>
                <a:latin typeface="Times New Roman" panose="02020603050405020304" pitchFamily="18" charset="0"/>
                <a:cs typeface="Times New Roman" panose="02020603050405020304" pitchFamily="18" charset="0"/>
              </a:rPr>
              <a:t>nhân các em nhé!</a:t>
            </a:r>
            <a:endParaRPr lang="en-US"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248906"/>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11"/>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9" name="Rectangle 18"/>
          <p:cNvSpPr/>
          <p:nvPr/>
        </p:nvSpPr>
        <p:spPr>
          <a:xfrm>
            <a:off x="858969" y="4572000"/>
            <a:ext cx="6753805" cy="2308324"/>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1:</a:t>
            </a:r>
            <a:r>
              <a:rPr lang="nl-NL" sz="3600" b="1" dirty="0">
                <a:solidFill>
                  <a:srgbClr val="0000CC"/>
                </a:solidFill>
                <a:latin typeface="Times New Roman" pitchFamily="18" charset="0"/>
                <a:cs typeface="Times New Roman" pitchFamily="18" charset="0"/>
              </a:rPr>
              <a:t> Một bạn nhỏ đang ngắm nhìn quang cảnh một khu phố có người và xe đi lại đông vui.</a:t>
            </a:r>
            <a:endParaRPr lang="en-US" sz="3600" b="1" dirty="0">
              <a:solidFill>
                <a:srgbClr val="0000CC"/>
              </a:solidFill>
              <a:latin typeface="Times New Roman" pitchFamily="18" charset="0"/>
              <a:cs typeface="Times New Roman" pitchFamily="18" charset="0"/>
            </a:endParaRPr>
          </a:p>
        </p:txBody>
      </p:sp>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239" t="36179" r="25548" b="44275"/>
          <a:stretch/>
        </p:blipFill>
        <p:spPr bwMode="auto">
          <a:xfrm>
            <a:off x="7979300" y="3581400"/>
            <a:ext cx="8280487" cy="4998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3" name="Group 22"/>
          <p:cNvGrpSpPr/>
          <p:nvPr/>
        </p:nvGrpSpPr>
        <p:grpSpPr>
          <a:xfrm>
            <a:off x="1319975" y="1819537"/>
            <a:ext cx="4191001" cy="677108"/>
            <a:chOff x="1508919" y="1888664"/>
            <a:chExt cx="3733800" cy="677108"/>
          </a:xfrm>
        </p:grpSpPr>
        <p:sp>
          <p:nvSpPr>
            <p:cNvPr id="24" name="Rectangle 23"/>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5" name="Straight Connector 24"/>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23780635"/>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6335" y="3505200"/>
            <a:ext cx="76962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159028" y="4724400"/>
            <a:ext cx="6553200"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2: </a:t>
            </a:r>
            <a:r>
              <a:rPr lang="nl-NL" sz="3600" b="1" dirty="0">
                <a:solidFill>
                  <a:srgbClr val="0000CC"/>
                </a:solidFill>
                <a:latin typeface="Times New Roman" pitchFamily="18" charset="0"/>
                <a:cs typeface="Times New Roman" pitchFamily="18" charset="0"/>
              </a:rPr>
              <a:t>Một làng quê Việt Nam có cây rơm, ao cá, các bạn nhỏ đang vui chơi.</a:t>
            </a:r>
            <a:endParaRPr lang="en-US" sz="3600" b="1" dirty="0">
              <a:solidFill>
                <a:srgbClr val="0000CC"/>
              </a:solidFill>
              <a:latin typeface="Times New Roman" pitchFamily="18" charset="0"/>
              <a:cs typeface="Times New Roman" pitchFamily="18" charset="0"/>
            </a:endParaRPr>
          </a:p>
        </p:txBody>
      </p:sp>
      <p:grpSp>
        <p:nvGrpSpPr>
          <p:cNvPr id="9" name="Group 8"/>
          <p:cNvGrpSpPr/>
          <p:nvPr/>
        </p:nvGrpSpPr>
        <p:grpSpPr>
          <a:xfrm>
            <a:off x="4617134" y="149573"/>
            <a:ext cx="7013458" cy="1117345"/>
            <a:chOff x="4539228" y="210532"/>
            <a:chExt cx="6895119" cy="1117345"/>
          </a:xfrm>
        </p:grpSpPr>
        <p:grpSp>
          <p:nvGrpSpPr>
            <p:cNvPr id="10" name="Group 9"/>
            <p:cNvGrpSpPr/>
            <p:nvPr/>
          </p:nvGrpSpPr>
          <p:grpSpPr>
            <a:xfrm>
              <a:off x="4539228" y="210532"/>
              <a:ext cx="6895119" cy="1117345"/>
              <a:chOff x="4539228" y="210532"/>
              <a:chExt cx="6895119" cy="1117345"/>
            </a:xfrm>
          </p:grpSpPr>
          <p:sp>
            <p:nvSpPr>
              <p:cNvPr id="13" name="TextBox 12"/>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4" name="TextBox 13"/>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1" name="Straight Connector 1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34913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59027" y="4683353"/>
            <a:ext cx="6964835" cy="1754326"/>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3:</a:t>
            </a:r>
            <a:r>
              <a:rPr lang="nl-NL" sz="3600" b="1" dirty="0">
                <a:solidFill>
                  <a:srgbClr val="0000CC"/>
                </a:solidFill>
                <a:latin typeface="Times New Roman" pitchFamily="18" charset="0"/>
                <a:cs typeface="Times New Roman" pitchFamily="18" charset="0"/>
              </a:rPr>
              <a:t> Vùng quê miền núi có ruộng bậc thang, mấy nếp nhà sàn thưa thớt.</a:t>
            </a:r>
            <a:endParaRPr lang="en-US" sz="3600" b="1" dirty="0">
              <a:solidFill>
                <a:srgbClr val="0000CC"/>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6919" y="3806190"/>
            <a:ext cx="7501352"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617134" y="149573"/>
            <a:ext cx="7013458" cy="1117345"/>
            <a:chOff x="4539228" y="210532"/>
            <a:chExt cx="6895119" cy="1117345"/>
          </a:xfrm>
        </p:grpSpPr>
        <p:grpSp>
          <p:nvGrpSpPr>
            <p:cNvPr id="10" name="Group 9"/>
            <p:cNvGrpSpPr/>
            <p:nvPr/>
          </p:nvGrpSpPr>
          <p:grpSpPr>
            <a:xfrm>
              <a:off x="4539228" y="210532"/>
              <a:ext cx="6895119" cy="1117345"/>
              <a:chOff x="4539228" y="210532"/>
              <a:chExt cx="6895119" cy="1117345"/>
            </a:xfrm>
          </p:grpSpPr>
          <p:sp>
            <p:nvSpPr>
              <p:cNvPr id="13" name="TextBox 12"/>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4" name="TextBox 13"/>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1" name="Straight Connector 1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0484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22217" y="4889361"/>
            <a:ext cx="8153400" cy="1200329"/>
          </a:xfrm>
          <a:prstGeom prst="rect">
            <a:avLst/>
          </a:prstGeom>
        </p:spPr>
        <p:txBody>
          <a:bodyPr wrap="square">
            <a:spAutoFit/>
          </a:bodyPr>
          <a:lstStyle/>
          <a:p>
            <a:pPr algn="just"/>
            <a:r>
              <a:rPr lang="nl-NL" sz="3600" b="1" dirty="0">
                <a:solidFill>
                  <a:srgbClr val="FF0000"/>
                </a:solidFill>
                <a:latin typeface="Times New Roman" pitchFamily="18" charset="0"/>
                <a:cs typeface="Times New Roman" pitchFamily="18" charset="0"/>
              </a:rPr>
              <a:t>Tranh 4:</a:t>
            </a:r>
            <a:r>
              <a:rPr lang="nl-NL" sz="3600" b="1" dirty="0">
                <a:solidFill>
                  <a:srgbClr val="0000CC"/>
                </a:solidFill>
                <a:latin typeface="Times New Roman" pitchFamily="18" charset="0"/>
                <a:cs typeface="Times New Roman" pitchFamily="18" charset="0"/>
              </a:rPr>
              <a:t> Một làng quê ở miền biển, có cây dừa, biển cả mênh mông.</a:t>
            </a:r>
            <a:endParaRPr lang="en-US" sz="3600" b="1" dirty="0">
              <a:solidFill>
                <a:srgbClr val="0000CC"/>
              </a:solidFill>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9919" y="3733800"/>
            <a:ext cx="6195313" cy="3992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617134" y="149573"/>
            <a:ext cx="7013458" cy="1117345"/>
            <a:chOff x="4539228" y="210532"/>
            <a:chExt cx="6895119" cy="1117345"/>
          </a:xfrm>
        </p:grpSpPr>
        <p:grpSp>
          <p:nvGrpSpPr>
            <p:cNvPr id="10" name="Group 9"/>
            <p:cNvGrpSpPr/>
            <p:nvPr/>
          </p:nvGrpSpPr>
          <p:grpSpPr>
            <a:xfrm>
              <a:off x="4539228" y="210532"/>
              <a:ext cx="6895119" cy="1117345"/>
              <a:chOff x="4539228" y="210532"/>
              <a:chExt cx="6895119" cy="1117345"/>
            </a:xfrm>
          </p:grpSpPr>
          <p:sp>
            <p:nvSpPr>
              <p:cNvPr id="13" name="TextBox 12"/>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4" name="TextBox 13"/>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1" name="Straight Connector 10"/>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8" name="Rectangle 17"/>
          <p:cNvSpPr/>
          <p:nvPr/>
        </p:nvSpPr>
        <p:spPr>
          <a:xfrm>
            <a:off x="1143629" y="2523292"/>
            <a:ext cx="12938290" cy="677108"/>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Bài 1. </a:t>
            </a:r>
            <a:r>
              <a:rPr lang="en-US" sz="3800" b="1" dirty="0" err="1" smtClean="0">
                <a:solidFill>
                  <a:srgbClr val="0000CC"/>
                </a:solidFill>
                <a:latin typeface="Times New Roman" pitchFamily="18" charset="0"/>
                <a:cs typeface="Times New Roman" pitchFamily="18" charset="0"/>
              </a:rPr>
              <a:t>Quan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sát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và</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kể</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những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được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vẽ</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trong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tranh</a:t>
            </a:r>
            <a:endParaRPr lang="en-US" sz="3800" b="1" dirty="0">
              <a:solidFill>
                <a:srgbClr val="0000CC"/>
              </a:solidFill>
              <a:latin typeface="Times New Roman" pitchFamily="18" charset="0"/>
              <a:cs typeface="Times New Roman" pitchFamily="18" charset="0"/>
            </a:endParaRPr>
          </a:p>
        </p:txBody>
      </p:sp>
      <p:sp>
        <p:nvSpPr>
          <p:cNvPr id="19" name="Rectangle 95"/>
          <p:cNvSpPr>
            <a:spLocks noChangeArrowheads="1"/>
          </p:cNvSpPr>
          <p:nvPr/>
        </p:nvSpPr>
        <p:spPr bwMode="auto">
          <a:xfrm>
            <a:off x="5497544"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r>
              <a:rPr lang="en-US" sz="36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nvGrpSpPr>
          <p:cNvPr id="20" name="Group 19"/>
          <p:cNvGrpSpPr/>
          <p:nvPr/>
        </p:nvGrpSpPr>
        <p:grpSpPr>
          <a:xfrm>
            <a:off x="1319975" y="1819537"/>
            <a:ext cx="4191001" cy="677108"/>
            <a:chOff x="1508919" y="1888664"/>
            <a:chExt cx="3733800" cy="677108"/>
          </a:xfrm>
        </p:grpSpPr>
        <p:sp>
          <p:nvSpPr>
            <p:cNvPr id="21" name="Rectangle 20"/>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2" name="Straight Connector 21"/>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73194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617134" y="149573"/>
            <a:ext cx="7013458" cy="1117345"/>
            <a:chOff x="4539228" y="210532"/>
            <a:chExt cx="6895119" cy="1117345"/>
          </a:xfrm>
        </p:grpSpPr>
        <p:grpSp>
          <p:nvGrpSpPr>
            <p:cNvPr id="15" name="Group 14"/>
            <p:cNvGrpSpPr/>
            <p:nvPr/>
          </p:nvGrpSpPr>
          <p:grpSpPr>
            <a:xfrm>
              <a:off x="4539228" y="210532"/>
              <a:ext cx="6895119" cy="1117345"/>
              <a:chOff x="4539228" y="210532"/>
              <a:chExt cx="6895119" cy="1117345"/>
            </a:xfrm>
          </p:grpSpPr>
          <p:sp>
            <p:nvSpPr>
              <p:cNvPr id="17" name="TextBox 16"/>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8" name="TextBox 17"/>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16" name="Straight Connector 15"/>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Rectangle 11"/>
          <p:cNvSpPr/>
          <p:nvPr/>
        </p:nvSpPr>
        <p:spPr>
          <a:xfrm>
            <a:off x="1051718" y="2501623"/>
            <a:ext cx="14173201" cy="3600986"/>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solidFill>
                  <a:srgbClr val="FF0000"/>
                </a:solidFill>
                <a:latin typeface="Times New Roman" pitchFamily="18" charset="0"/>
                <a:cs typeface="Times New Roman" pitchFamily="18" charset="0"/>
              </a:rPr>
              <a:t>Viết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đoạn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văn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nêu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tình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xúc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của</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em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err="1" smtClean="0">
                <a:solidFill>
                  <a:srgbClr val="FF0000"/>
                </a:solidFill>
                <a:latin typeface="Times New Roman" pitchFamily="18" charset="0"/>
                <a:cs typeface="Times New Roman" pitchFamily="18" charset="0"/>
              </a:rPr>
              <a:t>quê</a:t>
            </a:r>
            <a:r>
              <a:rPr lang="en-US" sz="3800" b="1" smtClean="0">
                <a:solidFill>
                  <a:srgbClr val="FF0000"/>
                </a:solidFill>
                <a:latin typeface="Times New Roman" pitchFamily="18" charset="0"/>
                <a:cs typeface="Times New Roman" pitchFamily="18" charset="0"/>
              </a:rPr>
              <a:t> </a:t>
            </a:r>
            <a:r>
              <a:rPr lang="en-US" sz="3800" b="1" smtClean="0">
                <a:solidFill>
                  <a:srgbClr val="FF0000"/>
                </a:solidFill>
                <a:latin typeface="Times New Roman" pitchFamily="18" charset="0"/>
                <a:cs typeface="Times New Roman" pitchFamily="18" charset="0"/>
              </a:rPr>
              <a:t>hương</a:t>
            </a:r>
            <a:endParaRPr lang="en-US" sz="3800" b="1" dirty="0">
              <a:solidFill>
                <a:srgbClr val="FF0000"/>
              </a:solidFill>
              <a:latin typeface="Times New Roman" pitchFamily="18" charset="0"/>
              <a:cs typeface="Times New Roman" pitchFamily="18" charset="0"/>
            </a:endParaRPr>
          </a:p>
          <a:p>
            <a:pPr algn="just"/>
            <a:r>
              <a:rPr lang="en-US" sz="3800" b="1" dirty="0" smtClean="0">
                <a:solidFill>
                  <a:srgbClr val="0000CC"/>
                </a:solidFill>
                <a:latin typeface="Times New Roman" pitchFamily="18" charset="0"/>
                <a:cs typeface="Times New Roman" pitchFamily="18" charset="0"/>
              </a:rPr>
              <a:t>G: - </a:t>
            </a:r>
            <a:r>
              <a:rPr lang="en-US" sz="3800" b="1" dirty="0" err="1" smtClean="0">
                <a:solidFill>
                  <a:srgbClr val="0000CC"/>
                </a:solidFill>
                <a:latin typeface="Times New Roman" pitchFamily="18" charset="0"/>
                <a:cs typeface="Times New Roman" pitchFamily="18" charset="0"/>
              </a:rPr>
              <a:t>tên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quê</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hương</a:t>
            </a:r>
            <a:r>
              <a:rPr lang="en-US" sz="3800" b="1" dirty="0" smtClean="0">
                <a:solidFill>
                  <a:srgbClr val="0000CC"/>
                </a:solidFill>
                <a:latin typeface="Times New Roman" pitchFamily="18" charset="0"/>
                <a:cs typeface="Times New Roman" pitchFamily="18" charset="0"/>
              </a:rPr>
              <a:t>.</a:t>
            </a:r>
          </a:p>
          <a:p>
            <a:pPr algn="just"/>
            <a:r>
              <a:rPr lang="en-US" sz="3800" b="1" dirty="0" smtClean="0">
                <a:solidFill>
                  <a:srgbClr val="0000CC"/>
                </a:solidFill>
                <a:latin typeface="Times New Roman" pitchFamily="18" charset="0"/>
                <a:cs typeface="Times New Roman" pitchFamily="18" charset="0"/>
              </a:rPr>
              <a:t>	- </a:t>
            </a:r>
            <a:r>
              <a:rPr lang="en-US" sz="3800" b="1" dirty="0" err="1" smtClean="0">
                <a:solidFill>
                  <a:srgbClr val="0000CC"/>
                </a:solidFill>
                <a:latin typeface="Times New Roman" pitchFamily="18" charset="0"/>
                <a:cs typeface="Times New Roman" pitchFamily="18" charset="0"/>
              </a:rPr>
              <a:t>Đặc</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điểm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bao</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quát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của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a:t>
            </a:r>
          </a:p>
          <a:p>
            <a:pPr algn="just"/>
            <a:r>
              <a:rPr lang="en-US" sz="3800" b="1">
                <a:solidFill>
                  <a:srgbClr val="0000CC"/>
                </a:solidFill>
                <a:latin typeface="Times New Roman" pitchFamily="18" charset="0"/>
                <a:cs typeface="Times New Roman" pitchFamily="18" charset="0"/>
              </a:rPr>
              <a:t>	</a:t>
            </a:r>
            <a:r>
              <a:rPr lang="en-US" sz="3800" b="1" smtClean="0">
                <a:solidFill>
                  <a:srgbClr val="0000CC"/>
                </a:solidFill>
                <a:latin typeface="Times New Roman" pitchFamily="18" charset="0"/>
                <a:cs typeface="Times New Roman" pitchFamily="18" charset="0"/>
              </a:rPr>
              <a:t>- Điều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err="1" smtClean="0">
                <a:solidFill>
                  <a:srgbClr val="0000CC"/>
                </a:solidFill>
                <a:latin typeface="Times New Roman" pitchFamily="18" charset="0"/>
                <a:cs typeface="Times New Roman" pitchFamily="18" charset="0"/>
              </a:rPr>
              <a:t>thích</a:t>
            </a:r>
            <a:r>
              <a:rPr lang="en-US" sz="3800" b="1" smtClean="0">
                <a:solidFill>
                  <a:srgbClr val="0000CC"/>
                </a:solidFill>
                <a:latin typeface="Times New Roman" pitchFamily="18" charset="0"/>
                <a:cs typeface="Times New Roman" pitchFamily="18" charset="0"/>
              </a:rPr>
              <a:t> </a:t>
            </a:r>
            <a:r>
              <a:rPr lang="en-US" sz="3800" b="1" smtClean="0">
                <a:solidFill>
                  <a:srgbClr val="0000CC"/>
                </a:solidFill>
                <a:latin typeface="Times New Roman" pitchFamily="18" charset="0"/>
                <a:cs typeface="Times New Roman" pitchFamily="18" charset="0"/>
              </a:rPr>
              <a:t>nhất (</a:t>
            </a:r>
            <a:r>
              <a:rPr lang="en-US" sz="3800" b="1" dirty="0" err="1" smtClean="0">
                <a:solidFill>
                  <a:srgbClr val="0000CC"/>
                </a:solidFill>
                <a:latin typeface="Times New Roman" pitchFamily="18" charset="0"/>
                <a:cs typeface="Times New Roman" pitchFamily="18" charset="0"/>
              </a:rPr>
              <a:t>ấn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tượng</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nhất</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về</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a:t>
            </a:r>
          </a:p>
          <a:p>
            <a:pPr algn="just"/>
            <a:r>
              <a:rPr lang="en-US" sz="3800" b="1">
                <a:solidFill>
                  <a:srgbClr val="0000CC"/>
                </a:solidFill>
                <a:latin typeface="Times New Roman" pitchFamily="18" charset="0"/>
                <a:cs typeface="Times New Roman" pitchFamily="18" charset="0"/>
              </a:rPr>
              <a:t>	</a:t>
            </a:r>
            <a:r>
              <a:rPr lang="en-US" sz="3800" b="1" smtClean="0">
                <a:solidFill>
                  <a:srgbClr val="0000CC"/>
                </a:solidFill>
                <a:latin typeface="Times New Roman" pitchFamily="18" charset="0"/>
                <a:cs typeface="Times New Roman" pitchFamily="18" charset="0"/>
              </a:rPr>
              <a:t>- Cảm </a:t>
            </a:r>
            <a:r>
              <a:rPr lang="en-US" sz="3800" b="1" dirty="0" err="1" smtClean="0">
                <a:solidFill>
                  <a:srgbClr val="0000CC"/>
                </a:solidFill>
                <a:latin typeface="Times New Roman" pitchFamily="18" charset="0"/>
                <a:cs typeface="Times New Roman" pitchFamily="18" charset="0"/>
              </a:rPr>
              <a:t>nghĩ</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của</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em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khi</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ngắm</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nhìn</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cảnh</a:t>
            </a:r>
            <a:r>
              <a:rPr lang="en-US" sz="3800" b="1" dirty="0" smtClean="0">
                <a:solidFill>
                  <a:srgbClr val="0000CC"/>
                </a:solidFill>
                <a:latin typeface="Times New Roman" pitchFamily="18" charset="0"/>
                <a:cs typeface="Times New Roman" pitchFamily="18" charset="0"/>
              </a:rPr>
              <a:t> </a:t>
            </a:r>
            <a:r>
              <a:rPr lang="en-US" sz="3800" b="1" dirty="0" err="1" smtClean="0">
                <a:solidFill>
                  <a:srgbClr val="0000CC"/>
                </a:solidFill>
                <a:latin typeface="Times New Roman" pitchFamily="18" charset="0"/>
                <a:cs typeface="Times New Roman" pitchFamily="18" charset="0"/>
              </a:rPr>
              <a:t>vật</a:t>
            </a:r>
            <a:r>
              <a:rPr lang="en-US" sz="3800" b="1" dirty="0" smtClean="0">
                <a:solidFill>
                  <a:srgbClr val="0000CC"/>
                </a:solidFill>
                <a:latin typeface="Times New Roman" pitchFamily="18" charset="0"/>
                <a:cs typeface="Times New Roman" pitchFamily="18" charset="0"/>
              </a:rPr>
              <a:t>.</a:t>
            </a:r>
            <a:endParaRPr lang="en-US" sz="3800" b="1" dirty="0">
              <a:solidFill>
                <a:srgbClr val="0000CC"/>
              </a:solidFill>
              <a:latin typeface="Times New Roman" pitchFamily="18" charset="0"/>
              <a:cs typeface="Times New Roman" pitchFamily="18" charset="0"/>
            </a:endParaRPr>
          </a:p>
        </p:txBody>
      </p:sp>
      <p:sp>
        <p:nvSpPr>
          <p:cNvPr id="21" name="Rectangle 95"/>
          <p:cNvSpPr>
            <a:spLocks noChangeArrowheads="1"/>
          </p:cNvSpPr>
          <p:nvPr/>
        </p:nvSpPr>
        <p:spPr bwMode="auto">
          <a:xfrm>
            <a:off x="5497540"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sp>
        <p:nvSpPr>
          <p:cNvPr id="19" name="Rectangle 18"/>
          <p:cNvSpPr/>
          <p:nvPr/>
        </p:nvSpPr>
        <p:spPr>
          <a:xfrm>
            <a:off x="1204119" y="6638092"/>
            <a:ext cx="14478000" cy="677108"/>
          </a:xfrm>
          <a:prstGeom prst="rect">
            <a:avLst/>
          </a:prstGeom>
        </p:spPr>
        <p:txBody>
          <a:bodyPr wrap="square">
            <a:spAutoFit/>
          </a:bodyPr>
          <a:lstStyle/>
          <a:p>
            <a:pPr lvl="0" algn="just">
              <a:spcBef>
                <a:spcPct val="20000"/>
              </a:spcBef>
            </a:pPr>
            <a:r>
              <a:rPr lang="en-US" sz="3800" b="1" kern="0">
                <a:solidFill>
                  <a:srgbClr val="FF0000"/>
                </a:solidFill>
                <a:latin typeface="Times New Roman" pitchFamily="18" charset="0"/>
                <a:cs typeface="Times New Roman" pitchFamily="18" charset="0"/>
              </a:rPr>
              <a:t>Bài 3. Trao đổi bài với bạn để sửa lỗi và bổ sung ý hay.</a:t>
            </a:r>
            <a:endParaRPr lang="en-US" sz="3800" b="1" kern="0" dirty="0">
              <a:solidFill>
                <a:srgbClr val="FF0000"/>
              </a:solidFill>
              <a:latin typeface="Times New Roman" pitchFamily="18" charset="0"/>
              <a:cs typeface="Times New Roman" pitchFamily="18" charset="0"/>
            </a:endParaRPr>
          </a:p>
        </p:txBody>
      </p:sp>
      <p:grpSp>
        <p:nvGrpSpPr>
          <p:cNvPr id="22" name="Group 21"/>
          <p:cNvGrpSpPr/>
          <p:nvPr/>
        </p:nvGrpSpPr>
        <p:grpSpPr>
          <a:xfrm>
            <a:off x="1319975" y="1819537"/>
            <a:ext cx="4191001" cy="677108"/>
            <a:chOff x="1508919" y="1888664"/>
            <a:chExt cx="3733800" cy="677108"/>
          </a:xfrm>
        </p:grpSpPr>
        <p:sp>
          <p:nvSpPr>
            <p:cNvPr id="23" name="Rectangle 22"/>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4" name="Straight Connector 23"/>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47848078"/>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1718" y="4038600"/>
            <a:ext cx="14648974" cy="2361082"/>
          </a:xfrm>
          <a:prstGeom prst="rect">
            <a:avLst/>
          </a:prstGeom>
        </p:spPr>
        <p:txBody>
          <a:bodyPr wrap="square">
            <a:spAutoFit/>
          </a:bodyPr>
          <a:lstStyle/>
          <a:p>
            <a:pPr algn="just"/>
            <a:r>
              <a:rPr lang="en-US" sz="3600" b="1" dirty="0" smtClean="0">
                <a:solidFill>
                  <a:srgbClr val="0000CC"/>
                </a:solidFill>
                <a:latin typeface="Times New Roman" pitchFamily="18" charset="0"/>
                <a:cs typeface="Times New Roman" pitchFamily="18" charset="0"/>
              </a:rPr>
              <a:t>VD: </a:t>
            </a:r>
            <a:r>
              <a:rPr lang="en-US" sz="3600" b="1" dirty="0" err="1" smtClean="0">
                <a:solidFill>
                  <a:srgbClr val="0000CC"/>
                </a:solidFill>
                <a:latin typeface="Times New Roman" pitchFamily="18" charset="0"/>
                <a:cs typeface="Times New Roman" pitchFamily="18" charset="0"/>
              </a:rPr>
              <a:t>Em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thích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nhất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bức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ruộng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bậc</a:t>
            </a:r>
            <a:r>
              <a:rPr lang="en-US" sz="3600" b="1" dirty="0" smtClean="0">
                <a:solidFill>
                  <a:srgbClr val="0000CC"/>
                </a:solidFill>
                <a:latin typeface="Times New Roman" pitchFamily="18" charset="0"/>
                <a:cs typeface="Times New Roman" pitchFamily="18" charset="0"/>
              </a:rPr>
              <a:t> thang. Vì </a:t>
            </a:r>
            <a:r>
              <a:rPr lang="en-US" sz="3600" b="1" dirty="0" err="1" smtClean="0">
                <a:solidFill>
                  <a:srgbClr val="0000CC"/>
                </a:solidFill>
                <a:latin typeface="Times New Roman" pitchFamily="18" charset="0"/>
                <a:cs typeface="Times New Roman" pitchFamily="18" charset="0"/>
              </a:rPr>
              <a:t>nhìn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từ</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trông</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chúng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như</a:t>
            </a:r>
            <a:r>
              <a:rPr lang="en-US" sz="3600" b="1" dirty="0" smtClean="0">
                <a:solidFill>
                  <a:srgbClr val="0000CC"/>
                </a:solidFill>
                <a:latin typeface="Times New Roman" pitchFamily="18" charset="0"/>
                <a:cs typeface="Times New Roman" pitchFamily="18" charset="0"/>
              </a:rPr>
              <a:t> những </a:t>
            </a:r>
            <a:r>
              <a:rPr lang="en-US" sz="3600" b="1" dirty="0" err="1" smtClean="0">
                <a:solidFill>
                  <a:srgbClr val="0000CC"/>
                </a:solidFill>
                <a:latin typeface="Times New Roman" pitchFamily="18" charset="0"/>
                <a:cs typeface="Times New Roman" pitchFamily="18" charset="0"/>
              </a:rPr>
              <a:t>tấm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thảm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khổng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lồ</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với</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muôn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sắc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của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lúa</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chín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vàng</a:t>
            </a:r>
            <a:r>
              <a:rPr lang="en-US" sz="3600" b="1" dirty="0">
                <a:solidFill>
                  <a:srgbClr val="0000CC"/>
                </a:solidFill>
                <a:latin typeface="Times New Roman" pitchFamily="18" charset="0"/>
                <a:cs typeface="Times New Roman" pitchFamily="18" charset="0"/>
              </a:rPr>
              <a:t>.</a:t>
            </a:r>
            <a:r>
              <a:rPr lang="en-US"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a:t>
            </a:r>
            <a:r>
              <a:rPr lang="en-US" sz="3600" b="1" dirty="0" err="1" smtClean="0">
                <a:solidFill>
                  <a:srgbClr val="0000CC"/>
                </a:solidFill>
                <a:latin typeface="Times New Roman" pitchFamily="18" charset="0"/>
                <a:cs typeface="Times New Roman" pitchFamily="18" charset="0"/>
              </a:rPr>
              <a:t>àu</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của</a:t>
            </a:r>
            <a:r>
              <a:rPr lang="en-US" sz="3600" b="1" dirty="0" smtClean="0">
                <a:solidFill>
                  <a:srgbClr val="0000CC"/>
                </a:solidFill>
                <a:latin typeface="Times New Roman" pitchFamily="18" charset="0"/>
                <a:cs typeface="Times New Roman" pitchFamily="18" charset="0"/>
              </a:rPr>
              <a:t> những </a:t>
            </a:r>
            <a:r>
              <a:rPr lang="en-US" sz="3600" b="1" dirty="0" err="1" smtClean="0">
                <a:solidFill>
                  <a:srgbClr val="0000CC"/>
                </a:solidFill>
                <a:latin typeface="Times New Roman" pitchFamily="18" charset="0"/>
                <a:cs typeface="Times New Roman" pitchFamily="18" charset="0"/>
              </a:rPr>
              <a:t>khóm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ngô</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xanh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ngắt</a:t>
            </a:r>
            <a:r>
              <a:rPr lang="en-US" sz="3600" b="1" dirty="0" smtClean="0">
                <a:solidFill>
                  <a:srgbClr val="0000CC"/>
                </a:solidFill>
                <a:latin typeface="Times New Roman" pitchFamily="18" charset="0"/>
                <a:cs typeface="Times New Roman" pitchFamily="18" charset="0"/>
              </a:rPr>
              <a:t>. Chúng </a:t>
            </a:r>
            <a:r>
              <a:rPr lang="en-US" sz="3600" b="1" dirty="0" err="1" smtClean="0">
                <a:solidFill>
                  <a:srgbClr val="0000CC"/>
                </a:solidFill>
                <a:latin typeface="Times New Roman" pitchFamily="18" charset="0"/>
                <a:cs typeface="Times New Roman" pitchFamily="18" charset="0"/>
              </a:rPr>
              <a:t>tạo</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lên</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một</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bức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tranh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vô</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cùng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sinh</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động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và</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đẹp</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mắt</a:t>
            </a:r>
            <a:endParaRPr lang="en-US" sz="3600" b="1" dirty="0">
              <a:solidFill>
                <a:srgbClr val="0000CC"/>
              </a:solidFill>
              <a:latin typeface="Times New Roman" pitchFamily="18" charset="0"/>
              <a:cs typeface="Times New Roman" pitchFamily="18" charset="0"/>
            </a:endParaRPr>
          </a:p>
        </p:txBody>
      </p:sp>
      <p:grpSp>
        <p:nvGrpSpPr>
          <p:cNvPr id="6" name="Group 5"/>
          <p:cNvGrpSpPr/>
          <p:nvPr/>
        </p:nvGrpSpPr>
        <p:grpSpPr>
          <a:xfrm>
            <a:off x="4617134" y="149573"/>
            <a:ext cx="7013458" cy="1117345"/>
            <a:chOff x="4539228" y="210532"/>
            <a:chExt cx="6895119" cy="1117345"/>
          </a:xfrm>
        </p:grpSpPr>
        <p:grpSp>
          <p:nvGrpSpPr>
            <p:cNvPr id="7" name="Group 6"/>
            <p:cNvGrpSpPr/>
            <p:nvPr/>
          </p:nvGrpSpPr>
          <p:grpSpPr>
            <a:xfrm>
              <a:off x="4539228" y="210532"/>
              <a:ext cx="6895119" cy="1117345"/>
              <a:chOff x="4539228" y="210532"/>
              <a:chExt cx="6895119" cy="1117345"/>
            </a:xfrm>
          </p:grpSpPr>
          <p:sp>
            <p:nvSpPr>
              <p:cNvPr id="10" name="TextBox 9"/>
              <p:cNvSpPr txBox="1"/>
              <p:nvPr/>
            </p:nvSpPr>
            <p:spPr>
              <a:xfrm>
                <a:off x="4539228" y="210532"/>
                <a:ext cx="6895119" cy="646331"/>
              </a:xfrm>
              <a:prstGeom prst="rect">
                <a:avLst/>
              </a:prstGeom>
              <a:noFill/>
            </p:spPr>
            <p:txBody>
              <a:bodyPr wrap="none" rtlCol="0">
                <a:spAutoFit/>
              </a:bodyPr>
              <a:lstStyle/>
              <a:p>
                <a:r>
                  <a:rPr lang="en-US" sz="3600" smtClean="0">
                    <a:solidFill>
                      <a:srgbClr val="0000CC"/>
                    </a:solidFill>
                    <a:latin typeface="Times New Roman" pitchFamily="18" charset="0"/>
                    <a:cs typeface="Times New Roman" pitchFamily="18" charset="0"/>
                  </a:rPr>
                  <a:t>Thứ……ngày…..tháng…..năm…….</a:t>
                </a:r>
                <a:endParaRPr lang="en-US" sz="3600">
                  <a:solidFill>
                    <a:srgbClr val="0000CC"/>
                  </a:solidFill>
                  <a:latin typeface="Times New Roman" pitchFamily="18" charset="0"/>
                  <a:cs typeface="Times New Roman" pitchFamily="18" charset="0"/>
                </a:endParaRPr>
              </a:p>
            </p:txBody>
          </p:sp>
          <p:sp>
            <p:nvSpPr>
              <p:cNvPr id="11" name="TextBox 10"/>
              <p:cNvSpPr txBox="1"/>
              <p:nvPr/>
            </p:nvSpPr>
            <p:spPr>
              <a:xfrm>
                <a:off x="6651116" y="743102"/>
                <a:ext cx="2564962" cy="584775"/>
              </a:xfrm>
              <a:prstGeom prst="rect">
                <a:avLst/>
              </a:prstGeom>
              <a:noFill/>
            </p:spPr>
            <p:txBody>
              <a:bodyPr wrap="none" rtlCol="0">
                <a:spAutoFit/>
              </a:bodyPr>
              <a:lstStyle/>
              <a:p>
                <a:r>
                  <a:rPr lang="en-US" sz="3200" b="1" smtClean="0">
                    <a:solidFill>
                      <a:srgbClr val="FF0066"/>
                    </a:solidFill>
                    <a:latin typeface="Times New Roman" pitchFamily="18" charset="0"/>
                    <a:cs typeface="Times New Roman" pitchFamily="18" charset="0"/>
                  </a:rPr>
                  <a:t>TIẾNG VIỆT</a:t>
                </a:r>
                <a:endParaRPr lang="en-US" sz="3200" b="1">
                  <a:solidFill>
                    <a:srgbClr val="FF0066"/>
                  </a:solidFill>
                  <a:latin typeface="Times New Roman" pitchFamily="18" charset="0"/>
                  <a:cs typeface="Times New Roman" pitchFamily="18" charset="0"/>
                </a:endParaRPr>
              </a:p>
            </p:txBody>
          </p:sp>
        </p:grpSp>
        <p:cxnSp>
          <p:nvCxnSpPr>
            <p:cNvPr id="9" name="Straight Connector 8"/>
            <p:cNvCxnSpPr/>
            <p:nvPr/>
          </p:nvCxnSpPr>
          <p:spPr>
            <a:xfrm>
              <a:off x="6826235" y="1288554"/>
              <a:ext cx="2194560"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5" name="Rectangle 14"/>
          <p:cNvSpPr/>
          <p:nvPr/>
        </p:nvSpPr>
        <p:spPr>
          <a:xfrm>
            <a:off x="1051718" y="2776716"/>
            <a:ext cx="14173201" cy="1261884"/>
          </a:xfrm>
          <a:prstGeom prst="rect">
            <a:avLst/>
          </a:prstGeom>
        </p:spPr>
        <p:txBody>
          <a:bodyPr wrap="square">
            <a:spAutoFit/>
          </a:bodyPr>
          <a:lstStyle/>
          <a:p>
            <a:pPr algn="just"/>
            <a:r>
              <a:rPr lang="en-US" sz="3800" b="1" dirty="0" smtClean="0">
                <a:solidFill>
                  <a:srgbClr val="0000CC"/>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Bài</a:t>
            </a:r>
            <a:r>
              <a:rPr lang="en-US" sz="3800" b="1" dirty="0" smtClean="0">
                <a:solidFill>
                  <a:srgbClr val="FF0000"/>
                </a:solidFill>
                <a:latin typeface="Times New Roman" pitchFamily="18" charset="0"/>
                <a:cs typeface="Times New Roman" pitchFamily="18" charset="0"/>
              </a:rPr>
              <a:t> 2. </a:t>
            </a:r>
            <a:r>
              <a:rPr lang="en-US" sz="3800" b="1" dirty="0" err="1" smtClean="0">
                <a:solidFill>
                  <a:srgbClr val="FF0000"/>
                </a:solidFill>
                <a:latin typeface="Times New Roman" pitchFamily="18" charset="0"/>
                <a:cs typeface="Times New Roman" pitchFamily="18" charset="0"/>
              </a:rPr>
              <a:t>Viết</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đoạn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văn</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nêu</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tình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xúc</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của</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em</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về</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cảnh</a:t>
            </a:r>
            <a:r>
              <a:rPr lang="en-US" sz="3800" b="1" dirty="0" smtClean="0">
                <a:solidFill>
                  <a:srgbClr val="FF0000"/>
                </a:solidFill>
                <a:latin typeface="Times New Roman" pitchFamily="18" charset="0"/>
                <a:cs typeface="Times New Roman" pitchFamily="18" charset="0"/>
              </a:rPr>
              <a:t> </a:t>
            </a:r>
            <a:r>
              <a:rPr lang="en-US" sz="3800" b="1" dirty="0" err="1" smtClean="0">
                <a:solidFill>
                  <a:srgbClr val="FF0000"/>
                </a:solidFill>
                <a:latin typeface="Times New Roman" pitchFamily="18" charset="0"/>
                <a:cs typeface="Times New Roman" pitchFamily="18" charset="0"/>
              </a:rPr>
              <a:t>vật</a:t>
            </a:r>
            <a:r>
              <a:rPr lang="en-US" sz="3800" b="1" dirty="0" smtClean="0">
                <a:solidFill>
                  <a:srgbClr val="FF0000"/>
                </a:solidFill>
                <a:latin typeface="Times New Roman" pitchFamily="18" charset="0"/>
                <a:cs typeface="Times New Roman" pitchFamily="18" charset="0"/>
              </a:rPr>
              <a:t> </a:t>
            </a:r>
            <a:r>
              <a:rPr lang="en-US" sz="3800" b="1" err="1" smtClean="0">
                <a:solidFill>
                  <a:srgbClr val="FF0000"/>
                </a:solidFill>
                <a:latin typeface="Times New Roman" pitchFamily="18" charset="0"/>
                <a:cs typeface="Times New Roman" pitchFamily="18" charset="0"/>
              </a:rPr>
              <a:t>quê</a:t>
            </a:r>
            <a:r>
              <a:rPr lang="en-US" sz="3800" b="1" smtClean="0">
                <a:solidFill>
                  <a:srgbClr val="FF0000"/>
                </a:solidFill>
                <a:latin typeface="Times New Roman" pitchFamily="18" charset="0"/>
                <a:cs typeface="Times New Roman" pitchFamily="18" charset="0"/>
              </a:rPr>
              <a:t> </a:t>
            </a:r>
            <a:r>
              <a:rPr lang="en-US" sz="3800" b="1" smtClean="0">
                <a:solidFill>
                  <a:srgbClr val="FF0000"/>
                </a:solidFill>
                <a:latin typeface="Times New Roman" pitchFamily="18" charset="0"/>
                <a:cs typeface="Times New Roman" pitchFamily="18" charset="0"/>
              </a:rPr>
              <a:t>hương</a:t>
            </a:r>
            <a:endParaRPr lang="en-US" sz="3800" b="1" dirty="0">
              <a:solidFill>
                <a:srgbClr val="FF0000"/>
              </a:solidFill>
              <a:latin typeface="Times New Roman" pitchFamily="18" charset="0"/>
              <a:cs typeface="Times New Roman" pitchFamily="18" charset="0"/>
            </a:endParaRPr>
          </a:p>
        </p:txBody>
      </p:sp>
      <p:sp>
        <p:nvSpPr>
          <p:cNvPr id="16" name="Rectangle 95"/>
          <p:cNvSpPr>
            <a:spLocks noChangeArrowheads="1"/>
          </p:cNvSpPr>
          <p:nvPr/>
        </p:nvSpPr>
        <p:spPr bwMode="auto">
          <a:xfrm>
            <a:off x="5497540" y="1249680"/>
            <a:ext cx="4993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18: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Núi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quê</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tôi</a:t>
            </a:r>
            <a:r>
              <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(T4)</a:t>
            </a:r>
          </a:p>
        </p:txBody>
      </p:sp>
      <p:sp>
        <p:nvSpPr>
          <p:cNvPr id="17" name="Rectangle 16"/>
          <p:cNvSpPr/>
          <p:nvPr/>
        </p:nvSpPr>
        <p:spPr>
          <a:xfrm>
            <a:off x="1319975" y="7476292"/>
            <a:ext cx="14173201" cy="677108"/>
          </a:xfrm>
          <a:prstGeom prst="rect">
            <a:avLst/>
          </a:prstGeom>
        </p:spPr>
        <p:txBody>
          <a:bodyPr wrap="square">
            <a:spAutoFit/>
          </a:bodyPr>
          <a:lstStyle/>
          <a:p>
            <a:pPr algn="just"/>
            <a:r>
              <a:rPr lang="en-US" sz="3800" b="1" smtClean="0">
                <a:solidFill>
                  <a:srgbClr val="0000CC"/>
                </a:solidFill>
                <a:latin typeface="Times New Roman" pitchFamily="18" charset="0"/>
                <a:cs typeface="Times New Roman" pitchFamily="18" charset="0"/>
              </a:rPr>
              <a:t>Về nhà tìm đọc bài văn, thơ,… về quê hương đất nước.</a:t>
            </a:r>
            <a:endParaRPr lang="en-US" sz="3800" b="1" dirty="0">
              <a:solidFill>
                <a:srgbClr val="FF0000"/>
              </a:solidFill>
              <a:latin typeface="Times New Roman" pitchFamily="18" charset="0"/>
              <a:cs typeface="Times New Roman" pitchFamily="18" charset="0"/>
            </a:endParaRPr>
          </a:p>
        </p:txBody>
      </p:sp>
      <p:grpSp>
        <p:nvGrpSpPr>
          <p:cNvPr id="18" name="Group 17"/>
          <p:cNvGrpSpPr/>
          <p:nvPr/>
        </p:nvGrpSpPr>
        <p:grpSpPr>
          <a:xfrm>
            <a:off x="1319975" y="1819537"/>
            <a:ext cx="4191001" cy="677108"/>
            <a:chOff x="1508919" y="1888664"/>
            <a:chExt cx="3733800" cy="677108"/>
          </a:xfrm>
        </p:grpSpPr>
        <p:sp>
          <p:nvSpPr>
            <p:cNvPr id="19" name="Rectangle 18"/>
            <p:cNvSpPr/>
            <p:nvPr/>
          </p:nvSpPr>
          <p:spPr>
            <a:xfrm>
              <a:off x="1508919" y="1888664"/>
              <a:ext cx="3733800"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1. </a:t>
              </a:r>
              <a:r>
                <a:rPr lang="en-US" sz="3800" b="1" dirty="0" err="1" smtClean="0">
                  <a:solidFill>
                    <a:srgbClr val="FF0066"/>
                  </a:solidFill>
                  <a:latin typeface="Times New Roman" pitchFamily="18" charset="0"/>
                  <a:cs typeface="Times New Roman" pitchFamily="18" charset="0"/>
                </a:rPr>
                <a:t>Luyện</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viết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đoạn</a:t>
              </a:r>
              <a:endParaRPr lang="en-US" sz="3800" b="1" dirty="0">
                <a:solidFill>
                  <a:srgbClr val="FF0066"/>
                </a:solidFill>
                <a:latin typeface="Times New Roman" pitchFamily="18" charset="0"/>
                <a:cs typeface="Times New Roman" pitchFamily="18" charset="0"/>
              </a:endParaRPr>
            </a:p>
          </p:txBody>
        </p:sp>
        <p:cxnSp>
          <p:nvCxnSpPr>
            <p:cNvPr id="20" name="Straight Connector 19"/>
            <p:cNvCxnSpPr/>
            <p:nvPr/>
          </p:nvCxnSpPr>
          <p:spPr>
            <a:xfrm>
              <a:off x="1673234" y="2519755"/>
              <a:ext cx="3330493"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22" name="Rectangle 21"/>
          <p:cNvSpPr/>
          <p:nvPr/>
        </p:nvSpPr>
        <p:spPr>
          <a:xfrm>
            <a:off x="1204118" y="6477000"/>
            <a:ext cx="4191001" cy="677108"/>
          </a:xfrm>
          <a:prstGeom prst="rect">
            <a:avLst/>
          </a:prstGeom>
        </p:spPr>
        <p:txBody>
          <a:bodyPr wrap="square">
            <a:spAutoFit/>
          </a:bodyPr>
          <a:lstStyle/>
          <a:p>
            <a:r>
              <a:rPr lang="en-US" sz="3800" b="1" u="sng" smtClean="0">
                <a:solidFill>
                  <a:srgbClr val="FF0066"/>
                </a:solidFill>
                <a:latin typeface="Times New Roman" pitchFamily="18" charset="0"/>
                <a:cs typeface="Times New Roman" pitchFamily="18" charset="0"/>
              </a:rPr>
              <a:t>2. Vận dụng</a:t>
            </a:r>
            <a:endParaRPr lang="en-US" sz="3800" b="1" u="sng" dirty="0">
              <a:solidFill>
                <a:srgbClr val="FF0066"/>
              </a:solidFill>
              <a:latin typeface="Times New Roman" pitchFamily="18" charset="0"/>
              <a:cs typeface="Times New Roman" pitchFamily="18" charset="0"/>
            </a:endParaRPr>
          </a:p>
        </p:txBody>
      </p:sp>
    </p:spTree>
    <p:extLst>
      <p:ext uri="{BB962C8B-B14F-4D97-AF65-F5344CB8AC3E}">
        <p14:creationId xmlns:p14="http://schemas.microsoft.com/office/powerpoint/2010/main" val="6729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nh dep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WordArt 3"/>
          <p:cNvSpPr>
            <a:spLocks noChangeArrowheads="1" noChangeShapeType="1" noTextEdit="1"/>
          </p:cNvSpPr>
          <p:nvPr/>
        </p:nvSpPr>
        <p:spPr bwMode="auto">
          <a:xfrm>
            <a:off x="209917" y="3657600"/>
            <a:ext cx="15617822" cy="1582738"/>
          </a:xfrm>
          <a:prstGeom prst="rect">
            <a:avLst/>
          </a:prstGeom>
        </p:spPr>
        <p:txBody>
          <a:bodyPr wrap="none" fromWordArt="1">
            <a:prstTxWarp prst="textPlain">
              <a:avLst>
                <a:gd name="adj" fmla="val 50000"/>
              </a:avLst>
            </a:prstTxWarp>
          </a:bodyPr>
          <a:lstStyle/>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custDataLst>
      <p:tags r:id="rId1"/>
    </p:custDataLst>
    <p:extLst>
      <p:ext uri="{BB962C8B-B14F-4D97-AF65-F5344CB8AC3E}">
        <p14:creationId xmlns:p14="http://schemas.microsoft.com/office/powerpoint/2010/main" val="1857535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0" fill="hold"/>
                                        <p:tgtEl>
                                          <p:spTgt spid="18"/>
                                        </p:tgtEl>
                                        <p:attrNameLst>
                                          <p:attrName>ppt_w</p:attrName>
                                        </p:attrNameLst>
                                      </p:cBhvr>
                                      <p:tavLst>
                                        <p:tav tm="0">
                                          <p:val>
                                            <p:fltVal val="0"/>
                                          </p:val>
                                        </p:tav>
                                        <p:tav tm="100000">
                                          <p:val>
                                            <p:strVal val="#ppt_w"/>
                                          </p:val>
                                        </p:tav>
                                      </p:tavLst>
                                    </p:anim>
                                    <p:anim calcmode="lin" valueType="num">
                                      <p:cBhvr>
                                        <p:cTn id="8" dur="5000" fill="hold"/>
                                        <p:tgtEl>
                                          <p:spTgt spid="18"/>
                                        </p:tgtEl>
                                        <p:attrNameLst>
                                          <p:attrName>ppt_h</p:attrName>
                                        </p:attrNameLst>
                                      </p:cBhvr>
                                      <p:tavLst>
                                        <p:tav tm="0">
                                          <p:val>
                                            <p:fltVal val="0"/>
                                          </p:val>
                                        </p:tav>
                                        <p:tav tm="100000">
                                          <p:val>
                                            <p:strVal val="#ppt_h"/>
                                          </p:val>
                                        </p:tav>
                                      </p:tavLst>
                                    </p:anim>
                                    <p:animEffect transition="in" filter="fade">
                                      <p:cBhvr>
                                        <p:cTn id="9"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23,1047787239,C:\Users\Tailieu\Documents\Bai giang duong truong son_pptx\Media.ppcx"/>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9597</TotalTime>
  <Words>528</Words>
  <Application>Microsoft Office PowerPoint</Application>
  <PresentationFormat>Custom</PresentationFormat>
  <Paragraphs>58</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VD: Em thích nhất bức tranh ruộng bậc thang. Vì nhìn từ xa trông chúng như những tấm thảm khổng lồ với muôn vàn màu sắc. Màu của lúa chín vàng. Màu của những khóm ngô xanh ngắt. Chúng tạo lên một bức tranh vô cùng sinh động và đẹp mắt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Admin</cp:lastModifiedBy>
  <cp:revision>1067</cp:revision>
  <dcterms:created xsi:type="dcterms:W3CDTF">2008-09-09T22:52:10Z</dcterms:created>
  <dcterms:modified xsi:type="dcterms:W3CDTF">2022-08-16T09:23:05Z</dcterms:modified>
</cp:coreProperties>
</file>