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27" r:id="rId3"/>
    <p:sldId id="428" r:id="rId4"/>
    <p:sldId id="459" r:id="rId5"/>
    <p:sldId id="460" r:id="rId6"/>
    <p:sldId id="461" r:id="rId7"/>
    <p:sldId id="462" r:id="rId8"/>
    <p:sldId id="463" r:id="rId9"/>
    <p:sldId id="464" r:id="rId10"/>
    <p:sldId id="465" r:id="rId11"/>
    <p:sldId id="466" r:id="rId12"/>
    <p:sldId id="467" r:id="rId13"/>
    <p:sldId id="458"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0000FF"/>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566"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10914" y="4266852"/>
            <a:ext cx="109286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r>
              <a:rPr lang="nl-NL" sz="5400" b="1">
                <a:solidFill>
                  <a:srgbClr val="FF0000"/>
                </a:solidFill>
                <a:latin typeface="Times New Roman" pitchFamily="18" charset="0"/>
                <a:cs typeface="Times New Roman" pitchFamily="18" charset="0"/>
              </a:rPr>
              <a:t>Bài 19: SÔNG HƯƠNG (tiết 1,2)</a:t>
            </a:r>
            <a:endParaRPr lang="en-US" sz="5400"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4556919" y="12674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97" t="23556" r="33051" b="46000"/>
          <a:stretch/>
        </p:blipFill>
        <p:spPr bwMode="auto">
          <a:xfrm>
            <a:off x="573377" y="3730026"/>
            <a:ext cx="3571026" cy="42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1894822" y="2030031"/>
            <a:ext cx="9596297" cy="753011"/>
            <a:chOff x="1894822" y="2030031"/>
            <a:chExt cx="9596297" cy="75301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136711"/>
              <a:ext cx="5148204"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SƠN TINH THUỶ TINH</a:t>
              </a:r>
              <a:endParaRPr lang="en-US" sz="3600" b="1" dirty="0">
                <a:solidFill>
                  <a:srgbClr val="FF0000"/>
                </a:solidFill>
                <a:latin typeface="Times New Roman" pitchFamily="18" charset="0"/>
                <a:cs typeface="Times New Roman" pitchFamily="18" charset="0"/>
              </a:endParaRPr>
            </a:p>
          </p:txBody>
        </p:sp>
      </p:grpSp>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44" t="23556" r="17620" b="46000"/>
          <a:stretch/>
        </p:blipFill>
        <p:spPr bwMode="auto">
          <a:xfrm>
            <a:off x="4135267" y="3745265"/>
            <a:ext cx="3890428" cy="426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97" t="52949" r="33051" b="15555"/>
          <a:stretch/>
        </p:blipFill>
        <p:spPr bwMode="auto">
          <a:xfrm>
            <a:off x="8060933" y="3745265"/>
            <a:ext cx="3571026" cy="440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067" t="52949" r="17620" b="15555"/>
          <a:stretch/>
        </p:blipFill>
        <p:spPr bwMode="auto">
          <a:xfrm>
            <a:off x="11795919" y="3745265"/>
            <a:ext cx="3810000" cy="440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1950779" y="2835013"/>
            <a:ext cx="6694859"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Đoán nội dung theo tranh</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4556919" y="12674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2" name="TIẾNG VIỆT - LỚP 3, KỂ CHUYỆN - SƠN TINH THỦY TINH - SÁCH KẾT NỐI TRI THỨC VỚI CUỘC 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04163" y="2783042"/>
            <a:ext cx="10439400" cy="5877897"/>
          </a:xfrm>
          <a:prstGeom prst="rect">
            <a:avLst/>
          </a:prstGeom>
        </p:spPr>
      </p:pic>
      <p:sp>
        <p:nvSpPr>
          <p:cNvPr id="19" name="Rectangle 18"/>
          <p:cNvSpPr/>
          <p:nvPr/>
        </p:nvSpPr>
        <p:spPr>
          <a:xfrm>
            <a:off x="1661319" y="1905000"/>
            <a:ext cx="295581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Nghe kể</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35573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4556919" y="12674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97" t="23556" r="33051" b="46000"/>
          <a:stretch/>
        </p:blipFill>
        <p:spPr bwMode="auto">
          <a:xfrm>
            <a:off x="573377" y="3730026"/>
            <a:ext cx="3571026" cy="42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1894822" y="2030031"/>
            <a:ext cx="9596297" cy="753011"/>
            <a:chOff x="1894822" y="2030031"/>
            <a:chExt cx="9596297" cy="75301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136711"/>
              <a:ext cx="5148204"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SƠN TINH THUỶ TINH</a:t>
              </a:r>
              <a:endParaRPr lang="en-US" sz="3600" b="1" dirty="0">
                <a:solidFill>
                  <a:srgbClr val="FF0000"/>
                </a:solidFill>
                <a:latin typeface="Times New Roman" pitchFamily="18" charset="0"/>
                <a:cs typeface="Times New Roman" pitchFamily="18" charset="0"/>
              </a:endParaRPr>
            </a:p>
          </p:txBody>
        </p:sp>
      </p:grpSp>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44" t="23556" r="17620" b="46000"/>
          <a:stretch/>
        </p:blipFill>
        <p:spPr bwMode="auto">
          <a:xfrm>
            <a:off x="4135267" y="3745265"/>
            <a:ext cx="3890428" cy="426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97" t="52949" r="33051" b="15555"/>
          <a:stretch/>
        </p:blipFill>
        <p:spPr bwMode="auto">
          <a:xfrm>
            <a:off x="8060933" y="3745265"/>
            <a:ext cx="3571026" cy="440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067" t="52949" r="17620" b="15555"/>
          <a:stretch/>
        </p:blipFill>
        <p:spPr bwMode="auto">
          <a:xfrm>
            <a:off x="11795919" y="3745265"/>
            <a:ext cx="3810000" cy="440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1950779" y="2835013"/>
            <a:ext cx="1289314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Kể lại từng đoạn của câu chuyện theo tranh</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45824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Đọc diễn cảm, nhấn giọng ở những từ ngữ giàu sức gợi tả, gợi cảm</a:t>
            </a:r>
            <a:endParaRPr lang="en-US" sz="4000" b="1" dirty="0">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3016210"/>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Đoạn 1: Từ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err="1">
                <a:solidFill>
                  <a:srgbClr val="0000CC"/>
                </a:solidFill>
                <a:latin typeface="Times New Roman" pitchFamily="18" charset="0"/>
                <a:cs typeface="Times New Roman" pitchFamily="18" charset="0"/>
              </a:rPr>
              <a:t>đến</a:t>
            </a:r>
            <a:r>
              <a:rPr lang="en-US" sz="3800" b="1">
                <a:solidFill>
                  <a:srgbClr val="0000CC"/>
                </a:solidFill>
                <a:latin typeface="Times New Roman" pitchFamily="18" charset="0"/>
                <a:cs typeface="Times New Roman" pitchFamily="18" charset="0"/>
              </a:rPr>
              <a:t> </a:t>
            </a:r>
            <a:r>
              <a:rPr lang="en-US" sz="3800" b="1" i="1">
                <a:solidFill>
                  <a:srgbClr val="0000CC"/>
                </a:solidFill>
                <a:latin typeface="Times New Roman" pitchFamily="18" charset="0"/>
                <a:cs typeface="Times New Roman" pitchFamily="18" charset="0"/>
              </a:rPr>
              <a:t>xương bồ.</a:t>
            </a:r>
            <a:endParaRPr lang="en-US" sz="3800" b="1" dirty="0">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2</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err="1">
                <a:solidFill>
                  <a:srgbClr val="0000CC"/>
                </a:solidFill>
                <a:latin typeface="Times New Roman" pitchFamily="18" charset="0"/>
                <a:cs typeface="Times New Roman" pitchFamily="18" charset="0"/>
              </a:rPr>
              <a:t>đến</a:t>
            </a:r>
            <a:r>
              <a:rPr lang="en-US" sz="3800" b="1">
                <a:solidFill>
                  <a:srgbClr val="0000CC"/>
                </a:solidFill>
                <a:latin typeface="Times New Roman" pitchFamily="18" charset="0"/>
                <a:cs typeface="Times New Roman" pitchFamily="18" charset="0"/>
              </a:rPr>
              <a:t> </a:t>
            </a:r>
            <a:r>
              <a:rPr lang="en-US" sz="3800" b="1" i="1">
                <a:solidFill>
                  <a:srgbClr val="0000CC"/>
                </a:solidFill>
                <a:latin typeface="Times New Roman" pitchFamily="18" charset="0"/>
                <a:cs typeface="Times New Roman" pitchFamily="18" charset="0"/>
              </a:rPr>
              <a:t>thảm cỏ.</a:t>
            </a:r>
            <a:endParaRPr lang="en-US" sz="3800" b="1" dirty="0">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3</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err="1">
                <a:solidFill>
                  <a:srgbClr val="0000CC"/>
                </a:solidFill>
                <a:latin typeface="Times New Roman" pitchFamily="18" charset="0"/>
                <a:cs typeface="Times New Roman" pitchFamily="18" charset="0"/>
              </a:rPr>
              <a:t>đến</a:t>
            </a:r>
            <a:r>
              <a:rPr lang="en-US" sz="3800" b="1">
                <a:solidFill>
                  <a:srgbClr val="0000CC"/>
                </a:solidFill>
                <a:latin typeface="Times New Roman" pitchFamily="18" charset="0"/>
                <a:cs typeface="Times New Roman" pitchFamily="18" charset="0"/>
              </a:rPr>
              <a:t> </a:t>
            </a:r>
            <a:r>
              <a:rPr lang="en-US" sz="3800" b="1" i="1">
                <a:solidFill>
                  <a:srgbClr val="0000CC"/>
                </a:solidFill>
                <a:latin typeface="Times New Roman" pitchFamily="18" charset="0"/>
                <a:cs typeface="Times New Roman" pitchFamily="18" charset="0"/>
              </a:rPr>
              <a:t>phố phường.</a:t>
            </a:r>
            <a:endParaRPr lang="en-US" sz="3800" b="1" dirty="0">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4</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err="1">
                <a:solidFill>
                  <a:srgbClr val="0000CC"/>
                </a:solidFill>
                <a:latin typeface="Times New Roman" pitchFamily="18" charset="0"/>
                <a:cs typeface="Times New Roman" pitchFamily="18" charset="0"/>
              </a:rPr>
              <a:t>đến</a:t>
            </a:r>
            <a:r>
              <a:rPr lang="en-US" sz="3800" b="1">
                <a:solidFill>
                  <a:srgbClr val="0000CC"/>
                </a:solidFill>
                <a:latin typeface="Times New Roman" pitchFamily="18" charset="0"/>
                <a:cs typeface="Times New Roman" pitchFamily="18" charset="0"/>
              </a:rPr>
              <a:t> </a:t>
            </a:r>
            <a:r>
              <a:rPr lang="en-US" sz="3800" b="1" i="1">
                <a:solidFill>
                  <a:srgbClr val="0000CC"/>
                </a:solidFill>
                <a:latin typeface="Times New Roman" pitchFamily="18" charset="0"/>
                <a:cs typeface="Times New Roman" pitchFamily="18" charset="0"/>
              </a:rPr>
              <a:t>dát vàng</a:t>
            </a:r>
            <a:r>
              <a:rPr lang="en-US" sz="3800" b="1">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5: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err="1">
                <a:solidFill>
                  <a:srgbClr val="0000CC"/>
                </a:solidFill>
                <a:latin typeface="Times New Roman" pitchFamily="18" charset="0"/>
                <a:cs typeface="Times New Roman" pitchFamily="18" charset="0"/>
              </a:rPr>
              <a:t>lại</a:t>
            </a:r>
            <a:r>
              <a:rPr lang="en-US" sz="3800" b="1">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 Box 14"/>
          <p:cNvSpPr txBox="1">
            <a:spLocks noChangeArrowheads="1"/>
          </p:cNvSpPr>
          <p:nvPr/>
        </p:nvSpPr>
        <p:spPr bwMode="auto">
          <a:xfrm>
            <a:off x="4984366"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25655"/>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Text Box 14"/>
          <p:cNvSpPr txBox="1">
            <a:spLocks noChangeArrowheads="1"/>
          </p:cNvSpPr>
          <p:nvPr/>
        </p:nvSpPr>
        <p:spPr bwMode="auto">
          <a:xfrm>
            <a:off x="4984366"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557621" y="2694781"/>
            <a:ext cx="12790681"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7" name="Rectangle 6"/>
          <p:cNvSpPr/>
          <p:nvPr/>
        </p:nvSpPr>
        <p:spPr>
          <a:xfrm>
            <a:off x="1588259" y="3343850"/>
            <a:ext cx="13865259"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646331"/>
          </a:xfrm>
          <a:prstGeom prst="rect">
            <a:avLst/>
          </a:prstGeom>
        </p:spPr>
        <p:txBody>
          <a:bodyPr wrap="square">
            <a:spAutoFit/>
          </a:bodyPr>
          <a:lstStyle/>
          <a:p>
            <a:pPr marL="0" lvl="1" indent="0"/>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Huế:</a:t>
            </a:r>
            <a:r>
              <a:rPr lang="en-US" sz="36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Thành phố trực thuộc tỉnh Thừa Thiên -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618582" y="6523652"/>
            <a:ext cx="13834937"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Thạch xương bồ: </a:t>
            </a:r>
            <a:r>
              <a:rPr lang="en-US" sz="3600" b="1">
                <a:solidFill>
                  <a:srgbClr val="0000CC"/>
                </a:solidFill>
                <a:latin typeface="Times New Roman" pitchFamily="18" charset="0"/>
                <a:cs typeface="Times New Roman" pitchFamily="18" charset="0"/>
              </a:rPr>
              <a:t>Loài cỏ có hoa màu trắng và hương thơm dìu dịu, dùng để chữa ho, cảm lạnh,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18582" y="7723981"/>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Rectangle 22"/>
          <p:cNvSpPr/>
          <p:nvPr/>
        </p:nvSpPr>
        <p:spPr>
          <a:xfrm>
            <a:off x="1588259" y="8318341"/>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Đặc ân: </a:t>
            </a:r>
            <a:r>
              <a:rPr lang="en-US" sz="3600" b="1">
                <a:solidFill>
                  <a:srgbClr val="0000CC"/>
                </a:solidFill>
                <a:latin typeface="Times New Roman" pitchFamily="18" charset="0"/>
                <a:cs typeface="Times New Roman" pitchFamily="18" charset="0"/>
              </a:rPr>
              <a:t>Ơn đặc biệt.</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Bài đọc đã giúp em hiểu gì về tên gọi của sông Hương?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1910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Sông Hương là một dòng sông chảy qua một cánh rừng có cỏ thạch xương bồ. Đến mùa, hoa thạch xương bồ nở trắng hai bên bờ, tỏa mùi thơm dịu nhẹ.</a:t>
            </a:r>
            <a:endParaRPr lang="en-US" sz="3600" b="1" dirty="0">
              <a:solidFill>
                <a:srgbClr val="0000CC"/>
              </a:solidFill>
              <a:latin typeface="Times New Roman" pitchFamily="18" charset="0"/>
              <a:cs typeface="Times New Roman" pitchFamily="18" charset="0"/>
            </a:endParaRPr>
          </a:p>
        </p:txBody>
      </p:sp>
      <p:sp>
        <p:nvSpPr>
          <p:cNvPr id="44" name="Text Box 14"/>
          <p:cNvSpPr txBox="1">
            <a:spLocks noChangeArrowheads="1"/>
          </p:cNvSpPr>
          <p:nvPr/>
        </p:nvSpPr>
        <p:spPr bwMode="auto">
          <a:xfrm>
            <a:off x="4556919"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5" name="Rectangle 44"/>
          <p:cNvSpPr/>
          <p:nvPr/>
        </p:nvSpPr>
        <p:spPr>
          <a:xfrm>
            <a:off x="369927" y="2667000"/>
            <a:ext cx="5230773" cy="1754326"/>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46" name="Rectangle 45"/>
          <p:cNvSpPr/>
          <p:nvPr/>
        </p:nvSpPr>
        <p:spPr>
          <a:xfrm>
            <a:off x="289719" y="4391085"/>
            <a:ext cx="5245854" cy="4524315"/>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Tác giả muốn khẳng định điều gì khi nói sông Hương là một bức tranh khổ dài?</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191000"/>
            <a:ext cx="9906000" cy="2308324"/>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Tác giả muốn khẳng định khi nói sông Hương là một bức tranh phong cảnh gồm nhiều khúc, đoạn mà mỗi khúc đoạn là đều có vẻ đẹp riêng của nó.</a:t>
            </a:r>
            <a:endParaRPr lang="en-US" sz="3600" b="1" dirty="0">
              <a:solidFill>
                <a:srgbClr val="0000CC"/>
              </a:solidFill>
              <a:latin typeface="Times New Roman" pitchFamily="18" charset="0"/>
              <a:cs typeface="Times New Roman" pitchFamily="18" charset="0"/>
            </a:endParaRPr>
          </a:p>
        </p:txBody>
      </p:sp>
      <p:sp>
        <p:nvSpPr>
          <p:cNvPr id="44" name="Text Box 14"/>
          <p:cNvSpPr txBox="1">
            <a:spLocks noChangeArrowheads="1"/>
          </p:cNvSpPr>
          <p:nvPr/>
        </p:nvSpPr>
        <p:spPr bwMode="auto">
          <a:xfrm>
            <a:off x="4556919"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5" name="Rectangle 44"/>
          <p:cNvSpPr/>
          <p:nvPr/>
        </p:nvSpPr>
        <p:spPr>
          <a:xfrm>
            <a:off x="369927" y="2667000"/>
            <a:ext cx="5230773" cy="1754326"/>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46" name="Rectangle 45"/>
          <p:cNvSpPr/>
          <p:nvPr/>
        </p:nvSpPr>
        <p:spPr>
          <a:xfrm>
            <a:off x="289719" y="4391085"/>
            <a:ext cx="5245854" cy="4524315"/>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58627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Màu sắc của sông Hương thay đổi như thế nào? Vì sao có sự thay đổi như vậy? </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191000"/>
            <a:ext cx="9906000" cy="3970318"/>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Màu sắc của sông Hương có sự thay đổi khi hè đến và vào những đêm trăng sáng. Bởi vì hè đến, khi hoa phượng nở đỏ rực hai bên bờ, Hương Giang bỗng thay chiếc áo xanh hằng ngày thành dải lụa đào ửng hồng cả phố phường. Còn vào những đêm trăng sáng, dòng sông là một đường trăng lung linh dát vàng.</a:t>
            </a:r>
            <a:endParaRPr lang="en-US" sz="3600" b="1" dirty="0">
              <a:solidFill>
                <a:srgbClr val="0000CC"/>
              </a:solidFill>
              <a:latin typeface="Times New Roman" pitchFamily="18" charset="0"/>
              <a:cs typeface="Times New Roman" pitchFamily="18" charset="0"/>
            </a:endParaRPr>
          </a:p>
        </p:txBody>
      </p:sp>
      <p:sp>
        <p:nvSpPr>
          <p:cNvPr id="44" name="Text Box 14"/>
          <p:cNvSpPr txBox="1">
            <a:spLocks noChangeArrowheads="1"/>
          </p:cNvSpPr>
          <p:nvPr/>
        </p:nvSpPr>
        <p:spPr bwMode="auto">
          <a:xfrm>
            <a:off x="4556919"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5" name="Rectangle 44"/>
          <p:cNvSpPr/>
          <p:nvPr/>
        </p:nvSpPr>
        <p:spPr>
          <a:xfrm>
            <a:off x="369927" y="2667000"/>
            <a:ext cx="5230773" cy="1754326"/>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46" name="Rectangle 45"/>
          <p:cNvSpPr/>
          <p:nvPr/>
        </p:nvSpPr>
        <p:spPr>
          <a:xfrm>
            <a:off x="289719" y="4391085"/>
            <a:ext cx="5245854" cy="4524315"/>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911603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Vì sao nói “ sông Hương là một đặc ân của thiên nhiên dành tặng cho Huế? </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191000"/>
            <a:ext cx="9906000"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Vì sông Hương làm cho không khí thành phố trở nên trong lành hơn, làm tan biến những sự ồn ào của chợ búa, tạo cho thành phố một vẻ đẹp êm đềm. Vì sông Hương làm cho thành phố Huế trở nên thơ mộng hơn, đẹp hơn</a:t>
            </a:r>
            <a:endParaRPr lang="en-US" sz="3600" b="1" dirty="0">
              <a:solidFill>
                <a:srgbClr val="0000CC"/>
              </a:solidFill>
              <a:latin typeface="Times New Roman" pitchFamily="18" charset="0"/>
              <a:cs typeface="Times New Roman" pitchFamily="18" charset="0"/>
            </a:endParaRPr>
          </a:p>
        </p:txBody>
      </p:sp>
      <p:sp>
        <p:nvSpPr>
          <p:cNvPr id="44" name="Text Box 14"/>
          <p:cNvSpPr txBox="1">
            <a:spLocks noChangeArrowheads="1"/>
          </p:cNvSpPr>
          <p:nvPr/>
        </p:nvSpPr>
        <p:spPr bwMode="auto">
          <a:xfrm>
            <a:off x="4556919"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5" name="Rectangle 44"/>
          <p:cNvSpPr/>
          <p:nvPr/>
        </p:nvSpPr>
        <p:spPr>
          <a:xfrm>
            <a:off x="369927" y="2667000"/>
            <a:ext cx="5230773" cy="1754326"/>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46" name="Rectangle 45"/>
          <p:cNvSpPr/>
          <p:nvPr/>
        </p:nvSpPr>
        <p:spPr>
          <a:xfrm>
            <a:off x="289719" y="4391085"/>
            <a:ext cx="5245854" cy="4524315"/>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799355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5: Em thích nhất hình ảnh nào trong bài? Vì sao?</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1910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Những đêm trăng sáng, dòng sông là một đường trăng lung linh dát vàng vì câu văn cho thấy vẻ đẹp thơ mộng của dòng sông vào những đêm trăng.</a:t>
            </a:r>
            <a:endParaRPr lang="en-US" sz="3600" b="1" dirty="0">
              <a:solidFill>
                <a:srgbClr val="0000CC"/>
              </a:solidFill>
              <a:latin typeface="Times New Roman" pitchFamily="18" charset="0"/>
              <a:cs typeface="Times New Roman" pitchFamily="18" charset="0"/>
            </a:endParaRPr>
          </a:p>
        </p:txBody>
      </p:sp>
      <p:sp>
        <p:nvSpPr>
          <p:cNvPr id="44" name="Text Box 14"/>
          <p:cNvSpPr txBox="1">
            <a:spLocks noChangeArrowheads="1"/>
          </p:cNvSpPr>
          <p:nvPr/>
        </p:nvSpPr>
        <p:spPr bwMode="auto">
          <a:xfrm>
            <a:off x="4556919"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5" name="Rectangle 44"/>
          <p:cNvSpPr/>
          <p:nvPr/>
        </p:nvSpPr>
        <p:spPr>
          <a:xfrm>
            <a:off x="369927" y="2667000"/>
            <a:ext cx="5230773" cy="1754326"/>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46" name="Rectangle 45"/>
          <p:cNvSpPr/>
          <p:nvPr/>
        </p:nvSpPr>
        <p:spPr>
          <a:xfrm>
            <a:off x="289719" y="4391085"/>
            <a:ext cx="5245854" cy="4524315"/>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9953270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9223274"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4556919" y="1143000"/>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b="1">
                <a:solidFill>
                  <a:srgbClr val="FF0000"/>
                </a:solidFill>
                <a:latin typeface="Times New Roman" pitchFamily="18" charset="0"/>
                <a:cs typeface="Times New Roman" pitchFamily="18" charset="0"/>
              </a:rPr>
              <a:t>Bài 19: SÔNG HƯƠNG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5" name="Rectangle 44"/>
          <p:cNvSpPr/>
          <p:nvPr/>
        </p:nvSpPr>
        <p:spPr>
          <a:xfrm>
            <a:off x="369927" y="2667000"/>
            <a:ext cx="5230773" cy="1754326"/>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âu đậm,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ìu </a:t>
            </a:r>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ịu, thạch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ương bồ,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ắc độ,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ăng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 đường </a:t>
            </a:r>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áng</a:t>
            </a:r>
            <a:endParaRPr lang="en-US" sz="3600" b="1">
              <a:solidFill>
                <a:srgbClr val="0000CC"/>
              </a:solidFill>
              <a:latin typeface="Times New Roman" pitchFamily="18" charset="0"/>
              <a:cs typeface="Times New Roman" pitchFamily="18" charset="0"/>
            </a:endParaRPr>
          </a:p>
        </p:txBody>
      </p:sp>
      <p:sp>
        <p:nvSpPr>
          <p:cNvPr id="46" name="Rectangle 45"/>
          <p:cNvSpPr/>
          <p:nvPr/>
        </p:nvSpPr>
        <p:spPr>
          <a:xfrm>
            <a:off x="289719" y="4391085"/>
            <a:ext cx="5245854" cy="4524315"/>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Bao trùm lên cả bức tranh</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đó là một màu xanh có nhiều sắc độ,</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đậm nhạt khác nhau:</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da trời,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của nước biếc,</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màu xanh non của những bãi ngô,</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thảm cỏ,..</a:t>
            </a:r>
            <a:r>
              <a:rPr lang="en-US" sz="3600" b="1">
                <a:solidFill>
                  <a:srgbClr val="FF0000"/>
                </a:solidFill>
                <a:latin typeface="Times New Roman" pitchFamily="18" charset="0"/>
                <a:cs typeface="Times New Roman" pitchFamily="18" charset="0"/>
              </a:rPr>
              <a:t>//</a:t>
            </a:r>
          </a:p>
        </p:txBody>
      </p:sp>
      <p:sp>
        <p:nvSpPr>
          <p:cNvPr id="19"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690520" y="4173021"/>
            <a:ext cx="8586330" cy="2989777"/>
            <a:chOff x="6690520" y="4173021"/>
            <a:chExt cx="8586330" cy="2989777"/>
          </a:xfrm>
        </p:grpSpPr>
        <p:pic>
          <p:nvPicPr>
            <p:cNvPr id="2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488796"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376319" y="4845794"/>
              <a:ext cx="7403321" cy="1508105"/>
            </a:xfrm>
            <a:prstGeom prst="rect">
              <a:avLst/>
            </a:prstGeom>
          </p:spPr>
          <p:txBody>
            <a:bodyPr wrap="square">
              <a:spAutoFit/>
            </a:bodyPr>
            <a:lstStyle/>
            <a:p>
              <a:pPr lvl="0" algn="just">
                <a:lnSpc>
                  <a:spcPct val="115000"/>
                </a:lnSpc>
                <a:defRPr/>
              </a:pPr>
              <a:r>
                <a:rPr lang="nl-NL" sz="4000" b="1" i="1">
                  <a:solidFill>
                    <a:srgbClr val="FF0000"/>
                  </a:solidFill>
                  <a:latin typeface="Times New Roman" panose="02020603050405020304" pitchFamily="18" charset="0"/>
                  <a:ea typeface="Times New Roman" panose="02020603050405020304" pitchFamily="18" charset="0"/>
                </a:rPr>
                <a:t>Bài văn tả vẻ đẹp của bức tranh phong cảnh sông Hương.</a:t>
              </a:r>
              <a:endParaRPr lang="en-US" sz="4000" kern="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grpSp>
      <p:sp>
        <p:nvSpPr>
          <p:cNvPr id="37" name="Text Box 2"/>
          <p:cNvSpPr txBox="1">
            <a:spLocks noChangeArrowheads="1"/>
          </p:cNvSpPr>
          <p:nvPr/>
        </p:nvSpPr>
        <p:spPr bwMode="auto">
          <a:xfrm>
            <a:off x="6209159" y="7647057"/>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4000" b="1" u="sng">
                <a:solidFill>
                  <a:srgbClr val="FF0000"/>
                </a:solidFill>
                <a:latin typeface="Times New Roman" pitchFamily="18" charset="0"/>
                <a:cs typeface="Times New Roman" pitchFamily="18" charset="0"/>
              </a:rPr>
              <a:t>5. Luyện đọc lại</a:t>
            </a:r>
          </a:p>
        </p:txBody>
      </p:sp>
    </p:spTree>
    <p:extLst>
      <p:ext uri="{BB962C8B-B14F-4D97-AF65-F5344CB8AC3E}">
        <p14:creationId xmlns:p14="http://schemas.microsoft.com/office/powerpoint/2010/main" val="35777998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9712</TotalTime>
  <Words>1277</Words>
  <Application>Microsoft Office PowerPoint</Application>
  <PresentationFormat>Tùy chỉnh</PresentationFormat>
  <Paragraphs>103</Paragraphs>
  <Slides>13</Slides>
  <Notes>1</Notes>
  <HiddenSlides>0</HiddenSlides>
  <MMClips>1</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13</vt:i4>
      </vt:variant>
    </vt:vector>
  </HeadingPairs>
  <TitlesOfParts>
    <vt:vector size="16"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1110</cp:revision>
  <dcterms:created xsi:type="dcterms:W3CDTF">2008-09-09T22:52:10Z</dcterms:created>
  <dcterms:modified xsi:type="dcterms:W3CDTF">2024-04-19T03:22:32Z</dcterms:modified>
</cp:coreProperties>
</file>