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59" r:id="rId6"/>
    <p:sldId id="468" r:id="rId7"/>
    <p:sldId id="469" r:id="rId8"/>
    <p:sldId id="470" r:id="rId9"/>
    <p:sldId id="471" r:id="rId10"/>
    <p:sldId id="472" r:id="rId11"/>
    <p:sldId id="465" r:id="rId12"/>
    <p:sldId id="473" r:id="rId13"/>
    <p:sldId id="458"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3333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581"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hyperlink" Target="Cau%20hoi/Cau%202.pptx" TargetMode="External"/><Relationship Id="rId12"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4.pptx" TargetMode="External"/><Relationship Id="rId5" Type="http://schemas.openxmlformats.org/officeDocument/2006/relationships/image" Target="../media/image12.gif"/><Relationship Id="rId1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10914" y="4266852"/>
            <a:ext cx="1092860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a:r>
              <a:rPr lang="nl-NL" sz="5400" b="1">
                <a:solidFill>
                  <a:srgbClr val="FF0000"/>
                </a:solidFill>
                <a:latin typeface="Times New Roman" pitchFamily="18" charset="0"/>
                <a:cs typeface="Times New Roman" pitchFamily="18" charset="0"/>
              </a:rPr>
              <a:t>Bài </a:t>
            </a:r>
            <a:r>
              <a:rPr lang="nl-NL" sz="5400" b="1" smtClean="0">
                <a:solidFill>
                  <a:srgbClr val="FF0000"/>
                </a:solidFill>
                <a:latin typeface="Times New Roman" pitchFamily="18" charset="0"/>
                <a:cs typeface="Times New Roman" pitchFamily="18" charset="0"/>
              </a:rPr>
              <a:t>21: NHÀ RỘNG (tiết </a:t>
            </a:r>
            <a:r>
              <a:rPr lang="nl-NL" sz="5400" b="1" smtClean="0">
                <a:solidFill>
                  <a:srgbClr val="FF0000"/>
                </a:solidFill>
                <a:latin typeface="Times New Roman" pitchFamily="18" charset="0"/>
                <a:cs typeface="Times New Roman" pitchFamily="18" charset="0"/>
              </a:rPr>
              <a:t>1,2)</a:t>
            </a:r>
            <a:endParaRPr lang="en-US" sz="5400"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607869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23" name="Text Box 2"/>
          <p:cNvSpPr txBox="1">
            <a:spLocks noChangeArrowheads="1"/>
          </p:cNvSpPr>
          <p:nvPr/>
        </p:nvSpPr>
        <p:spPr bwMode="auto">
          <a:xfrm>
            <a:off x="8443119" y="3025914"/>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61919" y="4173021"/>
            <a:ext cx="8586330" cy="2989777"/>
            <a:chOff x="6461919" y="4173021"/>
            <a:chExt cx="8586330" cy="2989777"/>
          </a:xfrm>
        </p:grpSpPr>
        <p:pic>
          <p:nvPicPr>
            <p:cNvPr id="38"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60195" y="1374745"/>
              <a:ext cx="2989777" cy="858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8839" y="4760238"/>
              <a:ext cx="7086600" cy="1754326"/>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văn giới thiệu về nhà Rông </a:t>
              </a:r>
              <a:r>
                <a:rPr lang="en-US" sz="3600" b="1">
                  <a:solidFill>
                    <a:srgbClr val="FF0000"/>
                  </a:solidFill>
                  <a:latin typeface="Times New Roman" pitchFamily="18" charset="0"/>
                  <a:cs typeface="Times New Roman" pitchFamily="18" charset="0"/>
                </a:rPr>
                <a:t>là một kiến trúc đặc sắc của đồng bào Tây Nguyên.</a:t>
              </a:r>
              <a:endParaRPr lang="en-US" sz="3600" b="1">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05190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1894822" y="2030031"/>
            <a:ext cx="9596297" cy="707291"/>
            <a:chOff x="1894822" y="2030031"/>
            <a:chExt cx="9596297" cy="707291"/>
          </a:xfrm>
        </p:grpSpPr>
        <p:grpSp>
          <p:nvGrpSpPr>
            <p:cNvPr id="36" name="Group 35"/>
            <p:cNvGrpSpPr/>
            <p:nvPr/>
          </p:nvGrpSpPr>
          <p:grpSpPr>
            <a:xfrm>
              <a:off x="1894822" y="2030031"/>
              <a:ext cx="9596297" cy="646331"/>
              <a:chOff x="1508918" y="1888664"/>
              <a:chExt cx="8733709" cy="1083059"/>
            </a:xfrm>
          </p:grpSpPr>
          <p:sp>
            <p:nvSpPr>
              <p:cNvPr id="38" name="Rectangle 37"/>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39" name="Straight Connector 38"/>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5242719" y="2090991"/>
              <a:ext cx="3937296" cy="646331"/>
            </a:xfrm>
            <a:prstGeom prst="rect">
              <a:avLst/>
            </a:prstGeom>
          </p:spPr>
          <p:txBody>
            <a:bodyPr wrap="none">
              <a:spAutoFit/>
            </a:bodyPr>
            <a:lstStyle/>
            <a:p>
              <a:r>
                <a:rPr lang="nl-NL" sz="3600" b="1" smtClean="0">
                  <a:solidFill>
                    <a:srgbClr val="FF0000"/>
                  </a:solidFill>
                  <a:latin typeface="Times New Roman" pitchFamily="18" charset="0"/>
                  <a:cs typeface="Times New Roman" pitchFamily="18" charset="0"/>
                </a:rPr>
                <a:t>QUÊ HƯƠNG EM</a:t>
              </a:r>
              <a:endParaRPr lang="en-US" sz="3600" b="1" dirty="0">
                <a:solidFill>
                  <a:srgbClr val="FF0000"/>
                </a:solidFill>
                <a:latin typeface="Times New Roman" pitchFamily="18" charset="0"/>
                <a:cs typeface="Times New Roman" pitchFamily="18" charset="0"/>
              </a:endParaRPr>
            </a:p>
          </p:txBody>
        </p:sp>
      </p:grpSp>
      <p:sp>
        <p:nvSpPr>
          <p:cNvPr id="43" name="Rectangle 42"/>
          <p:cNvSpPr/>
          <p:nvPr/>
        </p:nvSpPr>
        <p:spPr>
          <a:xfrm>
            <a:off x="1950779" y="2835013"/>
            <a:ext cx="13121740" cy="646331"/>
          </a:xfrm>
          <a:prstGeom prst="rect">
            <a:avLst/>
          </a:prstGeom>
        </p:spPr>
        <p:txBody>
          <a:bodyPr wrap="square">
            <a:spAutoFit/>
          </a:bodyPr>
          <a:lstStyle/>
          <a:p>
            <a:r>
              <a:rPr lang="nl-NL" sz="3600" b="1" smtClean="0">
                <a:solidFill>
                  <a:srgbClr val="FF0000"/>
                </a:solidFill>
                <a:latin typeface="Times New Roman" pitchFamily="18" charset="0"/>
                <a:cs typeface="Times New Roman" pitchFamily="18" charset="0"/>
              </a:rPr>
              <a:t>1. Đóng </a:t>
            </a:r>
            <a:r>
              <a:rPr lang="nl-NL" sz="3600" b="1">
                <a:solidFill>
                  <a:srgbClr val="FF0000"/>
                </a:solidFill>
                <a:latin typeface="Times New Roman" pitchFamily="18" charset="0"/>
                <a:cs typeface="Times New Roman" pitchFamily="18" charset="0"/>
              </a:rPr>
              <a:t>vai hướng dẫn viên du lịch, giới thiệu về quê hương  em.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46889" r="69620" b="30445"/>
          <a:stretch/>
        </p:blipFill>
        <p:spPr bwMode="auto">
          <a:xfrm>
            <a:off x="1950779" y="3481344"/>
            <a:ext cx="7832974" cy="44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1127919" y="8018746"/>
            <a:ext cx="14706600" cy="646331"/>
          </a:xfrm>
          <a:prstGeom prst="rect">
            <a:avLst/>
          </a:prstGeom>
        </p:spPr>
        <p:txBody>
          <a:bodyPr wrap="square">
            <a:spAutoFit/>
          </a:bodyPr>
          <a:lstStyle/>
          <a:p>
            <a:pPr algn="just"/>
            <a:r>
              <a:rPr lang="nl-NL" sz="3600" b="1" smtClean="0">
                <a:solidFill>
                  <a:srgbClr val="FF0000"/>
                </a:solidFill>
                <a:latin typeface="Times New Roman" pitchFamily="18" charset="0"/>
                <a:cs typeface="Times New Roman" pitchFamily="18" charset="0"/>
              </a:rPr>
              <a:t>2. Hãy </a:t>
            </a:r>
            <a:r>
              <a:rPr lang="nl-NL" sz="3600" b="1">
                <a:solidFill>
                  <a:srgbClr val="FF0000"/>
                </a:solidFill>
                <a:latin typeface="Times New Roman" pitchFamily="18" charset="0"/>
                <a:cs typeface="Times New Roman" pitchFamily="18" charset="0"/>
              </a:rPr>
              <a:t>nói 1-2 câu mời bạn </a:t>
            </a:r>
            <a:r>
              <a:rPr lang="nl-NL" sz="3600" b="1">
                <a:solidFill>
                  <a:srgbClr val="FF0000"/>
                </a:solidFill>
                <a:latin typeface="Times New Roman" pitchFamily="18" charset="0"/>
                <a:cs typeface="Times New Roman" pitchFamily="18" charset="0"/>
              </a:rPr>
              <a:t>bè </a:t>
            </a:r>
            <a:r>
              <a:rPr lang="nl-NL" sz="3600" b="1" smtClean="0">
                <a:solidFill>
                  <a:srgbClr val="FF0000"/>
                </a:solidFill>
                <a:latin typeface="Times New Roman" pitchFamily="18" charset="0"/>
                <a:cs typeface="Times New Roman" pitchFamily="18" charset="0"/>
              </a:rPr>
              <a:t>( </a:t>
            </a:r>
            <a:r>
              <a:rPr lang="nl-NL" sz="3600" b="1">
                <a:solidFill>
                  <a:srgbClr val="FF0000"/>
                </a:solidFill>
                <a:latin typeface="Times New Roman" pitchFamily="18" charset="0"/>
                <a:cs typeface="Times New Roman" pitchFamily="18" charset="0"/>
              </a:rPr>
              <a:t>hoặc du khách) đến thăm quê hương em.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666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670719" y="2915245"/>
            <a:ext cx="15163799" cy="5847755"/>
          </a:xfrm>
          <a:prstGeom prst="rect">
            <a:avLst/>
          </a:prstGeom>
        </p:spPr>
        <p:txBody>
          <a:bodyPr wrap="square">
            <a:spAutoFit/>
          </a:bodyPr>
          <a:lstStyle/>
          <a:p>
            <a:pPr indent="808038" algn="just"/>
            <a:r>
              <a:rPr lang="en-US" sz="3400" b="1" smtClean="0">
                <a:solidFill>
                  <a:srgbClr val="0000CC"/>
                </a:solidFill>
                <a:latin typeface="Times New Roman" pitchFamily="18" charset="0"/>
                <a:cs typeface="Times New Roman" pitchFamily="18" charset="0"/>
              </a:rPr>
              <a:t> Chào mừng quý vị đến với quê hương em, một địa danh của đất nước, nơi đây quê em có Vịnh Hạ Long, một cảnh quan nổi tiếng </a:t>
            </a:r>
            <a:r>
              <a:rPr lang="vi-VN" sz="3400" b="1" smtClean="0">
                <a:solidFill>
                  <a:srgbClr val="0000CC"/>
                </a:solidFill>
                <a:latin typeface="Times New Roman" pitchFamily="18" charset="0"/>
                <a:cs typeface="Times New Roman" pitchFamily="18" charset="0"/>
              </a:rPr>
              <a:t>được </a:t>
            </a:r>
            <a:r>
              <a:rPr lang="vi-VN" sz="3400" b="1">
                <a:solidFill>
                  <a:srgbClr val="0000CC"/>
                </a:solidFill>
                <a:latin typeface="Times New Roman" pitchFamily="18" charset="0"/>
                <a:cs typeface="Times New Roman" pitchFamily="18" charset="0"/>
              </a:rPr>
              <a:t>UNESCO công nhận là Di sản Thiên nhiên Thế </a:t>
            </a:r>
            <a:r>
              <a:rPr lang="vi-VN" sz="3400" b="1">
                <a:solidFill>
                  <a:srgbClr val="0000CC"/>
                </a:solidFill>
                <a:latin typeface="Times New Roman" pitchFamily="18" charset="0"/>
                <a:cs typeface="Times New Roman" pitchFamily="18" charset="0"/>
              </a:rPr>
              <a:t>giới </a:t>
            </a:r>
            <a:endParaRPr lang="en-US" sz="3400" b="1" smtClean="0">
              <a:solidFill>
                <a:srgbClr val="0000CC"/>
              </a:solidFill>
              <a:latin typeface="Times New Roman" pitchFamily="18" charset="0"/>
              <a:cs typeface="Times New Roman" pitchFamily="18" charset="0"/>
            </a:endParaRPr>
          </a:p>
          <a:p>
            <a:pPr indent="808038" algn="just"/>
            <a:r>
              <a:rPr lang="vi-VN" sz="3400" b="1" smtClean="0">
                <a:solidFill>
                  <a:srgbClr val="0000CC"/>
                </a:solidFill>
                <a:latin typeface="Times New Roman" pitchFamily="18" charset="0"/>
                <a:cs typeface="Times New Roman" pitchFamily="18" charset="0"/>
              </a:rPr>
              <a:t>Trong </a:t>
            </a:r>
            <a:r>
              <a:rPr lang="vi-VN" sz="3400" b="1">
                <a:solidFill>
                  <a:srgbClr val="0000CC"/>
                </a:solidFill>
                <a:latin typeface="Times New Roman" pitchFamily="18" charset="0"/>
                <a:cs typeface="Times New Roman" pitchFamily="18" charset="0"/>
              </a:rPr>
              <a:t>tiếng Hán-Việt, "Hạ" mang nghĩa giảm, còn "Long" có nghĩa là rồng. "Hạ Long" theo nghĩa đen có nghĩa là "vịnh rồng </a:t>
            </a:r>
            <a:r>
              <a:rPr lang="vi-VN" sz="3400" b="1">
                <a:solidFill>
                  <a:srgbClr val="0000CC"/>
                </a:solidFill>
                <a:latin typeface="Times New Roman" pitchFamily="18" charset="0"/>
                <a:cs typeface="Times New Roman" pitchFamily="18" charset="0"/>
              </a:rPr>
              <a:t>hạ </a:t>
            </a:r>
            <a:r>
              <a:rPr lang="vi-VN" sz="3400" b="1" smtClean="0">
                <a:solidFill>
                  <a:srgbClr val="0000CC"/>
                </a:solidFill>
                <a:latin typeface="Times New Roman" pitchFamily="18" charset="0"/>
                <a:cs typeface="Times New Roman" pitchFamily="18" charset="0"/>
              </a:rPr>
              <a:t>xuống</a:t>
            </a:r>
            <a:r>
              <a:rPr lang="en-US" sz="3400" b="1" smtClean="0">
                <a:solidFill>
                  <a:srgbClr val="0000CC"/>
                </a:solidFill>
                <a:latin typeface="Times New Roman" pitchFamily="18" charset="0"/>
                <a:cs typeface="Times New Roman" pitchFamily="18" charset="0"/>
              </a:rPr>
              <a:t>”. </a:t>
            </a:r>
          </a:p>
          <a:p>
            <a:pPr indent="808038" algn="just"/>
            <a:r>
              <a:rPr lang="vi-VN" sz="3400" b="1" smtClean="0">
                <a:solidFill>
                  <a:srgbClr val="0000CC"/>
                </a:solidFill>
                <a:latin typeface="Times New Roman" pitchFamily="18" charset="0"/>
                <a:cs typeface="Times New Roman" pitchFamily="18" charset="0"/>
              </a:rPr>
              <a:t>Vịnh </a:t>
            </a:r>
            <a:r>
              <a:rPr lang="vi-VN" sz="3400" b="1">
                <a:solidFill>
                  <a:srgbClr val="0000CC"/>
                </a:solidFill>
                <a:latin typeface="Times New Roman" pitchFamily="18" charset="0"/>
                <a:cs typeface="Times New Roman" pitchFamily="18" charset="0"/>
              </a:rPr>
              <a:t>Hạ Long thuộc tỉnh Quảng Ninh, nằm ở phía đông bắc Việt Nam, chỉ cách Hà Nội 180 km về phía đông; xung quanh là Vịnh Bái Tử Long, Vịnh Lan Hạ, Đảo Cát Bà, Đảo Tuần Châu và Thành phố Hạ Long</a:t>
            </a:r>
            <a:r>
              <a:rPr lang="vi-VN" sz="3400" b="1">
                <a:solidFill>
                  <a:srgbClr val="0000CC"/>
                </a:solidFill>
                <a:latin typeface="Times New Roman" pitchFamily="18" charset="0"/>
                <a:cs typeface="Times New Roman" pitchFamily="18" charset="0"/>
              </a:rPr>
              <a:t>. </a:t>
            </a:r>
            <a:endParaRPr lang="en-US" sz="3400" b="1" smtClean="0">
              <a:solidFill>
                <a:srgbClr val="0000CC"/>
              </a:solidFill>
              <a:latin typeface="Times New Roman" pitchFamily="18" charset="0"/>
              <a:cs typeface="Times New Roman" pitchFamily="18" charset="0"/>
            </a:endParaRPr>
          </a:p>
          <a:p>
            <a:pPr indent="808038" algn="just"/>
            <a:r>
              <a:rPr lang="en-US" sz="3400" b="1" smtClean="0">
                <a:solidFill>
                  <a:srgbClr val="0000CC"/>
                </a:solidFill>
                <a:latin typeface="Times New Roman" pitchFamily="18" charset="0"/>
                <a:cs typeface="Times New Roman" pitchFamily="18" charset="0"/>
              </a:rPr>
              <a:t>Đến với nơi đây quý vị sẽ được chiêm ngưỡng nhiều cảnh đẹp , hùng vĩ và độc đáo trên vịnh gồm các hang động, các hòn đảo nhỏ và những cảnh đẹp mê hôn khác. Hi vọng rằng quê em sẽ làm hài lòng quý vị.</a:t>
            </a:r>
            <a:endParaRPr lang="vi-VN" sz="3400" b="1">
              <a:solidFill>
                <a:srgbClr val="0000CC"/>
              </a:solidFill>
              <a:latin typeface="Times New Roman" pitchFamily="18" charset="0"/>
              <a:cs typeface="Times New Roman" pitchFamily="18" charset="0"/>
            </a:endParaRPr>
          </a:p>
        </p:txBody>
      </p:sp>
      <p:sp>
        <p:nvSpPr>
          <p:cNvPr id="3" name="TextBox 2"/>
          <p:cNvSpPr txBox="1"/>
          <p:nvPr/>
        </p:nvSpPr>
        <p:spPr>
          <a:xfrm>
            <a:off x="5699919" y="2133600"/>
            <a:ext cx="4074833" cy="646331"/>
          </a:xfrm>
          <a:prstGeom prst="rect">
            <a:avLst/>
          </a:prstGeom>
          <a:noFill/>
        </p:spPr>
        <p:txBody>
          <a:bodyPr wrap="none" rtlCol="0">
            <a:spAutoFit/>
          </a:bodyPr>
          <a:lstStyle/>
          <a:p>
            <a:pPr algn="ctr"/>
            <a:r>
              <a:rPr lang="en-US" sz="3600" b="1" smtClean="0">
                <a:solidFill>
                  <a:srgbClr val="FF0000"/>
                </a:solidFill>
                <a:latin typeface="Times New Roman" pitchFamily="18" charset="0"/>
                <a:cs typeface="Times New Roman" pitchFamily="18" charset="0"/>
              </a:rPr>
              <a:t>BÀI THAM KHẢO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19175568"/>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279026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3FD1CF-FD45-4F04-9447-4A0B19B39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14" y="587579"/>
            <a:ext cx="10553399" cy="3165644"/>
          </a:xfrm>
          <a:prstGeom prst="rect">
            <a:avLst/>
          </a:prstGeom>
        </p:spPr>
      </p:pic>
      <p:pic>
        <p:nvPicPr>
          <p:cNvPr id="5" name="Picture 4">
            <a:extLst>
              <a:ext uri="{FF2B5EF4-FFF2-40B4-BE49-F238E27FC236}">
                <a16:creationId xmlns="" xmlns:a16="http://schemas.microsoft.com/office/drawing/2014/main" id="{238241AB-06CA-4D2F-95FB-A01257A13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46" y="-63840"/>
            <a:ext cx="3726165" cy="3721440"/>
          </a:xfrm>
          <a:prstGeom prst="rect">
            <a:avLst/>
          </a:prstGeom>
        </p:spPr>
      </p:pic>
      <p:sp>
        <p:nvSpPr>
          <p:cNvPr id="6" name="Rectangle 5">
            <a:extLst>
              <a:ext uri="{FF2B5EF4-FFF2-40B4-BE49-F238E27FC236}">
                <a16:creationId xmlns="" xmlns:a16="http://schemas.microsoft.com/office/drawing/2014/main" id="{D71A05A6-1E70-453A-A673-F5D2DBF0B9B5}"/>
              </a:ext>
            </a:extLst>
          </p:cNvPr>
          <p:cNvSpPr/>
          <p:nvPr/>
        </p:nvSpPr>
        <p:spPr>
          <a:xfrm>
            <a:off x="4179544" y="37039"/>
            <a:ext cx="4492395" cy="1107996"/>
          </a:xfrm>
          <a:prstGeom prst="rect">
            <a:avLst/>
          </a:prstGeom>
          <a:noFill/>
        </p:spPr>
        <p:txBody>
          <a:bodyPr wrap="none" lIns="122018" tIns="61009" rIns="122018" bIns="61009">
            <a:spAutoFit/>
          </a:bodyPr>
          <a:lstStyle/>
          <a:p>
            <a:pPr algn="ct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TRÒ CH</a:t>
            </a:r>
            <a:r>
              <a:rPr lang="vi-VN"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Ơ</a:t>
            </a: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I</a:t>
            </a:r>
          </a:p>
        </p:txBody>
      </p:sp>
      <p:pic>
        <p:nvPicPr>
          <p:cNvPr id="7" name="Picture 6">
            <a:extLst>
              <a:ext uri="{FF2B5EF4-FFF2-40B4-BE49-F238E27FC236}">
                <a16:creationId xmlns="" xmlns:a16="http://schemas.microsoft.com/office/drawing/2014/main" id="{9DF33CE2-E573-4CDE-B061-8CFB637EA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004" y="2235708"/>
            <a:ext cx="661238" cy="584200"/>
          </a:xfrm>
          <a:prstGeom prst="rect">
            <a:avLst/>
          </a:prstGeom>
        </p:spPr>
      </p:pic>
      <p:pic>
        <p:nvPicPr>
          <p:cNvPr id="8" name="Picture 7">
            <a:extLst>
              <a:ext uri="{FF2B5EF4-FFF2-40B4-BE49-F238E27FC236}">
                <a16:creationId xmlns="" xmlns:a16="http://schemas.microsoft.com/office/drawing/2014/main" id="{4F808D0E-1F6C-40AA-917F-E3527E720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444" y="2514107"/>
            <a:ext cx="661238" cy="584200"/>
          </a:xfrm>
          <a:prstGeom prst="rect">
            <a:avLst/>
          </a:prstGeom>
        </p:spPr>
      </p:pic>
      <p:pic>
        <p:nvPicPr>
          <p:cNvPr id="9" name="Picture 8">
            <a:extLst>
              <a:ext uri="{FF2B5EF4-FFF2-40B4-BE49-F238E27FC236}">
                <a16:creationId xmlns="" xmlns:a16="http://schemas.microsoft.com/office/drawing/2014/main" id="{14836D63-18B9-4B0B-AB3A-928F51CD1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183" y="1755613"/>
            <a:ext cx="661238" cy="584200"/>
          </a:xfrm>
          <a:prstGeom prst="rect">
            <a:avLst/>
          </a:prstGeom>
        </p:spPr>
      </p:pic>
      <p:pic>
        <p:nvPicPr>
          <p:cNvPr id="10" name="Picture 9">
            <a:extLst>
              <a:ext uri="{FF2B5EF4-FFF2-40B4-BE49-F238E27FC236}">
                <a16:creationId xmlns="" xmlns:a16="http://schemas.microsoft.com/office/drawing/2014/main" id="{ADED7AC2-8FB9-4B18-833C-1A1BEE106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701" y="2222007"/>
            <a:ext cx="661238" cy="584200"/>
          </a:xfrm>
          <a:prstGeom prst="rect">
            <a:avLst/>
          </a:prstGeom>
        </p:spPr>
      </p:pic>
      <p:pic>
        <p:nvPicPr>
          <p:cNvPr id="11" name="Picture 10">
            <a:extLst>
              <a:ext uri="{FF2B5EF4-FFF2-40B4-BE49-F238E27FC236}">
                <a16:creationId xmlns="" xmlns:a16="http://schemas.microsoft.com/office/drawing/2014/main" id="{FC4B740B-89C8-49A9-AC90-0CFD7BA74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76" y="1956308"/>
            <a:ext cx="661238" cy="584200"/>
          </a:xfrm>
          <a:prstGeom prst="rect">
            <a:avLst/>
          </a:prstGeom>
        </p:spPr>
      </p:pic>
      <p:pic>
        <p:nvPicPr>
          <p:cNvPr id="12" name="Picture 11">
            <a:extLst>
              <a:ext uri="{FF2B5EF4-FFF2-40B4-BE49-F238E27FC236}">
                <a16:creationId xmlns="" xmlns:a16="http://schemas.microsoft.com/office/drawing/2014/main" id="{5D08869C-455D-4DBB-A471-23878FD9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0274" y="1840005"/>
            <a:ext cx="661238" cy="584200"/>
          </a:xfrm>
          <a:prstGeom prst="rect">
            <a:avLst/>
          </a:prstGeom>
        </p:spPr>
      </p:pic>
      <p:pic>
        <p:nvPicPr>
          <p:cNvPr id="13" name="Picture 12">
            <a:extLst>
              <a:ext uri="{FF2B5EF4-FFF2-40B4-BE49-F238E27FC236}">
                <a16:creationId xmlns="" xmlns:a16="http://schemas.microsoft.com/office/drawing/2014/main" id="{45FA94B6-7417-4547-A61C-7A97621F3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623" y="2474665"/>
            <a:ext cx="661238" cy="584200"/>
          </a:xfrm>
          <a:prstGeom prst="rect">
            <a:avLst/>
          </a:prstGeom>
        </p:spPr>
      </p:pic>
      <p:pic>
        <p:nvPicPr>
          <p:cNvPr id="14" name="Picture 13">
            <a:extLst>
              <a:ext uri="{FF2B5EF4-FFF2-40B4-BE49-F238E27FC236}">
                <a16:creationId xmlns="" xmlns:a16="http://schemas.microsoft.com/office/drawing/2014/main" id="{32ACA7D7-C2EB-42A0-AC4B-ED65117BE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528" y="1840005"/>
            <a:ext cx="661238" cy="584200"/>
          </a:xfrm>
          <a:prstGeom prst="rect">
            <a:avLst/>
          </a:prstGeom>
        </p:spPr>
      </p:pic>
      <p:pic>
        <p:nvPicPr>
          <p:cNvPr id="15" name="Picture 14">
            <a:extLst>
              <a:ext uri="{FF2B5EF4-FFF2-40B4-BE49-F238E27FC236}">
                <a16:creationId xmlns="" xmlns:a16="http://schemas.microsoft.com/office/drawing/2014/main" id="{3C9839B8-3B94-4A2B-B566-09F95D8E4DA0}"/>
              </a:ext>
            </a:extLst>
          </p:cNvPr>
          <p:cNvPicPr>
            <a:picLocks noChangeAspect="1"/>
          </p:cNvPicPr>
          <p:nvPr/>
        </p:nvPicPr>
        <p:blipFill rotWithShape="1">
          <a:blip r:embed="rId6">
            <a:extLst>
              <a:ext uri="{28A0092B-C50C-407E-A947-70E740481C1C}">
                <a14:useLocalDpi xmlns:a14="http://schemas.microsoft.com/office/drawing/2010/main" val="0"/>
              </a:ext>
            </a:extLst>
          </a:blip>
          <a:srcRect l="45350" t="46798"/>
          <a:stretch/>
        </p:blipFill>
        <p:spPr>
          <a:xfrm rot="9883826" flipH="1" flipV="1">
            <a:off x="2774559" y="4661464"/>
            <a:ext cx="4505732" cy="2139672"/>
          </a:xfrm>
          <a:prstGeom prst="rect">
            <a:avLst/>
          </a:prstGeom>
        </p:spPr>
      </p:pic>
      <p:pic>
        <p:nvPicPr>
          <p:cNvPr id="16" name="Picture 15">
            <a:extLst>
              <a:ext uri="{FF2B5EF4-FFF2-40B4-BE49-F238E27FC236}">
                <a16:creationId xmlns="" xmlns:a16="http://schemas.microsoft.com/office/drawing/2014/main" id="{8A7B03A0-6164-492B-AA67-EB51E7388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938705" flipH="1">
            <a:off x="234692" y="3177698"/>
            <a:ext cx="5965754" cy="3279813"/>
          </a:xfrm>
          <a:prstGeom prst="rect">
            <a:avLst/>
          </a:prstGeom>
        </p:spPr>
      </p:pic>
      <p:pic>
        <p:nvPicPr>
          <p:cNvPr id="17" name="Picture 16">
            <a:hlinkClick r:id="rId7" action="ppaction://hlinkpres?slideindex=1&amp;slidetitle="/>
            <a:extLst>
              <a:ext uri="{FF2B5EF4-FFF2-40B4-BE49-F238E27FC236}">
                <a16:creationId xmlns="" xmlns:a16="http://schemas.microsoft.com/office/drawing/2014/main" id="{0DB7000D-6FED-46FC-B242-4FAFAC361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760" y="5679231"/>
            <a:ext cx="1165244" cy="2169779"/>
          </a:xfrm>
          <a:prstGeom prst="rect">
            <a:avLst/>
          </a:prstGeom>
        </p:spPr>
      </p:pic>
      <p:pic>
        <p:nvPicPr>
          <p:cNvPr id="18" name="Picture 17">
            <a:extLst>
              <a:ext uri="{FF2B5EF4-FFF2-40B4-BE49-F238E27FC236}">
                <a16:creationId xmlns="" xmlns:a16="http://schemas.microsoft.com/office/drawing/2014/main" id="{3ABAA8AB-0A81-4C63-8EF1-4B6B14DE219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432587" y="6261376"/>
            <a:ext cx="606578" cy="629936"/>
          </a:xfrm>
          <a:prstGeom prst="rect">
            <a:avLst/>
          </a:prstGeom>
        </p:spPr>
      </p:pic>
      <p:pic>
        <p:nvPicPr>
          <p:cNvPr id="19" name="Picture 18">
            <a:extLst>
              <a:ext uri="{FF2B5EF4-FFF2-40B4-BE49-F238E27FC236}">
                <a16:creationId xmlns="" xmlns:a16="http://schemas.microsoft.com/office/drawing/2014/main" id="{92F7E10E-CB64-45DA-9D7E-7EF5AC1ECBF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128529" y="5954781"/>
            <a:ext cx="606578" cy="629936"/>
          </a:xfrm>
          <a:prstGeom prst="rect">
            <a:avLst/>
          </a:prstGeom>
        </p:spPr>
      </p:pic>
      <p:pic>
        <p:nvPicPr>
          <p:cNvPr id="20" name="Picture 19">
            <a:extLst>
              <a:ext uri="{FF2B5EF4-FFF2-40B4-BE49-F238E27FC236}">
                <a16:creationId xmlns="" xmlns:a16="http://schemas.microsoft.com/office/drawing/2014/main" id="{AC747A7F-AAF6-42DE-91EB-CC795634F34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3201774" y="6891312"/>
            <a:ext cx="606578" cy="629936"/>
          </a:xfrm>
          <a:prstGeom prst="rect">
            <a:avLst/>
          </a:prstGeom>
        </p:spPr>
      </p:pic>
      <p:pic>
        <p:nvPicPr>
          <p:cNvPr id="22" name="Picture 21">
            <a:extLst>
              <a:ext uri="{FF2B5EF4-FFF2-40B4-BE49-F238E27FC236}">
                <a16:creationId xmlns="" xmlns:a16="http://schemas.microsoft.com/office/drawing/2014/main" id="{C84A9399-84DA-4DC7-AF37-2F6718016AF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865401" y="3810267"/>
            <a:ext cx="606578" cy="629936"/>
          </a:xfrm>
          <a:prstGeom prst="rect">
            <a:avLst/>
          </a:prstGeom>
        </p:spPr>
      </p:pic>
      <p:pic>
        <p:nvPicPr>
          <p:cNvPr id="23" name="Picture 22">
            <a:hlinkClick r:id="rId11" action="ppaction://hlinkpres?slideindex=1&amp;slidetitle="/>
            <a:extLst>
              <a:ext uri="{FF2B5EF4-FFF2-40B4-BE49-F238E27FC236}">
                <a16:creationId xmlns="" xmlns:a16="http://schemas.microsoft.com/office/drawing/2014/main" id="{5332D7E4-140E-44BE-AA1D-FB43FD7B32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164" y="6269749"/>
            <a:ext cx="1050564" cy="2063096"/>
          </a:xfrm>
          <a:prstGeom prst="rect">
            <a:avLst/>
          </a:prstGeom>
        </p:spPr>
      </p:pic>
      <p:pic>
        <p:nvPicPr>
          <p:cNvPr id="24" name="Picture 23">
            <a:hlinkClick r:id="rId11" action="ppaction://hlinkpres?slideindex=1&amp;slidetitle="/>
            <a:extLst>
              <a:ext uri="{FF2B5EF4-FFF2-40B4-BE49-F238E27FC236}">
                <a16:creationId xmlns="" xmlns:a16="http://schemas.microsoft.com/office/drawing/2014/main" id="{D26CC7D9-BF11-4A5D-9E21-CD91850159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35682" y="6784856"/>
            <a:ext cx="1083932" cy="2297259"/>
          </a:xfrm>
          <a:prstGeom prst="rect">
            <a:avLst/>
          </a:prstGeom>
        </p:spPr>
      </p:pic>
      <p:pic>
        <p:nvPicPr>
          <p:cNvPr id="25" name="Picture 24">
            <a:hlinkClick r:id="rId14" action="ppaction://hlinkpres?slideindex=1&amp;slidetitle="/>
            <a:extLst>
              <a:ext uri="{FF2B5EF4-FFF2-40B4-BE49-F238E27FC236}">
                <a16:creationId xmlns="" xmlns:a16="http://schemas.microsoft.com/office/drawing/2014/main" id="{204EA077-50C0-4870-A812-ED78B4FF3F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8502" y="4480159"/>
            <a:ext cx="1065009" cy="2020524"/>
          </a:xfrm>
          <a:prstGeom prst="rect">
            <a:avLst/>
          </a:prstGeom>
        </p:spPr>
      </p:pic>
      <p:pic>
        <p:nvPicPr>
          <p:cNvPr id="26" name="Picture 25">
            <a:extLst>
              <a:ext uri="{FF2B5EF4-FFF2-40B4-BE49-F238E27FC236}">
                <a16:creationId xmlns="" xmlns:a16="http://schemas.microsoft.com/office/drawing/2014/main" id="{96D54D2B-9A00-45F8-A05D-5AFFF86C421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1786439" y="4376441"/>
            <a:ext cx="606578" cy="629936"/>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par>
                                <p:cTn id="12" presetID="32" presetClass="emph" presetSubtype="0" repeatCount="indefinite" fill="hold" nodeType="with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42" presetClass="path" presetSubtype="0" accel="50000" decel="50000" fill="hold" nodeType="withEffect">
                                  <p:stCondLst>
                                    <p:cond delay="0"/>
                                  </p:stCondLst>
                                  <p:childTnLst>
                                    <p:animMotion origin="layout" path="M 2.29167E-6 -2.22222E-6 L 2.29167E-6 0.26343 " pathEditMode="relative" rAng="0" ptsTypes="AA">
                                      <p:cBhvr>
                                        <p:cTn id="55" dur="2000" fill="hold"/>
                                        <p:tgtEl>
                                          <p:spTgt spid="23"/>
                                        </p:tgtEl>
                                        <p:attrNameLst>
                                          <p:attrName>ppt_x</p:attrName>
                                          <p:attrName>ppt_y</p:attrName>
                                        </p:attrNameLst>
                                      </p:cBhvr>
                                      <p:rCtr x="0" y="13171"/>
                                    </p:animMotion>
                                  </p:childTnLst>
                                </p:cTn>
                              </p:par>
                              <p:par>
                                <p:cTn id="56" presetID="10" presetClass="exit" presetSubtype="0" fill="hold" nodeType="with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5"/>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4" restart="whenNotActive" fill="hold" evtFilter="cancelBubble" nodeType="interactiveSeq">
                <p:stCondLst>
                  <p:cond evt="onClick" delay="0">
                    <p:tgtEl>
                      <p:spTgt spid="2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2"/>
                                        </p:tgtEl>
                                      </p:cBhvr>
                                    </p:animEffect>
                                    <p:set>
                                      <p:cBhvr>
                                        <p:cTn id="1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63435" y="2828092"/>
            <a:ext cx="13966284" cy="1323439"/>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Đọc trôi chảy toàn bài, ngắt nghỉ câu đúng, chú ý câu dài. Đọc diễn cảm các lời thoại với ngữ điệu phù hợp.</a:t>
            </a:r>
            <a:endParaRPr lang="en-US" sz="4000" b="1" dirty="0">
              <a:solidFill>
                <a:srgbClr val="0000FF"/>
              </a:solidFill>
              <a:latin typeface="Times New Roman" pitchFamily="18" charset="0"/>
              <a:cs typeface="Times New Roman" pitchFamily="18" charset="0"/>
            </a:endParaRPr>
          </a:p>
        </p:txBody>
      </p:sp>
      <p:sp>
        <p:nvSpPr>
          <p:cNvPr id="3" name="Rectangle 2"/>
          <p:cNvSpPr/>
          <p:nvPr/>
        </p:nvSpPr>
        <p:spPr>
          <a:xfrm>
            <a:off x="1493838" y="5399452"/>
            <a:ext cx="13578681" cy="1938992"/>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 Đoạn 1: Từ đầu đến </a:t>
            </a:r>
            <a:r>
              <a:rPr lang="en-US" sz="4000" b="1" i="1">
                <a:solidFill>
                  <a:srgbClr val="0000FF"/>
                </a:solidFill>
                <a:latin typeface="Times New Roman" pitchFamily="18" charset="0"/>
                <a:cs typeface="Times New Roman" pitchFamily="18" charset="0"/>
              </a:rPr>
              <a:t>cuộc sống ấm no</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2: Tiếp theo cho đến </a:t>
            </a:r>
            <a:r>
              <a:rPr lang="en-US" sz="4000" b="1" i="1">
                <a:solidFill>
                  <a:srgbClr val="0000FF"/>
                </a:solidFill>
                <a:latin typeface="Times New Roman" pitchFamily="18" charset="0"/>
                <a:cs typeface="Times New Roman" pitchFamily="18" charset="0"/>
              </a:rPr>
              <a:t>êm ấm</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3: Còn lại.</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Hướng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dẫn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đọc</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95800"/>
            <a:ext cx="4191000" cy="677108"/>
            <a:chOff x="1557488" y="2267608"/>
            <a:chExt cx="3733800" cy="677108"/>
          </a:xfrm>
        </p:grpSpPr>
        <p:sp>
          <p:nvSpPr>
            <p:cNvPr id="23" name="Rectangle 22"/>
            <p:cNvSpPr/>
            <p:nvPr/>
          </p:nvSpPr>
          <p:spPr>
            <a:xfrm>
              <a:off x="1557488" y="2267608"/>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a:solidFill>
                    <a:srgbClr val="FF0066"/>
                  </a:solidFill>
                  <a:latin typeface="Times New Roman" pitchFamily="18" charset="0"/>
                  <a:cs typeface="Times New Roman" pitchFamily="18" charset="0"/>
                </a:rPr>
                <a:t>Chia </a:t>
              </a:r>
              <a:r>
                <a:rPr lang="en-US" sz="3800" b="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866346"/>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 Box 14"/>
          <p:cNvSpPr txBox="1">
            <a:spLocks noChangeArrowheads="1"/>
          </p:cNvSpPr>
          <p:nvPr/>
        </p:nvSpPr>
        <p:spPr bwMode="auto">
          <a:xfrm>
            <a:off x="4556919" y="13436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25655"/>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8288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557621" y="2694781"/>
            <a:ext cx="8712642" cy="646331"/>
          </a:xfrm>
          <a:prstGeom prst="rect">
            <a:avLst/>
          </a:prstGeom>
        </p:spPr>
        <p:txBody>
          <a:bodyPr wrap="none">
            <a:spAutoFit/>
          </a:bodyPr>
          <a:lstStyle/>
          <a:p>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7" name="Rectangle 6"/>
          <p:cNvSpPr/>
          <p:nvPr/>
        </p:nvSpPr>
        <p:spPr>
          <a:xfrm>
            <a:off x="1588259" y="3447871"/>
            <a:ext cx="13865259" cy="1200329"/>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19" name="Rectangle 18"/>
          <p:cNvSpPr/>
          <p:nvPr/>
        </p:nvSpPr>
        <p:spPr>
          <a:xfrm>
            <a:off x="1588419" y="5209381"/>
            <a:ext cx="2744662" cy="646331"/>
          </a:xfrm>
          <a:prstGeom prst="rect">
            <a:avLst/>
          </a:prstGeom>
        </p:spPr>
        <p:txBody>
          <a:bodyPr wrap="none">
            <a:spAutoFit/>
          </a:bodyPr>
          <a:lstStyle/>
          <a:p>
            <a:r>
              <a:rPr lang="en-US" sz="3600" b="1" i="1" u="sng" smtClean="0">
                <a:solidFill>
                  <a:srgbClr val="FF0000"/>
                </a:solidFill>
                <a:latin typeface="Times New Roman" pitchFamily="18" charset="0"/>
                <a:cs typeface="Times New Roman" pitchFamily="18" charset="0"/>
              </a:rPr>
              <a:t>Giải nghĩa từ</a:t>
            </a:r>
            <a:endParaRPr lang="en-US" sz="3600" b="1" u="sng">
              <a:solidFill>
                <a:srgbClr val="0000CC"/>
              </a:solidFill>
              <a:latin typeface="Times New Roman" pitchFamily="18" charset="0"/>
              <a:cs typeface="Times New Roman" pitchFamily="18" charset="0"/>
            </a:endParaRPr>
          </a:p>
        </p:txBody>
      </p:sp>
      <p:sp>
        <p:nvSpPr>
          <p:cNvPr id="8" name="Rectangle 7"/>
          <p:cNvSpPr/>
          <p:nvPr/>
        </p:nvSpPr>
        <p:spPr>
          <a:xfrm>
            <a:off x="1618582" y="5886489"/>
            <a:ext cx="13422217" cy="1200329"/>
          </a:xfrm>
          <a:prstGeom prst="rect">
            <a:avLst/>
          </a:prstGeom>
        </p:spPr>
        <p:txBody>
          <a:bodyPr wrap="square">
            <a:spAutoFit/>
          </a:bodyPr>
          <a:lstStyle/>
          <a:p>
            <a:pPr marL="0" lvl="1" indent="0"/>
            <a:r>
              <a:rPr lang="en-US" sz="36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Tây nguyên:</a:t>
            </a:r>
            <a:r>
              <a:rPr lang="en-US" sz="3600" b="1" smtClean="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Vùng cao nguyên thuộc miền Trung, gồm các tỉnh Kon Tum, Gia Lai, Đăk Lăk, Đăk Nông, Lâm Đồng.</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585119" y="7202269"/>
            <a:ext cx="13834937"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Nông cụ: </a:t>
            </a:r>
            <a:r>
              <a:rPr lang="en-US" sz="3600" b="1" smtClean="0">
                <a:solidFill>
                  <a:srgbClr val="0000CC"/>
                </a:solidFill>
                <a:latin typeface="Times New Roman" pitchFamily="18" charset="0"/>
                <a:cs typeface="Times New Roman" pitchFamily="18" charset="0"/>
              </a:rPr>
              <a:t>Đồ dùng để làm ruộng, làm nương (cuốc, cày, bừa, …)</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661319" y="7964269"/>
            <a:ext cx="13834937" cy="646331"/>
          </a:xfrm>
          <a:prstGeom prst="rect">
            <a:avLst/>
          </a:prstGeom>
        </p:spPr>
        <p:txBody>
          <a:bodyPr wrap="square">
            <a:spAutoFit/>
          </a:bodyPr>
          <a:lstStyle/>
          <a:p>
            <a:pPr>
              <a:defRPr/>
            </a:pPr>
            <a:r>
              <a:rPr lang="en-US" sz="3600" b="1" smtClean="0">
                <a:solidFill>
                  <a:srgbClr val="FF0000"/>
                </a:solidFill>
                <a:latin typeface="Times New Roman" pitchFamily="18" charset="0"/>
                <a:cs typeface="Times New Roman" pitchFamily="18" charset="0"/>
              </a:rPr>
              <a:t>Sông Hương: </a:t>
            </a:r>
            <a:r>
              <a:rPr lang="en-US" sz="3600" b="1">
                <a:solidFill>
                  <a:srgbClr val="0000CC"/>
                </a:solidFill>
                <a:latin typeface="Times New Roman" pitchFamily="18" charset="0"/>
                <a:cs typeface="Times New Roman" pitchFamily="18" charset="0"/>
              </a:rPr>
              <a:t>Tên con sông nổi tiếng ở </a:t>
            </a:r>
            <a:r>
              <a:rPr lang="en-US" sz="3600" b="1" smtClean="0">
                <a:solidFill>
                  <a:srgbClr val="0000CC"/>
                </a:solidFill>
                <a:latin typeface="Times New Roman" pitchFamily="18" charset="0"/>
                <a:cs typeface="Times New Roman" pitchFamily="18" charset="0"/>
              </a:rPr>
              <a:t>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8" grpId="0"/>
      <p:bldP spid="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a:t>
            </a:r>
            <a:r>
              <a:rPr lang="en-US" sz="3600" b="1">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Đặc điểm nổi bật về hình dạng của nhà rông ở Tây Nguyên là gì? Câu văn nào trong bài giúp em nhận ra điều đó?</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757678"/>
            <a:ext cx="9906000" cy="2862322"/>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a:t>
            </a:r>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30086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2: </a:t>
            </a:r>
            <a:r>
              <a:rPr lang="en-US" sz="3600" b="1">
                <a:solidFill>
                  <a:srgbClr val="FF0000"/>
                </a:solidFill>
                <a:latin typeface="Times New Roman" pitchFamily="18" charset="0"/>
                <a:cs typeface="Times New Roman" pitchFamily="18" charset="0"/>
              </a:rPr>
              <a:t>Kiến trúc bên trong của nhà rông có gì đặc biệt?</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267200"/>
            <a:ext cx="9906000" cy="2308324"/>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a:t>
            </a:r>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Kiến trúc bên trong của nhà rông khá đặc biệt: nhà trống rỗng, chẳng vướng víu một cây cột nào, có nhiều bếp lửa luôn luôn đượm </a:t>
            </a:r>
            <a:r>
              <a:rPr lang="en-US" sz="3600" b="1">
                <a:solidFill>
                  <a:srgbClr val="0000CC"/>
                </a:solidFill>
                <a:latin typeface="Times New Roman" pitchFamily="18" charset="0"/>
                <a:cs typeface="Times New Roman" pitchFamily="18" charset="0"/>
              </a:rPr>
              <a:t>khói</a:t>
            </a:r>
            <a:r>
              <a:rPr lang="en-US" sz="3600" b="1" smtClean="0">
                <a:solidFill>
                  <a:srgbClr val="0000CC"/>
                </a:solidFill>
                <a:latin typeface="Times New Roman" pitchFamily="18" charset="0"/>
                <a:cs typeface="Times New Roman" pitchFamily="18" charset="0"/>
              </a:rPr>
              <a:t>. Có </a:t>
            </a:r>
            <a:r>
              <a:rPr lang="en-US" sz="3600" b="1">
                <a:solidFill>
                  <a:srgbClr val="0000CC"/>
                </a:solidFill>
                <a:latin typeface="Times New Roman" pitchFamily="18" charset="0"/>
                <a:cs typeface="Times New Roman" pitchFamily="18" charset="0"/>
              </a:rPr>
              <a:t>nơi dành để chiêng trống, nông cụ..</a:t>
            </a:r>
            <a:r>
              <a:rPr lang="nl-NL" sz="3600" b="1">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4265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3: </a:t>
            </a:r>
            <a:r>
              <a:rPr lang="en-US" sz="3600" b="1">
                <a:solidFill>
                  <a:srgbClr val="FF0000"/>
                </a:solidFill>
                <a:latin typeface="Times New Roman" pitchFamily="18" charset="0"/>
                <a:cs typeface="Times New Roman" pitchFamily="18" charset="0"/>
              </a:rPr>
              <a:t>Đóng vai một người dân Tây Nguyên, giới thiệu những hoạt động chung diễn ra ở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640282"/>
            <a:ext cx="9906000" cy="3970318"/>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Nhà </a:t>
            </a:r>
            <a:r>
              <a:rPr lang="nl-NL" sz="3600" b="1">
                <a:solidFill>
                  <a:srgbClr val="0000CC"/>
                </a:solidFill>
                <a:latin typeface="Times New Roman" pitchFamily="18" charset="0"/>
                <a:cs typeface="Times New Roman" pitchFamily="18" charset="0"/>
              </a:rPr>
              <a:t>rông là nơi thờ cúng chung, hội họp chung, tiếp khách chung của tất cả dân làng. Đêm đêm bên bếp lửa bập bùng, các cụ già kể lại cho con cháu nghe biết bao kỉ niệm vui buồn ngôi nhà rông từng chứng kiến.  </a:t>
            </a:r>
            <a:r>
              <a:rPr lang="en-US" sz="3600" b="1">
                <a:solidFill>
                  <a:srgbClr val="0000CC"/>
                </a:solidFill>
                <a:latin typeface="Times New Roman" pitchFamily="18" charset="0"/>
                <a:cs typeface="Times New Roman" pitchFamily="18" charset="0"/>
              </a:rPr>
              <a:t>Vì vậy, nhà rông đối với tuổi trẻ Tây Nguyên thân thương như cái tổ chim êm ấm.</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802867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4: </a:t>
            </a:r>
            <a:r>
              <a:rPr lang="en-US" sz="3600" b="1">
                <a:solidFill>
                  <a:srgbClr val="FF0000"/>
                </a:solidFill>
                <a:latin typeface="Times New Roman" pitchFamily="18" charset="0"/>
                <a:cs typeface="Times New Roman" pitchFamily="18" charset="0"/>
              </a:rPr>
              <a:t>Vì sao người dân Tây Nguyên yêu thích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343400"/>
            <a:ext cx="9906000" cy="2862322"/>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Người </a:t>
            </a:r>
            <a:r>
              <a:rPr lang="en-US" sz="3600" b="1">
                <a:solidFill>
                  <a:srgbClr val="0000CC"/>
                </a:solidFill>
                <a:latin typeface="Times New Roman" pitchFamily="18" charset="0"/>
                <a:cs typeface="Times New Roman" pitchFamily="18" charset="0"/>
              </a:rPr>
              <a:t>dân Tây Nguyên yêu thích nhà rông vì nó là ngôi nhà chung có sự góp sức xây dựng của tất cả mọi người</a:t>
            </a:r>
            <a:r>
              <a:rPr lang="nl-NL" sz="3600" b="1">
                <a:solidFill>
                  <a:srgbClr val="0000CC"/>
                </a:solidFill>
                <a:latin typeface="Times New Roman" pitchFamily="18" charset="0"/>
                <a:cs typeface="Times New Roman" pitchFamily="18" charset="0"/>
              </a:rPr>
              <a:t>. Nhà rông còn là nơi hội họp, tiếp khách, vui chơi chung, nơi các cụ già kể lại cho con cháu nghe những kỉ niệm vui buồn...</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06465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582882"/>
            <a:ext cx="9753600" cy="3970318"/>
          </a:xfrm>
          <a:prstGeom prst="rect">
            <a:avLst/>
          </a:prstGeom>
        </p:spPr>
        <p:txBody>
          <a:bodyPr wrap="square">
            <a:spAutoFit/>
          </a:bodyPr>
          <a:lstStyle/>
          <a:p>
            <a:pPr algn="just"/>
            <a:r>
              <a:rPr lang="en-US" sz="3500" b="1" dirty="0" smtClean="0">
                <a:solidFill>
                  <a:srgbClr val="FF0000"/>
                </a:solidFill>
                <a:latin typeface="Times New Roman" pitchFamily="18" charset="0"/>
                <a:cs typeface="Times New Roman" pitchFamily="18" charset="0"/>
              </a:rPr>
              <a:t>     </a:t>
            </a:r>
            <a:r>
              <a:rPr lang="en-US" sz="3500" b="1" err="1" smtClean="0">
                <a:solidFill>
                  <a:srgbClr val="FF0000"/>
                </a:solidFill>
                <a:latin typeface="Times New Roman" pitchFamily="18" charset="0"/>
                <a:cs typeface="Times New Roman" pitchFamily="18" charset="0"/>
              </a:rPr>
              <a:t>Câu</a:t>
            </a:r>
            <a:r>
              <a:rPr lang="en-US" sz="3500" b="1" smtClean="0">
                <a:solidFill>
                  <a:srgbClr val="FF0000"/>
                </a:solidFill>
                <a:latin typeface="Times New Roman" pitchFamily="18" charset="0"/>
                <a:cs typeface="Times New Roman" pitchFamily="18" charset="0"/>
              </a:rPr>
              <a:t> </a:t>
            </a:r>
            <a:r>
              <a:rPr lang="en-US" sz="3500" b="1" smtClean="0">
                <a:solidFill>
                  <a:srgbClr val="FF0000"/>
                </a:solidFill>
                <a:latin typeface="Times New Roman" pitchFamily="18" charset="0"/>
                <a:cs typeface="Times New Roman" pitchFamily="18" charset="0"/>
              </a:rPr>
              <a:t>5: </a:t>
            </a:r>
            <a:r>
              <a:rPr lang="en-US" sz="3500">
                <a:solidFill>
                  <a:srgbClr val="FF0000"/>
                </a:solidFill>
                <a:latin typeface="Times New Roman" pitchFamily="18" charset="0"/>
                <a:cs typeface="Times New Roman" pitchFamily="18" charset="0"/>
              </a:rPr>
              <a:t>Sắp xếp các ý dưới đây theo trình tự các đoạn trong bài.</a:t>
            </a:r>
          </a:p>
          <a:p>
            <a:pPr lvl="0" algn="just"/>
            <a:r>
              <a:rPr lang="en-US" sz="3500" smtClean="0">
                <a:solidFill>
                  <a:srgbClr val="FF0000"/>
                </a:solidFill>
                <a:latin typeface="Times New Roman" pitchFamily="18" charset="0"/>
                <a:cs typeface="Times New Roman" pitchFamily="18" charset="0"/>
              </a:rPr>
              <a:t>+ Tình </a:t>
            </a:r>
            <a:r>
              <a:rPr lang="en-US" sz="3500">
                <a:solidFill>
                  <a:srgbClr val="FF0000"/>
                </a:solidFill>
                <a:latin typeface="Times New Roman" pitchFamily="18" charset="0"/>
                <a:cs typeface="Times New Roman" pitchFamily="18" charset="0"/>
              </a:rPr>
              <a:t>cảm của người dân Tây Nguyên đối với nhà rông.</a:t>
            </a:r>
          </a:p>
          <a:p>
            <a:pPr lvl="0" algn="just"/>
            <a:r>
              <a:rPr lang="en-US" sz="3500" smtClean="0">
                <a:solidFill>
                  <a:srgbClr val="FF0000"/>
                </a:solidFill>
                <a:latin typeface="Times New Roman" pitchFamily="18" charset="0"/>
                <a:cs typeface="Times New Roman" pitchFamily="18" charset="0"/>
              </a:rPr>
              <a:t>+ Hình </a:t>
            </a:r>
            <a:r>
              <a:rPr lang="en-US" sz="3500">
                <a:solidFill>
                  <a:srgbClr val="FF0000"/>
                </a:solidFill>
                <a:latin typeface="Times New Roman" pitchFamily="18" charset="0"/>
                <a:cs typeface="Times New Roman" pitchFamily="18" charset="0"/>
              </a:rPr>
              <a:t>dạng bên ngoài của nhà rông.</a:t>
            </a:r>
          </a:p>
          <a:p>
            <a:pPr algn="just"/>
            <a:r>
              <a:rPr lang="en-US" sz="3500" smtClean="0">
                <a:solidFill>
                  <a:srgbClr val="FF0000"/>
                </a:solidFill>
                <a:latin typeface="Times New Roman" pitchFamily="18" charset="0"/>
                <a:cs typeface="Times New Roman" pitchFamily="18" charset="0"/>
              </a:rPr>
              <a:t>+ Kiến </a:t>
            </a:r>
            <a:r>
              <a:rPr lang="en-US" sz="3500">
                <a:solidFill>
                  <a:srgbClr val="FF0000"/>
                </a:solidFill>
                <a:latin typeface="Times New Roman" pitchFamily="18" charset="0"/>
                <a:cs typeface="Times New Roman" pitchFamily="18" charset="0"/>
              </a:rPr>
              <a:t>trúc bên trong của nhà rông và những sinh hoạt cộng đồng ở nhà rông.</a:t>
            </a:r>
            <a:endParaRPr lang="en-US" sz="3500" b="1" dirty="0">
              <a:solidFill>
                <a:srgbClr val="FF0000"/>
              </a:solidFill>
              <a:latin typeface="Times New Roman" pitchFamily="18" charset="0"/>
              <a:cs typeface="Times New Roman" pitchFamily="18" charset="0"/>
            </a:endParaRPr>
          </a:p>
        </p:txBody>
      </p:sp>
      <p:sp>
        <p:nvSpPr>
          <p:cNvPr id="36" name="Rectangle 35"/>
          <p:cNvSpPr/>
          <p:nvPr/>
        </p:nvSpPr>
        <p:spPr>
          <a:xfrm>
            <a:off x="5898198" y="6355080"/>
            <a:ext cx="9906000" cy="2862322"/>
          </a:xfrm>
          <a:prstGeom prst="rect">
            <a:avLst/>
          </a:prstGeom>
        </p:spPr>
        <p:txBody>
          <a:bodyPr wrap="square">
            <a:spAutoFit/>
          </a:bodyPr>
          <a:lstStyle/>
          <a:p>
            <a:pPr algn="just"/>
            <a:r>
              <a:rPr lang="nl-NL" sz="3500">
                <a:solidFill>
                  <a:srgbClr val="0000CC"/>
                </a:solidFill>
                <a:latin typeface="Times New Roman" pitchFamily="18" charset="0"/>
                <a:cs typeface="Times New Roman" pitchFamily="18" charset="0"/>
              </a:rPr>
              <a:t>+ Đoạn 1:</a:t>
            </a:r>
            <a:r>
              <a:rPr lang="en-US" sz="3500">
                <a:solidFill>
                  <a:srgbClr val="0000CC"/>
                </a:solidFill>
                <a:latin typeface="Times New Roman" pitchFamily="18" charset="0"/>
                <a:cs typeface="Times New Roman" pitchFamily="18" charset="0"/>
              </a:rPr>
              <a:t> Hình dạng bên ngoài của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2:</a:t>
            </a:r>
            <a:r>
              <a:rPr lang="en-US" sz="3500">
                <a:solidFill>
                  <a:srgbClr val="0000CC"/>
                </a:solidFill>
                <a:latin typeface="Times New Roman" pitchFamily="18" charset="0"/>
                <a:cs typeface="Times New Roman" pitchFamily="18" charset="0"/>
              </a:rPr>
              <a:t> Kiến trúc bên trong của nhà rông và những sinh hoạt cộng đồng ở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3:</a:t>
            </a:r>
            <a:r>
              <a:rPr lang="en-US" sz="3500">
                <a:solidFill>
                  <a:srgbClr val="0000CC"/>
                </a:solidFill>
                <a:latin typeface="Times New Roman" pitchFamily="18" charset="0"/>
                <a:cs typeface="Times New Roman" pitchFamily="18" charset="0"/>
              </a:rPr>
              <a:t> Tình cảm của người dân Tây Nguyên đối với nhà rông.</a:t>
            </a: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a:t>
            </a:r>
            <a:r>
              <a:rPr lang="nl-NL" sz="3200" b="1" smtClean="0">
                <a:solidFill>
                  <a:srgbClr val="FF0000"/>
                </a:solidFill>
                <a:latin typeface="Times New Roman" pitchFamily="18" charset="0"/>
                <a:cs typeface="Times New Roman" pitchFamily="18" charset="0"/>
              </a:rPr>
              <a:t>: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22845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9764</TotalTime>
  <Words>1397</Words>
  <Application>Microsoft Office PowerPoint</Application>
  <PresentationFormat>Custom</PresentationFormat>
  <Paragraphs>104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1141</cp:revision>
  <dcterms:created xsi:type="dcterms:W3CDTF">2008-09-09T22:52:10Z</dcterms:created>
  <dcterms:modified xsi:type="dcterms:W3CDTF">2022-08-17T02:09:57Z</dcterms:modified>
</cp:coreProperties>
</file>