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430" r:id="rId2"/>
    <p:sldId id="434" r:id="rId3"/>
    <p:sldId id="442" r:id="rId4"/>
    <p:sldId id="443" r:id="rId5"/>
    <p:sldId id="444" r:id="rId6"/>
    <p:sldId id="431" r:id="rId7"/>
  </p:sldIdLst>
  <p:sldSz cx="16276638" cy="9144000"/>
  <p:notesSz cx="6858000" cy="9144000"/>
  <p:custDataLst>
    <p:tags r:id="rId9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717550" indent="-26035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1436688" indent="-52228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2154238" indent="-78263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2873375" indent="-1044575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512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FF0066"/>
    <a:srgbClr val="FF7C80"/>
    <a:srgbClr val="FF6600"/>
    <a:srgbClr val="6600CC"/>
    <a:srgbClr val="3333FF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876" autoAdjust="0"/>
    <p:restoredTop sz="99274" autoAdjust="0"/>
  </p:normalViewPr>
  <p:slideViewPr>
    <p:cSldViewPr>
      <p:cViewPr varScale="1">
        <p:scale>
          <a:sx n="63" d="100"/>
          <a:sy n="63" d="100"/>
        </p:scale>
        <p:origin x="566" y="62"/>
      </p:cViewPr>
      <p:guideLst>
        <p:guide orient="horz" pos="2880"/>
        <p:guide pos="5127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77825" y="685800"/>
            <a:ext cx="610235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45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45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51C4FA25-5DD5-485C-BCD2-EF739D2A719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138681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1pPr>
    <a:lvl2pPr marL="717550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2pPr>
    <a:lvl3pPr marL="1436688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3pPr>
    <a:lvl4pPr marL="2154238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4pPr>
    <a:lvl5pPr marL="2873375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5pPr>
    <a:lvl6pPr marL="3592220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4310664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5029109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5747553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20748" y="2840569"/>
            <a:ext cx="13835142" cy="196003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41496" y="5181600"/>
            <a:ext cx="11393647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718444" indent="0" algn="ctr">
              <a:buNone/>
              <a:defRPr/>
            </a:lvl2pPr>
            <a:lvl3pPr marL="1436888" indent="0" algn="ctr">
              <a:buNone/>
              <a:defRPr/>
            </a:lvl3pPr>
            <a:lvl4pPr marL="2155332" indent="0" algn="ctr">
              <a:buNone/>
              <a:defRPr/>
            </a:lvl4pPr>
            <a:lvl5pPr marL="2873776" indent="0" algn="ctr">
              <a:buNone/>
              <a:defRPr/>
            </a:lvl5pPr>
            <a:lvl6pPr marL="3592220" indent="0" algn="ctr">
              <a:buNone/>
              <a:defRPr/>
            </a:lvl6pPr>
            <a:lvl7pPr marL="4310664" indent="0" algn="ctr">
              <a:buNone/>
              <a:defRPr/>
            </a:lvl7pPr>
            <a:lvl8pPr marL="5029109" indent="0" algn="ctr">
              <a:buNone/>
              <a:defRPr/>
            </a:lvl8pPr>
            <a:lvl9pPr marL="5747553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B01423-D198-4896-B996-AF6CD71AA3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225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D28DD1-89CB-4A9B-8160-1008CEEB8C2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20928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800562" y="366186"/>
            <a:ext cx="3662244" cy="780203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3832" y="366186"/>
            <a:ext cx="10715453" cy="78020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4A9502-423E-4957-ACD4-EFEAFA4568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3834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00BA3F-51CF-473C-BBC7-9F80CB3FD93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0669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743" y="5875867"/>
            <a:ext cx="13835142" cy="1816100"/>
          </a:xfrm>
        </p:spPr>
        <p:txBody>
          <a:bodyPr anchor="t"/>
          <a:lstStyle>
            <a:lvl1pPr algn="l">
              <a:defRPr sz="6300" b="1" cap="all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5743" y="3875619"/>
            <a:ext cx="13835142" cy="2000249"/>
          </a:xfrm>
        </p:spPr>
        <p:txBody>
          <a:bodyPr anchor="b"/>
          <a:lstStyle>
            <a:lvl1pPr marL="0" indent="0">
              <a:buNone/>
              <a:defRPr sz="3100"/>
            </a:lvl1pPr>
            <a:lvl2pPr marL="718444" indent="0">
              <a:buNone/>
              <a:defRPr sz="2800"/>
            </a:lvl2pPr>
            <a:lvl3pPr marL="1436888" indent="0">
              <a:buNone/>
              <a:defRPr sz="2500"/>
            </a:lvl3pPr>
            <a:lvl4pPr marL="2155332" indent="0">
              <a:buNone/>
              <a:defRPr sz="2200"/>
            </a:lvl4pPr>
            <a:lvl5pPr marL="2873776" indent="0">
              <a:buNone/>
              <a:defRPr sz="2200"/>
            </a:lvl5pPr>
            <a:lvl6pPr marL="3592220" indent="0">
              <a:buNone/>
              <a:defRPr sz="2200"/>
            </a:lvl6pPr>
            <a:lvl7pPr marL="4310664" indent="0">
              <a:buNone/>
              <a:defRPr sz="2200"/>
            </a:lvl7pPr>
            <a:lvl8pPr marL="5029109" indent="0">
              <a:buNone/>
              <a:defRPr sz="2200"/>
            </a:lvl8pPr>
            <a:lvl9pPr marL="5747553" indent="0">
              <a:buNone/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E9DFC9-E0D6-4E70-95EC-EE956DA6257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59216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3832" y="2133602"/>
            <a:ext cx="7188848" cy="6034617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3958" y="2133602"/>
            <a:ext cx="7188848" cy="6034617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EE0E17-1536-48C6-87E3-A861F0C00F0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17564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3832" y="2046817"/>
            <a:ext cx="7191675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18444" indent="0">
              <a:buNone/>
              <a:defRPr sz="3100" b="1"/>
            </a:lvl2pPr>
            <a:lvl3pPr marL="1436888" indent="0">
              <a:buNone/>
              <a:defRPr sz="2800" b="1"/>
            </a:lvl3pPr>
            <a:lvl4pPr marL="2155332" indent="0">
              <a:buNone/>
              <a:defRPr sz="2500" b="1"/>
            </a:lvl4pPr>
            <a:lvl5pPr marL="2873776" indent="0">
              <a:buNone/>
              <a:defRPr sz="2500" b="1"/>
            </a:lvl5pPr>
            <a:lvl6pPr marL="3592220" indent="0">
              <a:buNone/>
              <a:defRPr sz="2500" b="1"/>
            </a:lvl6pPr>
            <a:lvl7pPr marL="4310664" indent="0">
              <a:buNone/>
              <a:defRPr sz="2500" b="1"/>
            </a:lvl7pPr>
            <a:lvl8pPr marL="5029109" indent="0">
              <a:buNone/>
              <a:defRPr sz="2500" b="1"/>
            </a:lvl8pPr>
            <a:lvl9pPr marL="5747553" indent="0">
              <a:buNone/>
              <a:defRPr sz="2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3832" y="2899833"/>
            <a:ext cx="7191675" cy="5268384"/>
          </a:xfrm>
        </p:spPr>
        <p:txBody>
          <a:bodyPr/>
          <a:lstStyle>
            <a:lvl1pPr>
              <a:defRPr sz="38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268307" y="2046817"/>
            <a:ext cx="7194500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18444" indent="0">
              <a:buNone/>
              <a:defRPr sz="3100" b="1"/>
            </a:lvl2pPr>
            <a:lvl3pPr marL="1436888" indent="0">
              <a:buNone/>
              <a:defRPr sz="2800" b="1"/>
            </a:lvl3pPr>
            <a:lvl4pPr marL="2155332" indent="0">
              <a:buNone/>
              <a:defRPr sz="2500" b="1"/>
            </a:lvl4pPr>
            <a:lvl5pPr marL="2873776" indent="0">
              <a:buNone/>
              <a:defRPr sz="2500" b="1"/>
            </a:lvl5pPr>
            <a:lvl6pPr marL="3592220" indent="0">
              <a:buNone/>
              <a:defRPr sz="2500" b="1"/>
            </a:lvl6pPr>
            <a:lvl7pPr marL="4310664" indent="0">
              <a:buNone/>
              <a:defRPr sz="2500" b="1"/>
            </a:lvl7pPr>
            <a:lvl8pPr marL="5029109" indent="0">
              <a:buNone/>
              <a:defRPr sz="2500" b="1"/>
            </a:lvl8pPr>
            <a:lvl9pPr marL="5747553" indent="0">
              <a:buNone/>
              <a:defRPr sz="2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268307" y="2899833"/>
            <a:ext cx="7194500" cy="5268384"/>
          </a:xfrm>
        </p:spPr>
        <p:txBody>
          <a:bodyPr/>
          <a:lstStyle>
            <a:lvl1pPr>
              <a:defRPr sz="38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30A47B-B3AA-4408-B89E-78641CC5715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1286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D8FA65-B14B-4883-88C7-F7A3A55E9A2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314973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8BE4F5-A3A4-4A0F-A638-D990D725B4C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68729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33" y="364067"/>
            <a:ext cx="5354902" cy="1549400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63713" y="364068"/>
            <a:ext cx="9099093" cy="7804151"/>
          </a:xfrm>
        </p:spPr>
        <p:txBody>
          <a:bodyPr/>
          <a:lstStyle>
            <a:lvl1pPr>
              <a:defRPr sz="5000"/>
            </a:lvl1pPr>
            <a:lvl2pPr>
              <a:defRPr sz="4400"/>
            </a:lvl2pPr>
            <a:lvl3pPr>
              <a:defRPr sz="3800"/>
            </a:lvl3pPr>
            <a:lvl4pPr>
              <a:defRPr sz="3100"/>
            </a:lvl4pPr>
            <a:lvl5pPr>
              <a:defRPr sz="3100"/>
            </a:lvl5pPr>
            <a:lvl6pPr>
              <a:defRPr sz="3100"/>
            </a:lvl6pPr>
            <a:lvl7pPr>
              <a:defRPr sz="3100"/>
            </a:lvl7pPr>
            <a:lvl8pPr>
              <a:defRPr sz="3100"/>
            </a:lvl8pPr>
            <a:lvl9pPr>
              <a:defRPr sz="3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3833" y="1913468"/>
            <a:ext cx="5354902" cy="6254751"/>
          </a:xfrm>
        </p:spPr>
        <p:txBody>
          <a:bodyPr/>
          <a:lstStyle>
            <a:lvl1pPr marL="0" indent="0">
              <a:buNone/>
              <a:defRPr sz="2200"/>
            </a:lvl1pPr>
            <a:lvl2pPr marL="718444" indent="0">
              <a:buNone/>
              <a:defRPr sz="1900"/>
            </a:lvl2pPr>
            <a:lvl3pPr marL="1436888" indent="0">
              <a:buNone/>
              <a:defRPr sz="1600"/>
            </a:lvl3pPr>
            <a:lvl4pPr marL="2155332" indent="0">
              <a:buNone/>
              <a:defRPr sz="1400"/>
            </a:lvl4pPr>
            <a:lvl5pPr marL="2873776" indent="0">
              <a:buNone/>
              <a:defRPr sz="1400"/>
            </a:lvl5pPr>
            <a:lvl6pPr marL="3592220" indent="0">
              <a:buNone/>
              <a:defRPr sz="1400"/>
            </a:lvl6pPr>
            <a:lvl7pPr marL="4310664" indent="0">
              <a:buNone/>
              <a:defRPr sz="1400"/>
            </a:lvl7pPr>
            <a:lvl8pPr marL="5029109" indent="0">
              <a:buNone/>
              <a:defRPr sz="1400"/>
            </a:lvl8pPr>
            <a:lvl9pPr marL="5747553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99C05A-73D7-488D-87AE-9FA1D515BA9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9410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90335" y="6400801"/>
            <a:ext cx="9765983" cy="755651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190335" y="817033"/>
            <a:ext cx="9765983" cy="5486400"/>
          </a:xfrm>
        </p:spPr>
        <p:txBody>
          <a:bodyPr/>
          <a:lstStyle>
            <a:lvl1pPr marL="0" indent="0">
              <a:buNone/>
              <a:defRPr sz="5000"/>
            </a:lvl1pPr>
            <a:lvl2pPr marL="718444" indent="0">
              <a:buNone/>
              <a:defRPr sz="4400"/>
            </a:lvl2pPr>
            <a:lvl3pPr marL="1436888" indent="0">
              <a:buNone/>
              <a:defRPr sz="3800"/>
            </a:lvl3pPr>
            <a:lvl4pPr marL="2155332" indent="0">
              <a:buNone/>
              <a:defRPr sz="3100"/>
            </a:lvl4pPr>
            <a:lvl5pPr marL="2873776" indent="0">
              <a:buNone/>
              <a:defRPr sz="3100"/>
            </a:lvl5pPr>
            <a:lvl6pPr marL="3592220" indent="0">
              <a:buNone/>
              <a:defRPr sz="3100"/>
            </a:lvl6pPr>
            <a:lvl7pPr marL="4310664" indent="0">
              <a:buNone/>
              <a:defRPr sz="3100"/>
            </a:lvl7pPr>
            <a:lvl8pPr marL="5029109" indent="0">
              <a:buNone/>
              <a:defRPr sz="3100"/>
            </a:lvl8pPr>
            <a:lvl9pPr marL="5747553" indent="0">
              <a:buNone/>
              <a:defRPr sz="3100"/>
            </a:lvl9pPr>
          </a:lstStyle>
          <a:p>
            <a:pPr lvl="0"/>
            <a:endParaRPr lang="vi-VN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90335" y="7156452"/>
            <a:ext cx="9765983" cy="1073149"/>
          </a:xfrm>
        </p:spPr>
        <p:txBody>
          <a:bodyPr/>
          <a:lstStyle>
            <a:lvl1pPr marL="0" indent="0">
              <a:buNone/>
              <a:defRPr sz="2200"/>
            </a:lvl1pPr>
            <a:lvl2pPr marL="718444" indent="0">
              <a:buNone/>
              <a:defRPr sz="1900"/>
            </a:lvl2pPr>
            <a:lvl3pPr marL="1436888" indent="0">
              <a:buNone/>
              <a:defRPr sz="1600"/>
            </a:lvl3pPr>
            <a:lvl4pPr marL="2155332" indent="0">
              <a:buNone/>
              <a:defRPr sz="1400"/>
            </a:lvl4pPr>
            <a:lvl5pPr marL="2873776" indent="0">
              <a:buNone/>
              <a:defRPr sz="1400"/>
            </a:lvl5pPr>
            <a:lvl6pPr marL="3592220" indent="0">
              <a:buNone/>
              <a:defRPr sz="1400"/>
            </a:lvl6pPr>
            <a:lvl7pPr marL="4310664" indent="0">
              <a:buNone/>
              <a:defRPr sz="1400"/>
            </a:lvl7pPr>
            <a:lvl8pPr marL="5029109" indent="0">
              <a:buNone/>
              <a:defRPr sz="1400"/>
            </a:lvl8pPr>
            <a:lvl9pPr marL="5747553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090DF4-68DF-4AAF-98F9-EB3836BAB8B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8833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13832" y="366713"/>
            <a:ext cx="14648974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13832" y="2133600"/>
            <a:ext cx="14648974" cy="603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13832" y="8326438"/>
            <a:ext cx="3797882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2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561185" y="8326438"/>
            <a:ext cx="5154269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2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664924" y="8326438"/>
            <a:ext cx="3797882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2200"/>
            </a:lvl1pPr>
          </a:lstStyle>
          <a:p>
            <a:pPr>
              <a:defRPr/>
            </a:pPr>
            <a:fld id="{F4264759-E7CE-4A8C-955C-20DA2A50E45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5pPr>
      <a:lvl6pPr marL="718444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6pPr>
      <a:lvl7pPr marL="1436888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7pPr>
      <a:lvl8pPr marL="2155332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8pPr>
      <a:lvl9pPr marL="2873776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9pPr>
    </p:titleStyle>
    <p:bodyStyle>
      <a:lvl1pPr marL="538163" indent="-538163" algn="l" rtl="0" eaLnBrk="0" fontAlgn="base" hangingPunct="0">
        <a:spcBef>
          <a:spcPct val="20000"/>
        </a:spcBef>
        <a:spcAft>
          <a:spcPct val="0"/>
        </a:spcAft>
        <a:buChar char="•"/>
        <a:defRPr sz="5000">
          <a:solidFill>
            <a:schemeClr val="tx1"/>
          </a:solidFill>
          <a:latin typeface="+mn-lt"/>
          <a:ea typeface="+mn-ea"/>
          <a:cs typeface="+mn-cs"/>
        </a:defRPr>
      </a:lvl1pPr>
      <a:lvl2pPr marL="1166813" indent="-447675" algn="l" rtl="0" eaLnBrk="0" fontAlgn="base" hangingPunct="0">
        <a:spcBef>
          <a:spcPct val="20000"/>
        </a:spcBef>
        <a:spcAft>
          <a:spcPct val="0"/>
        </a:spcAft>
        <a:buChar char="–"/>
        <a:defRPr sz="4400">
          <a:solidFill>
            <a:schemeClr val="tx1"/>
          </a:solidFill>
          <a:latin typeface="+mn-lt"/>
        </a:defRPr>
      </a:lvl2pPr>
      <a:lvl3pPr marL="1795463" indent="-358775" algn="l" rtl="0" eaLnBrk="0" fontAlgn="base" hangingPunct="0">
        <a:spcBef>
          <a:spcPct val="20000"/>
        </a:spcBef>
        <a:spcAft>
          <a:spcPct val="0"/>
        </a:spcAft>
        <a:buChar char="•"/>
        <a:defRPr sz="3800">
          <a:solidFill>
            <a:schemeClr val="tx1"/>
          </a:solidFill>
          <a:latin typeface="+mn-lt"/>
        </a:defRPr>
      </a:lvl3pPr>
      <a:lvl4pPr marL="2513013" indent="-358775" algn="l" rtl="0" eaLnBrk="0" fontAlgn="base" hangingPunct="0">
        <a:spcBef>
          <a:spcPct val="20000"/>
        </a:spcBef>
        <a:spcAft>
          <a:spcPct val="0"/>
        </a:spcAft>
        <a:buChar char="–"/>
        <a:defRPr sz="3100">
          <a:solidFill>
            <a:schemeClr val="tx1"/>
          </a:solidFill>
          <a:latin typeface="+mn-lt"/>
        </a:defRPr>
      </a:lvl4pPr>
      <a:lvl5pPr marL="3232150" indent="-358775" algn="l" rtl="0" eaLnBrk="0" fontAlgn="base" hangingPunct="0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5pPr>
      <a:lvl6pPr marL="3951442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6pPr>
      <a:lvl7pPr marL="4669887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7pPr>
      <a:lvl8pPr marL="5388331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8pPr>
      <a:lvl9pPr marL="6106775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9pPr>
    </p:bodyStyle>
    <p:otherStyle>
      <a:defPPr>
        <a:defRPr lang="vi-VN"/>
      </a:defPPr>
      <a:lvl1pPr marL="0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18444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436888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155332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73776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92220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310664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5029109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747553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 Box 3"/>
          <p:cNvSpPr txBox="1">
            <a:spLocks noChangeArrowheads="1"/>
          </p:cNvSpPr>
          <p:nvPr/>
        </p:nvSpPr>
        <p:spPr bwMode="auto">
          <a:xfrm>
            <a:off x="3197197" y="723901"/>
            <a:ext cx="10037260" cy="684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43689" tIns="71844" rIns="143689" bIns="71844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500" b="1">
                <a:solidFill>
                  <a:srgbClr val="FF0066"/>
                </a:solidFill>
                <a:latin typeface="Times New Roman" pitchFamily="18" charset="0"/>
              </a:rPr>
              <a:t>TRƯỜNG TIỂU HỌC ……</a:t>
            </a:r>
          </a:p>
        </p:txBody>
      </p:sp>
      <p:sp>
        <p:nvSpPr>
          <p:cNvPr id="30" name="Text Box 14"/>
          <p:cNvSpPr txBox="1">
            <a:spLocks noChangeArrowheads="1"/>
          </p:cNvSpPr>
          <p:nvPr/>
        </p:nvSpPr>
        <p:spPr bwMode="auto">
          <a:xfrm>
            <a:off x="2561166" y="4328334"/>
            <a:ext cx="11679097" cy="25765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spcAft>
                <a:spcPts val="1200"/>
              </a:spcAft>
              <a:defRPr/>
            </a:pPr>
            <a:r>
              <a:rPr lang="en-US" sz="4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trải</a:t>
            </a: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nghiệm</a:t>
            </a:r>
            <a:endParaRPr lang="en-US" sz="4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spcBef>
                <a:spcPts val="0"/>
              </a:spcBef>
              <a:defRPr/>
            </a:pPr>
            <a:r>
              <a:rPr lang="en-US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BÀI 28: SINH HOẠT LỚP</a:t>
            </a:r>
          </a:p>
          <a:p>
            <a:pPr algn="ctr" eaLnBrk="1" hangingPunct="1">
              <a:spcBef>
                <a:spcPts val="0"/>
              </a:spcBef>
              <a:defRPr/>
            </a:pPr>
            <a:r>
              <a:rPr lang="en-US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TỰ HÀO VỀ VẺ ĐẸP QUÊ HƯƠNG</a:t>
            </a:r>
          </a:p>
        </p:txBody>
      </p:sp>
      <p:sp>
        <p:nvSpPr>
          <p:cNvPr id="31" name="Text Box 17"/>
          <p:cNvSpPr txBox="1">
            <a:spLocks noChangeArrowheads="1"/>
          </p:cNvSpPr>
          <p:nvPr/>
        </p:nvSpPr>
        <p:spPr bwMode="auto">
          <a:xfrm>
            <a:off x="2347119" y="1905000"/>
            <a:ext cx="11471154" cy="1992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6000" b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CHÀO MỪNG QUÝ THẦY CÔ</a:t>
            </a:r>
          </a:p>
          <a:p>
            <a:pPr algn="ctr" eaLnBrk="1" hangingPunct="1">
              <a:spcBef>
                <a:spcPts val="0"/>
              </a:spcBef>
              <a:defRPr/>
            </a:pPr>
            <a:r>
              <a:rPr lang="en-US" sz="6000" b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VỀ DỰ GIỜ THĂM LỚP</a:t>
            </a:r>
          </a:p>
        </p:txBody>
      </p:sp>
      <p:pic>
        <p:nvPicPr>
          <p:cNvPr id="32" name="Picture 22" descr="bd21315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351" y="6817533"/>
            <a:ext cx="5616086" cy="204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3" name="Straight Connector 32"/>
          <p:cNvCxnSpPr/>
          <p:nvPr/>
        </p:nvCxnSpPr>
        <p:spPr>
          <a:xfrm flipV="1">
            <a:off x="5407784" y="1447800"/>
            <a:ext cx="5985862" cy="0"/>
          </a:xfrm>
          <a:prstGeom prst="line">
            <a:avLst/>
          </a:prstGeom>
          <a:ln>
            <a:solidFill>
              <a:srgbClr val="FF0066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36" name="Picture 5" descr="POINSET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90379" y="6400800"/>
            <a:ext cx="2971800" cy="2561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" name="Picture 5" descr="POINSET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 flipV="1">
            <a:off x="135682" y="51483"/>
            <a:ext cx="1382714" cy="14708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05291919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repeatCount="1000000" accel="36000" decel="2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475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21" presetClass="emph" presetSubtype="0" repeatCount="2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8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9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0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1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31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Group 25"/>
          <p:cNvGrpSpPr/>
          <p:nvPr/>
        </p:nvGrpSpPr>
        <p:grpSpPr>
          <a:xfrm>
            <a:off x="5211494" y="103853"/>
            <a:ext cx="5878532" cy="994830"/>
            <a:chOff x="5063633" y="164812"/>
            <a:chExt cx="5779343" cy="994830"/>
          </a:xfrm>
        </p:grpSpPr>
        <p:grpSp>
          <p:nvGrpSpPr>
            <p:cNvPr id="27" name="Group 26"/>
            <p:cNvGrpSpPr/>
            <p:nvPr/>
          </p:nvGrpSpPr>
          <p:grpSpPr>
            <a:xfrm>
              <a:off x="5063633" y="164812"/>
              <a:ext cx="5779343" cy="994830"/>
              <a:chOff x="5063633" y="164812"/>
              <a:chExt cx="5779343" cy="994830"/>
            </a:xfrm>
          </p:grpSpPr>
          <p:sp>
            <p:nvSpPr>
              <p:cNvPr id="29" name="TextBox 28"/>
              <p:cNvSpPr txBox="1"/>
              <p:nvPr/>
            </p:nvSpPr>
            <p:spPr>
              <a:xfrm>
                <a:off x="5063633" y="164812"/>
                <a:ext cx="5779343" cy="5539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00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Thứ……ngày…..tháng…..năm…….</a:t>
                </a:r>
              </a:p>
            </p:txBody>
          </p:sp>
          <p:sp>
            <p:nvSpPr>
              <p:cNvPr id="30" name="TextBox 29"/>
              <p:cNvSpPr txBox="1"/>
              <p:nvPr/>
            </p:nvSpPr>
            <p:spPr>
              <a:xfrm>
                <a:off x="5498868" y="636422"/>
                <a:ext cx="4921898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b="1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HOẠT ĐỘNG TRẢI NGHIỆM</a:t>
                </a:r>
              </a:p>
            </p:txBody>
          </p:sp>
        </p:grpSp>
        <p:cxnSp>
          <p:nvCxnSpPr>
            <p:cNvPr id="28" name="Straight Connector 27"/>
            <p:cNvCxnSpPr/>
            <p:nvPr/>
          </p:nvCxnSpPr>
          <p:spPr>
            <a:xfrm>
              <a:off x="5618731" y="1136154"/>
              <a:ext cx="4699845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1" name="Text Box 14"/>
          <p:cNvSpPr txBox="1">
            <a:spLocks noChangeArrowheads="1"/>
          </p:cNvSpPr>
          <p:nvPr/>
        </p:nvSpPr>
        <p:spPr bwMode="auto">
          <a:xfrm>
            <a:off x="2880519" y="1097280"/>
            <a:ext cx="10515600" cy="575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28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SINH HOẠT LỚP: TỰ HÀO VỀ VẺ ĐẸP QUÊ HƯƠNG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746919" y="1782783"/>
            <a:ext cx="6477000" cy="677108"/>
            <a:chOff x="1508918" y="1888664"/>
            <a:chExt cx="5770418" cy="677108"/>
          </a:xfrm>
        </p:grpSpPr>
        <p:sp>
          <p:nvSpPr>
            <p:cNvPr id="10" name="Rectangle 9"/>
            <p:cNvSpPr/>
            <p:nvPr/>
          </p:nvSpPr>
          <p:spPr>
            <a:xfrm>
              <a:off x="1508918" y="1888664"/>
              <a:ext cx="5770418" cy="67710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3800" b="1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I. Sơ kết hoạt động tuần qua.</a:t>
              </a:r>
            </a:p>
          </p:txBody>
        </p:sp>
        <p:cxnSp>
          <p:nvCxnSpPr>
            <p:cNvPr id="11" name="Straight Connector 10"/>
            <p:cNvCxnSpPr/>
            <p:nvPr/>
          </p:nvCxnSpPr>
          <p:spPr>
            <a:xfrm>
              <a:off x="1673234" y="2519755"/>
              <a:ext cx="5295207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3" name="TextBox 32"/>
          <p:cNvSpPr txBox="1"/>
          <p:nvPr/>
        </p:nvSpPr>
        <p:spPr>
          <a:xfrm>
            <a:off x="802484" y="2590800"/>
            <a:ext cx="705193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/>
            <a:r>
              <a:rPr lang="en-US" sz="360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1) Kết quả thi đua cuối tuần vừa qua: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801506" y="3371671"/>
            <a:ext cx="1419170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Thực hiện tốt nền nếp học tập, đến lớp đúng giờ tham gia thi đua tuần học tốt do đội cờ đỏ tổ chức.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789917" y="4590871"/>
            <a:ext cx="1419880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Thực hiện tốt việc làm bài tập đầy đủ, chăm chỉ học tập, không nói chuyện riêng trong giờ học. 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746919" y="5810071"/>
            <a:ext cx="1419880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Thực hiện tốt vệ sinh cá nhân, vệ sinh lớp học. Tham gia sinh hoạt tập thể nghiêm túc và hoạt thành tốt   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1087931" y="7010400"/>
            <a:ext cx="21255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/>
            <a:r>
              <a:rPr lang="en-US" sz="360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2) Tồn tại: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823119" y="7772400"/>
            <a:ext cx="145541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Có một số bạn đi học muộn, một số bạn vẫn nói chuyện riêng trong giờ học.</a:t>
            </a:r>
          </a:p>
        </p:txBody>
      </p:sp>
    </p:spTree>
    <p:extLst>
      <p:ext uri="{BB962C8B-B14F-4D97-AF65-F5344CB8AC3E}">
        <p14:creationId xmlns:p14="http://schemas.microsoft.com/office/powerpoint/2010/main" val="1447409419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34" grpId="0"/>
      <p:bldP spid="35" grpId="0"/>
      <p:bldP spid="37" grpId="0"/>
      <p:bldP spid="38" grpId="0"/>
      <p:bldP spid="3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Group 25"/>
          <p:cNvGrpSpPr/>
          <p:nvPr/>
        </p:nvGrpSpPr>
        <p:grpSpPr>
          <a:xfrm>
            <a:off x="5211494" y="103853"/>
            <a:ext cx="5878532" cy="994830"/>
            <a:chOff x="5063633" y="164812"/>
            <a:chExt cx="5779343" cy="994830"/>
          </a:xfrm>
        </p:grpSpPr>
        <p:grpSp>
          <p:nvGrpSpPr>
            <p:cNvPr id="27" name="Group 26"/>
            <p:cNvGrpSpPr/>
            <p:nvPr/>
          </p:nvGrpSpPr>
          <p:grpSpPr>
            <a:xfrm>
              <a:off x="5063633" y="164812"/>
              <a:ext cx="5779343" cy="994830"/>
              <a:chOff x="5063633" y="164812"/>
              <a:chExt cx="5779343" cy="994830"/>
            </a:xfrm>
          </p:grpSpPr>
          <p:sp>
            <p:nvSpPr>
              <p:cNvPr id="29" name="TextBox 28"/>
              <p:cNvSpPr txBox="1"/>
              <p:nvPr/>
            </p:nvSpPr>
            <p:spPr>
              <a:xfrm>
                <a:off x="5063633" y="164812"/>
                <a:ext cx="5779343" cy="5539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00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Thứ……ngày…..tháng…..năm…….</a:t>
                </a:r>
              </a:p>
            </p:txBody>
          </p:sp>
          <p:sp>
            <p:nvSpPr>
              <p:cNvPr id="30" name="TextBox 29"/>
              <p:cNvSpPr txBox="1"/>
              <p:nvPr/>
            </p:nvSpPr>
            <p:spPr>
              <a:xfrm>
                <a:off x="5498868" y="636422"/>
                <a:ext cx="4921898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b="1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HOẠT ĐỘNG TRẢI NGHIỆM</a:t>
                </a:r>
              </a:p>
            </p:txBody>
          </p:sp>
        </p:grpSp>
        <p:cxnSp>
          <p:nvCxnSpPr>
            <p:cNvPr id="28" name="Straight Connector 27"/>
            <p:cNvCxnSpPr/>
            <p:nvPr/>
          </p:nvCxnSpPr>
          <p:spPr>
            <a:xfrm>
              <a:off x="5618731" y="1136154"/>
              <a:ext cx="4699845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1" name="Text Box 14"/>
          <p:cNvSpPr txBox="1">
            <a:spLocks noChangeArrowheads="1"/>
          </p:cNvSpPr>
          <p:nvPr/>
        </p:nvSpPr>
        <p:spPr bwMode="auto">
          <a:xfrm>
            <a:off x="2880519" y="1097280"/>
            <a:ext cx="10515600" cy="575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2800" b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SINH HOẠT LỚP: NÉT RIÊNG CỦA MỖI NGƯỜI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746919" y="1782783"/>
            <a:ext cx="7391400" cy="677108"/>
            <a:chOff x="1508918" y="1888664"/>
            <a:chExt cx="6585065" cy="677108"/>
          </a:xfrm>
        </p:grpSpPr>
        <p:sp>
          <p:nvSpPr>
            <p:cNvPr id="10" name="Rectangle 9"/>
            <p:cNvSpPr/>
            <p:nvPr/>
          </p:nvSpPr>
          <p:spPr>
            <a:xfrm>
              <a:off x="1508918" y="1888664"/>
              <a:ext cx="6585065" cy="67710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3800" b="1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II. Kế hoạch hoạt động tuần tới.</a:t>
              </a:r>
            </a:p>
          </p:txBody>
        </p:sp>
        <p:cxnSp>
          <p:nvCxnSpPr>
            <p:cNvPr id="11" name="Straight Connector 10"/>
            <p:cNvCxnSpPr/>
            <p:nvPr/>
          </p:nvCxnSpPr>
          <p:spPr>
            <a:xfrm>
              <a:off x="1673234" y="2519755"/>
              <a:ext cx="5673989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4" name="TextBox 33"/>
          <p:cNvSpPr txBox="1"/>
          <p:nvPr/>
        </p:nvSpPr>
        <p:spPr>
          <a:xfrm>
            <a:off x="801505" y="2667000"/>
            <a:ext cx="1472821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Thi đua lập thành tích chào mừng ngày…………….</a:t>
            </a:r>
          </a:p>
          <a:p>
            <a:pPr algn="just"/>
            <a:r>
              <a:rPr lang="en-US" sz="36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Tiếp tục thực hiện tốt nền nếp học tập, đến lớp đúng giờ tham gia thi đua tuần học tốt do đội cờ đỏ tổ chức.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789916" y="5810071"/>
            <a:ext cx="1473980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Thực hiện tốt việc làm bài tập đầy đủ, chăm chỉ học tập, không nói chuyện riêng trong giờ học. 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746918" y="7257871"/>
            <a:ext cx="1478279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Thực hiện tốt vệ sinh cá nhân, vệ sinh lớp học. Tham gia sinh hoạt tập thể nghiêm túc và hoạt thành tốt   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789916" y="4525832"/>
            <a:ext cx="1473980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Khắc phục những tồn tại trong tuần trước để hoàn thành xuất sắc nhiệm vụ tuần này.</a:t>
            </a:r>
          </a:p>
        </p:txBody>
      </p:sp>
    </p:spTree>
    <p:extLst>
      <p:ext uri="{BB962C8B-B14F-4D97-AF65-F5344CB8AC3E}">
        <p14:creationId xmlns:p14="http://schemas.microsoft.com/office/powerpoint/2010/main" val="3622397350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  <p:bldP spid="35" grpId="0"/>
      <p:bldP spid="37" grpId="0"/>
      <p:bldP spid="1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Group 25"/>
          <p:cNvGrpSpPr/>
          <p:nvPr/>
        </p:nvGrpSpPr>
        <p:grpSpPr>
          <a:xfrm>
            <a:off x="5211494" y="103853"/>
            <a:ext cx="5878532" cy="994830"/>
            <a:chOff x="5063633" y="164812"/>
            <a:chExt cx="5779343" cy="994830"/>
          </a:xfrm>
        </p:grpSpPr>
        <p:grpSp>
          <p:nvGrpSpPr>
            <p:cNvPr id="27" name="Group 26"/>
            <p:cNvGrpSpPr/>
            <p:nvPr/>
          </p:nvGrpSpPr>
          <p:grpSpPr>
            <a:xfrm>
              <a:off x="5063633" y="164812"/>
              <a:ext cx="5779343" cy="994830"/>
              <a:chOff x="5063633" y="164812"/>
              <a:chExt cx="5779343" cy="994830"/>
            </a:xfrm>
          </p:grpSpPr>
          <p:sp>
            <p:nvSpPr>
              <p:cNvPr id="29" name="TextBox 28"/>
              <p:cNvSpPr txBox="1"/>
              <p:nvPr/>
            </p:nvSpPr>
            <p:spPr>
              <a:xfrm>
                <a:off x="5063633" y="164812"/>
                <a:ext cx="5779343" cy="5539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00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Thứ……ngày…..tháng…..năm…….</a:t>
                </a:r>
              </a:p>
            </p:txBody>
          </p:sp>
          <p:sp>
            <p:nvSpPr>
              <p:cNvPr id="30" name="TextBox 29"/>
              <p:cNvSpPr txBox="1"/>
              <p:nvPr/>
            </p:nvSpPr>
            <p:spPr>
              <a:xfrm>
                <a:off x="5498868" y="636422"/>
                <a:ext cx="4921898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b="1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HOẠT ĐỘNG TRẢI NGHIỆM</a:t>
                </a:r>
              </a:p>
            </p:txBody>
          </p:sp>
        </p:grpSp>
        <p:cxnSp>
          <p:nvCxnSpPr>
            <p:cNvPr id="28" name="Straight Connector 27"/>
            <p:cNvCxnSpPr/>
            <p:nvPr/>
          </p:nvCxnSpPr>
          <p:spPr>
            <a:xfrm>
              <a:off x="5618731" y="1136154"/>
              <a:ext cx="4699845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1" name="Text Box 14"/>
          <p:cNvSpPr txBox="1">
            <a:spLocks noChangeArrowheads="1"/>
          </p:cNvSpPr>
          <p:nvPr/>
        </p:nvSpPr>
        <p:spPr bwMode="auto">
          <a:xfrm>
            <a:off x="2880519" y="1097280"/>
            <a:ext cx="10515600" cy="575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28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SINH HOẠT LỚP: TỰ HÀO VỀ VẺ ĐẸP QUÊ HƯƠNG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746919" y="1782783"/>
            <a:ext cx="11887200" cy="677108"/>
            <a:chOff x="1508918" y="1888664"/>
            <a:chExt cx="10590414" cy="677108"/>
          </a:xfrm>
        </p:grpSpPr>
        <p:sp>
          <p:nvSpPr>
            <p:cNvPr id="10" name="Rectangle 9"/>
            <p:cNvSpPr/>
            <p:nvPr/>
          </p:nvSpPr>
          <p:spPr>
            <a:xfrm>
              <a:off x="1508918" y="1888664"/>
              <a:ext cx="10590414" cy="67710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3800" b="1" dirty="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III. </a:t>
              </a:r>
              <a:r>
                <a:rPr lang="en-US" sz="3800" b="1" dirty="0" err="1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Sinh</a:t>
              </a:r>
              <a:r>
                <a:rPr lang="en-US" sz="3800" b="1" dirty="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hoạt</a:t>
              </a:r>
              <a:r>
                <a:rPr lang="en-US" sz="3800" b="1" dirty="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chủ</a:t>
              </a:r>
              <a:r>
                <a:rPr lang="en-US" sz="3800" b="1" dirty="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đề</a:t>
              </a:r>
              <a:r>
                <a:rPr lang="en-US" sz="3800" b="1" dirty="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 “</a:t>
              </a:r>
              <a:r>
                <a:rPr lang="en-US" sz="3800" b="1" dirty="0" err="1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Tự</a:t>
              </a:r>
              <a:r>
                <a:rPr lang="en-US" sz="3800" b="1" dirty="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hào</a:t>
              </a:r>
              <a:r>
                <a:rPr lang="en-US" sz="3800" b="1" dirty="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về</a:t>
              </a:r>
              <a:r>
                <a:rPr lang="en-US" sz="3800" b="1" dirty="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vẻ</a:t>
              </a:r>
              <a:r>
                <a:rPr lang="en-US" sz="3800" b="1" dirty="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đẹp</a:t>
              </a:r>
              <a:r>
                <a:rPr lang="en-US" sz="3800" b="1" dirty="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quê</a:t>
              </a:r>
              <a:r>
                <a:rPr lang="en-US" sz="3800" b="1" dirty="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hương</a:t>
              </a:r>
              <a:r>
                <a:rPr lang="en-US" sz="3800" b="1" dirty="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”.</a:t>
              </a:r>
            </a:p>
          </p:txBody>
        </p:sp>
        <p:cxnSp>
          <p:nvCxnSpPr>
            <p:cNvPr id="11" name="Straight Connector 10"/>
            <p:cNvCxnSpPr>
              <a:cxnSpLocks/>
            </p:cNvCxnSpPr>
            <p:nvPr/>
          </p:nvCxnSpPr>
          <p:spPr>
            <a:xfrm>
              <a:off x="1673234" y="2519755"/>
              <a:ext cx="9204127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6" name="TextBox 15"/>
          <p:cNvSpPr txBox="1"/>
          <p:nvPr/>
        </p:nvSpPr>
        <p:spPr>
          <a:xfrm>
            <a:off x="777558" y="2590799"/>
            <a:ext cx="1466298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1) Chia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sẻ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mới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hiểu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cảnh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thiên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nhiên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ở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địa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phương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46919" y="4279798"/>
            <a:ext cx="7717813" cy="286232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571500" indent="-571500" algn="just">
              <a:buFontTx/>
              <a:buChar char="-"/>
            </a:pPr>
            <a:r>
              <a:rPr lang="en-US" sz="3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nhóm</a:t>
            </a:r>
            <a:r>
              <a:rPr 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4 </a:t>
            </a:r>
            <a:r>
              <a:rPr lang="en-US" sz="3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/>
            <a:r>
              <a:rPr 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3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Kể</a:t>
            </a:r>
            <a:r>
              <a:rPr 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khiến</a:t>
            </a:r>
            <a:r>
              <a:rPr 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ấn</a:t>
            </a:r>
            <a:r>
              <a:rPr 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tượng</a:t>
            </a:r>
            <a:r>
              <a:rPr 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muốn</a:t>
            </a:r>
            <a:r>
              <a:rPr 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thăm</a:t>
            </a:r>
            <a:r>
              <a:rPr 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cảnh</a:t>
            </a:r>
            <a:r>
              <a:rPr 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đẹp</a:t>
            </a:r>
            <a:r>
              <a:rPr 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+ Chia </a:t>
            </a:r>
            <a:r>
              <a:rPr lang="en-US" sz="3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sẻ</a:t>
            </a:r>
            <a:r>
              <a:rPr 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kế</a:t>
            </a:r>
            <a:r>
              <a:rPr 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hoạch</a:t>
            </a:r>
            <a:r>
              <a:rPr 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tham</a:t>
            </a:r>
            <a:r>
              <a:rPr 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gia</a:t>
            </a:r>
            <a:r>
              <a:rPr 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đình</a:t>
            </a:r>
            <a:r>
              <a:rPr 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pic>
        <p:nvPicPr>
          <p:cNvPr id="2050" name="Picture 2" descr="Hoạt động trải nghiệm lớp 3 Tuần 28 trang 82, 83, 84 - Kết nối tri thức">
            <a:extLst>
              <a:ext uri="{FF2B5EF4-FFF2-40B4-BE49-F238E27FC236}">
                <a16:creationId xmlns:a16="http://schemas.microsoft.com/office/drawing/2014/main" id="{C9815432-D0F5-56B9-A7A6-5CE505A16B6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28919" y="3581400"/>
            <a:ext cx="6747593" cy="42591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3440657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Group 25"/>
          <p:cNvGrpSpPr/>
          <p:nvPr/>
        </p:nvGrpSpPr>
        <p:grpSpPr>
          <a:xfrm>
            <a:off x="5211494" y="103853"/>
            <a:ext cx="5878532" cy="994830"/>
            <a:chOff x="5063633" y="164812"/>
            <a:chExt cx="5779343" cy="994830"/>
          </a:xfrm>
        </p:grpSpPr>
        <p:grpSp>
          <p:nvGrpSpPr>
            <p:cNvPr id="27" name="Group 26"/>
            <p:cNvGrpSpPr/>
            <p:nvPr/>
          </p:nvGrpSpPr>
          <p:grpSpPr>
            <a:xfrm>
              <a:off x="5063633" y="164812"/>
              <a:ext cx="5779343" cy="994830"/>
              <a:chOff x="5063633" y="164812"/>
              <a:chExt cx="5779343" cy="994830"/>
            </a:xfrm>
          </p:grpSpPr>
          <p:sp>
            <p:nvSpPr>
              <p:cNvPr id="29" name="TextBox 28"/>
              <p:cNvSpPr txBox="1"/>
              <p:nvPr/>
            </p:nvSpPr>
            <p:spPr>
              <a:xfrm>
                <a:off x="5063633" y="164812"/>
                <a:ext cx="5779343" cy="5539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00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Thứ……ngày…..tháng…..năm…….</a:t>
                </a:r>
              </a:p>
            </p:txBody>
          </p:sp>
          <p:sp>
            <p:nvSpPr>
              <p:cNvPr id="30" name="TextBox 29"/>
              <p:cNvSpPr txBox="1"/>
              <p:nvPr/>
            </p:nvSpPr>
            <p:spPr>
              <a:xfrm>
                <a:off x="5498868" y="636422"/>
                <a:ext cx="4921898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b="1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HOẠT ĐỘNG TRẢI NGHIỆM</a:t>
                </a:r>
              </a:p>
            </p:txBody>
          </p:sp>
        </p:grpSp>
        <p:cxnSp>
          <p:nvCxnSpPr>
            <p:cNvPr id="28" name="Straight Connector 27"/>
            <p:cNvCxnSpPr/>
            <p:nvPr/>
          </p:nvCxnSpPr>
          <p:spPr>
            <a:xfrm>
              <a:off x="5618731" y="1136154"/>
              <a:ext cx="4699845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1" name="Text Box 14"/>
          <p:cNvSpPr txBox="1">
            <a:spLocks noChangeArrowheads="1"/>
          </p:cNvSpPr>
          <p:nvPr/>
        </p:nvSpPr>
        <p:spPr bwMode="auto">
          <a:xfrm>
            <a:off x="2880519" y="1097280"/>
            <a:ext cx="10515600" cy="575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2800" b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SINH HOẠT LỚP: NÉT RIÊNG CỦA MỖI NGƯỜI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77558" y="2590799"/>
            <a:ext cx="1129027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2)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Sáng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phẩm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chủ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Quê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hương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tươi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đẹp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”.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48559" y="3493821"/>
            <a:ext cx="7717813" cy="452431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vi-VN" sz="36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Mỗi tổ chọn một hình thức sáng tạo tác phẩm về cảnh đẹp của địa phương:</a:t>
            </a:r>
          </a:p>
          <a:p>
            <a:r>
              <a:rPr lang="vi-VN" sz="36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Làm tranh bằng chất liệu yêu thích: lá khô, màu vẽ, giấy vụn, các loại hạt…</a:t>
            </a:r>
          </a:p>
          <a:p>
            <a:r>
              <a:rPr lang="vi-VN" sz="36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Làm thơ hoặc viết đoạn văn và tự minh họa</a:t>
            </a:r>
          </a:p>
          <a:p>
            <a:r>
              <a:rPr lang="vi-VN" sz="36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Thuyết trình trước lớp về sản phẩm của mình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813AC394-9B8A-7200-EE85-FE27F93C18C4}"/>
              </a:ext>
            </a:extLst>
          </p:cNvPr>
          <p:cNvGrpSpPr/>
          <p:nvPr/>
        </p:nvGrpSpPr>
        <p:grpSpPr>
          <a:xfrm>
            <a:off x="746919" y="1782783"/>
            <a:ext cx="11887200" cy="677108"/>
            <a:chOff x="1508918" y="1888664"/>
            <a:chExt cx="10590414" cy="677108"/>
          </a:xfrm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3335CC04-EA28-C923-29E7-6D9CF8016972}"/>
                </a:ext>
              </a:extLst>
            </p:cNvPr>
            <p:cNvSpPr/>
            <p:nvPr/>
          </p:nvSpPr>
          <p:spPr>
            <a:xfrm>
              <a:off x="1508918" y="1888664"/>
              <a:ext cx="10590414" cy="67710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3800" b="1" dirty="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III. </a:t>
              </a:r>
              <a:r>
                <a:rPr lang="en-US" sz="3800" b="1" dirty="0" err="1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Sinh</a:t>
              </a:r>
              <a:r>
                <a:rPr lang="en-US" sz="3800" b="1" dirty="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hoạt</a:t>
              </a:r>
              <a:r>
                <a:rPr lang="en-US" sz="3800" b="1" dirty="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chủ</a:t>
              </a:r>
              <a:r>
                <a:rPr lang="en-US" sz="3800" b="1" dirty="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đề</a:t>
              </a:r>
              <a:r>
                <a:rPr lang="en-US" sz="3800" b="1" dirty="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 “</a:t>
              </a:r>
              <a:r>
                <a:rPr lang="en-US" sz="3800" b="1" dirty="0" err="1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Tự</a:t>
              </a:r>
              <a:r>
                <a:rPr lang="en-US" sz="3800" b="1" dirty="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hào</a:t>
              </a:r>
              <a:r>
                <a:rPr lang="en-US" sz="3800" b="1" dirty="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về</a:t>
              </a:r>
              <a:r>
                <a:rPr lang="en-US" sz="3800" b="1" dirty="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vẻ</a:t>
              </a:r>
              <a:r>
                <a:rPr lang="en-US" sz="3800" b="1" dirty="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đẹp</a:t>
              </a:r>
              <a:r>
                <a:rPr lang="en-US" sz="3800" b="1" dirty="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quê</a:t>
              </a:r>
              <a:r>
                <a:rPr lang="en-US" sz="3800" b="1" dirty="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hương</a:t>
              </a:r>
              <a:r>
                <a:rPr lang="en-US" sz="3800" b="1" dirty="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”.</a:t>
              </a:r>
            </a:p>
          </p:txBody>
        </p: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03C71D32-EE54-3F8E-96B7-F5A1952619D3}"/>
                </a:ext>
              </a:extLst>
            </p:cNvPr>
            <p:cNvCxnSpPr>
              <a:cxnSpLocks/>
            </p:cNvCxnSpPr>
            <p:nvPr/>
          </p:nvCxnSpPr>
          <p:spPr>
            <a:xfrm>
              <a:off x="1673234" y="2519755"/>
              <a:ext cx="9204127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pic>
        <p:nvPicPr>
          <p:cNvPr id="1026" name="Picture 2" descr="Hoạt động trải nghiệm lớp 3 Tuần 28 trang 82, 83, 84 - Kết nối tri thức">
            <a:extLst>
              <a:ext uri="{FF2B5EF4-FFF2-40B4-BE49-F238E27FC236}">
                <a16:creationId xmlns:a16="http://schemas.microsoft.com/office/drawing/2014/main" id="{1119C424-70CB-4D6A-B254-F6B58076B6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69952" y="3733800"/>
            <a:ext cx="8233811" cy="50747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778263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Anh dep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93" y="388938"/>
            <a:ext cx="14920252" cy="8755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WordArt 3"/>
          <p:cNvSpPr>
            <a:spLocks noChangeArrowheads="1" noChangeShapeType="1" noTextEdit="1"/>
          </p:cNvSpPr>
          <p:nvPr/>
        </p:nvSpPr>
        <p:spPr bwMode="auto">
          <a:xfrm>
            <a:off x="3642519" y="4114800"/>
            <a:ext cx="9220200" cy="11255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5700" b="1" kern="1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XIN CHÂN THÀNH CẢM ƠN </a:t>
            </a:r>
          </a:p>
          <a:p>
            <a:pPr algn="ctr"/>
            <a:r>
              <a:rPr lang="vi-VN" sz="5700" b="1" kern="1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QUÝ THẦY CÔ GIÁO VÀ CÁC EM</a:t>
            </a:r>
            <a:endParaRPr lang="en-US" sz="5700" b="1" kern="10">
              <a:ln w="19050">
                <a:solidFill>
                  <a:srgbClr val="FFFF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63397092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5&quot;&gt;&lt;property id=&quot;20148&quot; value=&quot;5&quot;/&gt;&lt;property id=&quot;20300&quot; value=&quot;Slide 2&quot;/&gt;&lt;property id=&quot;20307&quot; value=&quot;293&quot;/&gt;&lt;/object&gt;&lt;object type=&quot;3&quot; unique_id=&quot;10006&quot;&gt;&lt;property id=&quot;20148&quot; value=&quot;5&quot;/&gt;&lt;property id=&quot;20300&quot; value=&quot;Slide 3&quot;/&gt;&lt;property id=&quot;20307&quot; value=&quot;317&quot;/&gt;&lt;/object&gt;&lt;object type=&quot;3&quot; unique_id=&quot;10008&quot;&gt;&lt;property id=&quot;20148&quot; value=&quot;5&quot;/&gt;&lt;property id=&quot;20300&quot; value=&quot;Slide 5&quot;/&gt;&lt;property id=&quot;20307&quot; value=&quot;325&quot;/&gt;&lt;/object&gt;&lt;object type=&quot;3&quot; unique_id=&quot;10009&quot;&gt;&lt;property id=&quot;20148&quot; value=&quot;5&quot;/&gt;&lt;property id=&quot;20300&quot; value=&quot;Slide 6&quot;/&gt;&lt;property id=&quot;20307&quot; value=&quot;298&quot;/&gt;&lt;/object&gt;&lt;object type=&quot;3&quot; unique_id=&quot;10010&quot;&gt;&lt;property id=&quot;20148&quot; value=&quot;5&quot;/&gt;&lt;property id=&quot;20300&quot; value=&quot;Slide 7&quot;/&gt;&lt;property id=&quot;20307&quot; value=&quot;323&quot;/&gt;&lt;/object&gt;&lt;object type=&quot;3&quot; unique_id=&quot;10011&quot;&gt;&lt;property id=&quot;20148&quot; value=&quot;5&quot;/&gt;&lt;property id=&quot;20300&quot; value=&quot;Slide 8&quot;/&gt;&lt;property id=&quot;20307&quot; value=&quot;299&quot;/&gt;&lt;/object&gt;&lt;object type=&quot;3&quot; unique_id=&quot;10012&quot;&gt;&lt;property id=&quot;20148&quot; value=&quot;5&quot;/&gt;&lt;property id=&quot;20300&quot; value=&quot;Slide 9 - &amp;quot;&amp;#x0D;&amp;#x0A;&amp;#x0D;&amp;#x0A; 1/ Phong traøo Ñoâng Du dieãn ra vaøo thôøi gian naøo? Ai laø ngöôøi laõnh ñaïo? Muïc ñích cuûa phong traøo laø &quot;/&gt;&lt;property id=&quot;20307&quot; value=&quot;318&quot;/&gt;&lt;/object&gt;&lt;object type=&quot;3&quot; unique_id=&quot;10013&quot;&gt;&lt;property id=&quot;20148&quot; value=&quot;5&quot;/&gt;&lt;property id=&quot;20300&quot; value=&quot;Slide 10 - &amp;quot;2. Nhaân daân trong nöôùc, ñaëc bieät laø thanh nieân yeâu nöôùc ñaõ höôûng öùng phong traøo Ñoâng Du nhö theá naø&quot;/&gt;&lt;property id=&quot;20307&quot; value=&quot;319&quot;/&gt;&lt;/object&gt;&lt;object type=&quot;3&quot; unique_id=&quot;10014&quot;&gt;&lt;property id=&quot;20148&quot; value=&quot;5&quot;/&gt;&lt;property id=&quot;20300&quot; value=&quot;Slide 11 - &amp;quot;3/ Keát quaû cuûa phong traøo Ñoâng Du vaø yù nghóa cuûa phong traøo laø gì?&amp;quot;&quot;/&gt;&lt;property id=&quot;20307&quot; value=&quot;320&quot;/&gt;&lt;/object&gt;&lt;object type=&quot;3&quot; unique_id=&quot;10015&quot;&gt;&lt;property id=&quot;20148&quot; value=&quot;5&quot;/&gt;&lt;property id=&quot;20300&quot; value=&quot;Slide 12&quot;/&gt;&lt;property id=&quot;20307&quot; value=&quot;300&quot;/&gt;&lt;/object&gt;&lt;object type=&quot;3&quot; unique_id=&quot;10016&quot;&gt;&lt;property id=&quot;20148&quot; value=&quot;5&quot;/&gt;&lt;property id=&quot;20300&quot; value=&quot;Slide 13 - &amp;quot;&amp;amp;#x09;Phan Boäi Chaâu laø nhaø yeâu nöôùc tieâu bieåu cuûa Vieät Nam ôû giai ñoaïn naøo ?&amp;quot;&quot;/&gt;&lt;property id=&quot;20307&quot; value=&quot;263&quot;/&gt;&lt;/object&gt;&lt;object type=&quot;3&quot; unique_id=&quot;10017&quot;&gt;&lt;property id=&quot;20148&quot; value=&quot;5&quot;/&gt;&lt;property id=&quot;20300&quot; value=&quot;Slide 14 - &amp;quot;&amp;#x0D;&amp;#x0A;BAØI HOÏC&amp;#x0D;&amp;#x0A;&amp;quot;&quot;/&gt;&lt;property id=&quot;20307&quot; value=&quot;271&quot;/&gt;&lt;/object&gt;&lt;object type=&quot;3&quot; unique_id=&quot;10050&quot;&gt;&lt;property id=&quot;20148&quot; value=&quot;5&quot;/&gt;&lt;property id=&quot;20300&quot; value=&quot;Slide 1&quot;/&gt;&lt;property id=&quot;20307&quot; value=&quot;327&quot;/&gt;&lt;/object&gt;&lt;object type=&quot;3&quot; unique_id=&quot;10149&quot;&gt;&lt;property id=&quot;20148&quot; value=&quot;5&quot;/&gt;&lt;property id=&quot;20300&quot; value=&quot;Slide 4&quot;/&gt;&lt;property id=&quot;20307&quot; value=&quot;328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Cascade</Template>
  <TotalTime>10475</TotalTime>
  <Words>534</Words>
  <Application>Microsoft Office PowerPoint</Application>
  <PresentationFormat>Tùy chỉnh</PresentationFormat>
  <Paragraphs>45</Paragraphs>
  <Slides>6</Slides>
  <Notes>0</Notes>
  <HiddenSlides>0</HiddenSlides>
  <MMClips>0</MMClips>
  <ScaleCrop>false</ScaleCrop>
  <HeadingPairs>
    <vt:vector size="6" baseType="variant">
      <vt:variant>
        <vt:lpstr>Phông được Dùng</vt:lpstr>
      </vt:variant>
      <vt:variant>
        <vt:i4>2</vt:i4>
      </vt:variant>
      <vt:variant>
        <vt:lpstr>Chủ đề</vt:lpstr>
      </vt:variant>
      <vt:variant>
        <vt:i4>1</vt:i4>
      </vt:variant>
      <vt:variant>
        <vt:lpstr>Tiêu đề Bản chiếu</vt:lpstr>
      </vt:variant>
      <vt:variant>
        <vt:i4>6</vt:i4>
      </vt:variant>
    </vt:vector>
  </HeadingPairs>
  <TitlesOfParts>
    <vt:vector size="9" baseType="lpstr">
      <vt:lpstr>Arial</vt:lpstr>
      <vt:lpstr>Times New Roman</vt:lpstr>
      <vt:lpstr>Default Design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 Hong Minh</dc:creator>
  <cp:lastModifiedBy>Admin</cp:lastModifiedBy>
  <cp:revision>1179</cp:revision>
  <dcterms:created xsi:type="dcterms:W3CDTF">2008-09-09T22:52:10Z</dcterms:created>
  <dcterms:modified xsi:type="dcterms:W3CDTF">2024-04-19T03:45:05Z</dcterms:modified>
</cp:coreProperties>
</file>