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274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D8"/>
    <a:srgbClr val="F3E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327B4-A36A-4DFD-83F9-0F32A3514451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D75EC-022E-42CA-865D-EBC91950C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70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75EC-022E-42CA-865D-EBC91950C2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6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DB414-6B34-1014-1BB1-23C38B23E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C7CB1-A685-A0EB-8B67-F0075C945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69B9C-2B92-AEB6-88D6-FE0DFB1B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133E-6EB7-413A-BBB9-AD12AE884E5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D62B9-CE4F-D3F1-AF43-18E6E809E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5F7B9-727C-F41B-F53C-7BC98C83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5D24-4A9A-4DA9-9293-EBD0E615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029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42F86-3CAA-FB49-1791-48F95BA57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39A42-B608-8D5C-9045-E46F39DDE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DC7F1-C2FB-E439-02C2-9A59DA08F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133E-6EB7-413A-BBB9-AD12AE884E5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E2867-8EBF-0DE2-3B8D-106627735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E067C-EDC7-E171-5C63-4B8C0150D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5D24-4A9A-4DA9-9293-EBD0E615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27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4DEEAF-E09E-92B7-6A42-B41B692103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28765E-F54C-DA9D-04B6-05DCD16B6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37397-7597-00ED-6E15-CC894A55B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133E-6EB7-413A-BBB9-AD12AE884E5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7D829-B7CE-D462-794D-CCE5A07D3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FB735-D24C-FFC5-A018-34F00A3E0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5D24-4A9A-4DA9-9293-EBD0E615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12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45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258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55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150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353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973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48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621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DF214-0B3E-4791-9CBA-D5DFFF7C4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4C16A-CDC5-5760-B78C-A03882EFE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165C4-7A98-7369-A5DE-95C299C82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133E-6EB7-413A-BBB9-AD12AE884E5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20B74-1423-FFD1-559E-E73FCEDF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B8B4C-7B6F-3F24-F6AE-A37AEE3F2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5D24-4A9A-4DA9-9293-EBD0E615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280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866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527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777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241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823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161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5267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71D96-89E4-4D7A-5AB4-B46D3E6C4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B9954-298A-094E-134D-53D677A88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19B72-0B39-3818-E559-648D093A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133E-6EB7-413A-BBB9-AD12AE884E5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2964E-09C4-C621-D9CC-25777F48C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55225-C5E6-566F-4321-C51F8508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5D24-4A9A-4DA9-9293-EBD0E615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899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B84D-0F72-BB2F-0455-4176BA42B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DB6F0-C755-F091-0029-FD3302AFA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82529-C776-414B-668F-9AD460B91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7869F-659E-AD73-734B-4AD0D1B2C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133E-6EB7-413A-BBB9-AD12AE884E5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09667-F373-636C-53E8-5E7F9CF3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9A795-7758-C59F-6319-3E4B4E29D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5D24-4A9A-4DA9-9293-EBD0E615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031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D797-01D8-4CBA-B757-E4A7F481A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74A9F-704E-83FA-D222-4F8D0364C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671D8-0F37-9F88-7952-12AC82F7A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7ACDD6-9E8E-C742-E765-0746E82E8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A7794E-3CA8-2085-A35D-756293BF2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7747CB-910B-90FD-CF6F-63030EBB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133E-6EB7-413A-BBB9-AD12AE884E5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E5B612-7827-6796-61FA-CA4E49646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C15289-182D-AA6A-34CB-EA193162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5D24-4A9A-4DA9-9293-EBD0E615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376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B0BCC-0349-C754-273F-45ECAB946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9EE1C4-D1BE-C636-B489-8296D92CA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133E-6EB7-413A-BBB9-AD12AE884E5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47FECC-CA33-7F2F-8A1F-C67CAD8BE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A1EADC-3882-875F-D18D-F0562DE8D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5D24-4A9A-4DA9-9293-EBD0E615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864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652E6A-5BA6-0D73-F3AC-2F4D6A2C8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133E-6EB7-413A-BBB9-AD12AE884E5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0650F8-8BF7-DAC0-75C2-B876BD7E4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51523-1167-2A41-203D-D27CDF8DC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5D24-4A9A-4DA9-9293-EBD0E615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640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3D260-8795-8074-CE23-B7771521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7111B-4C61-294C-3B04-79FA6716D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C1AEC-2EC2-6EF0-4E55-3CF795E53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1C8FB-E457-4541-2A9A-4B4C888F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133E-6EB7-413A-BBB9-AD12AE884E5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1117F-602F-5227-51CF-8ED9ED061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39BA6-FA70-6C5F-76D0-170C38F08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5D24-4A9A-4DA9-9293-EBD0E615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554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B644C-9660-DEE7-F138-16BC85688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16237A-4C40-D1AC-3CDA-C398BCD19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6635D2-9D92-648B-C410-1DC0BF143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57821-B6F5-32FE-4BAA-7F432299E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133E-6EB7-413A-BBB9-AD12AE884E5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EBFBC-2310-D288-B86D-B7E85FF4F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5654A-DE72-6BF7-184C-84EBC0C0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5D24-4A9A-4DA9-9293-EBD0E615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2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9AC427-2480-22CA-B9F6-8D88BCC6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22B15-4841-1D5B-C2FE-E6DD8E56B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63D3B-5C1B-7B55-3B53-55368DFEB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9133E-6EB7-413A-BBB9-AD12AE884E5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CA1B7-9023-C1D5-A524-628A612D38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6DB15-B941-D7BF-F00A-236D3F9EF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F5D24-4A9A-4DA9-9293-EBD0E61546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69293A3-8F92-CC8C-CD67-5C19853B5288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69DFD825-0B29-A39C-CE5C-9E127746EB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-6363868"/>
            <a:ext cx="1706580" cy="1808962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D96142D3-4221-930B-A2B6-0F81228FA6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-5459387"/>
            <a:ext cx="1706580" cy="180896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892BECEE-B7AD-76C9-A435-84913D225C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19010732"/>
            <a:ext cx="1706580" cy="180896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F7CB8FD7-9E0A-1B6E-5B2F-973127AD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19915213"/>
            <a:ext cx="1706580" cy="1808962"/>
          </a:xfrm>
          <a:prstGeom prst="rect">
            <a:avLst/>
          </a:prstGeom>
        </p:spPr>
      </p:pic>
      <p:pic>
        <p:nvPicPr>
          <p:cNvPr id="12" name="Hình ảnh 31">
            <a:extLst>
              <a:ext uri="{FF2B5EF4-FFF2-40B4-BE49-F238E27FC236}">
                <a16:creationId xmlns:a16="http://schemas.microsoft.com/office/drawing/2014/main" id="{88524911-B4CC-744D-74B2-57A41E65F23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3" name="Hình ảnh 32">
            <a:extLst>
              <a:ext uri="{FF2B5EF4-FFF2-40B4-BE49-F238E27FC236}">
                <a16:creationId xmlns:a16="http://schemas.microsoft.com/office/drawing/2014/main" id="{D539B31A-EE91-752F-8452-C160F94B4EE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1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15BF134-1073-F8B4-39FF-4018B29C5C24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15A5E9B-3E83-FD0D-3FA9-B4D3C0A9C9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-6363868"/>
            <a:ext cx="1706580" cy="1808962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060EE075-2E59-C473-832A-50AE3B178F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-5459387"/>
            <a:ext cx="1706580" cy="180896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1E0F9F3D-D501-1859-1F55-62740B4B55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19010732"/>
            <a:ext cx="1706580" cy="180896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F02F76E8-90DC-D529-B9EC-4C68A4A43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19915213"/>
            <a:ext cx="1706580" cy="1808962"/>
          </a:xfrm>
          <a:prstGeom prst="rect">
            <a:avLst/>
          </a:prstGeom>
        </p:spPr>
      </p:pic>
      <p:pic>
        <p:nvPicPr>
          <p:cNvPr id="12" name="Hình ảnh 31">
            <a:extLst>
              <a:ext uri="{FF2B5EF4-FFF2-40B4-BE49-F238E27FC236}">
                <a16:creationId xmlns:a16="http://schemas.microsoft.com/office/drawing/2014/main" id="{5CB9803D-C954-B536-C4ED-3E5DFFFDD31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3" name="Hình ảnh 32">
            <a:extLst>
              <a:ext uri="{FF2B5EF4-FFF2-40B4-BE49-F238E27FC236}">
                <a16:creationId xmlns:a16="http://schemas.microsoft.com/office/drawing/2014/main" id="{866CA3FD-8F2C-E7AB-2B66-ED5C1B2809C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Hình ảnh 34">
            <a:extLst>
              <a:ext uri="{FF2B5EF4-FFF2-40B4-BE49-F238E27FC236}">
                <a16:creationId xmlns:a16="http://schemas.microsoft.com/office/drawing/2014/main" id="{DC3C3696-AB5F-5233-BFA2-0600B70539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id="{C86ECEA7-90DB-9A29-DB72-9447B55E9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411228" y="-14517268"/>
            <a:ext cx="1706580" cy="1808962"/>
          </a:xfrm>
          <a:prstGeom prst="rect">
            <a:avLst/>
          </a:prstGeom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6912A76B-A1D7-7C95-4B53-933F1981C3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028772" y="-14517268"/>
            <a:ext cx="1706580" cy="1808962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42AE256B-1BEA-3C83-C248-6E79E2538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411228" y="25335332"/>
            <a:ext cx="1706580" cy="1808962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F6904CFC-061D-90E6-3373-598694541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028772" y="25335332"/>
            <a:ext cx="1706580" cy="1808962"/>
          </a:xfrm>
          <a:prstGeom prst="rect">
            <a:avLst/>
          </a:prstGeom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C86A2D1C-E991-0A03-3692-753C8299A0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-6363868"/>
            <a:ext cx="1706580" cy="1808962"/>
          </a:xfrm>
          <a:prstGeom prst="rect">
            <a:avLst/>
          </a:prstGeom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00C63DCC-B07B-5898-9647-BB4BCD2FD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-5459387"/>
            <a:ext cx="1706580" cy="1808962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49A68D2A-6544-C14A-52E8-8DC2EA1816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19010732"/>
            <a:ext cx="1706580" cy="1808962"/>
          </a:xfrm>
          <a:prstGeom prst="rect">
            <a:avLst/>
          </a:prstGeom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4253C7B2-4B72-A30F-02DC-484C38A1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19915213"/>
            <a:ext cx="1706580" cy="1808962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7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svg"/><Relationship Id="rId7" Type="http://schemas.openxmlformats.org/officeDocument/2006/relationships/image" Target="../media/image2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1.svg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svg"/><Relationship Id="rId7" Type="http://schemas.openxmlformats.org/officeDocument/2006/relationships/image" Target="../media/image3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9.svg"/><Relationship Id="rId4" Type="http://schemas.openxmlformats.org/officeDocument/2006/relationships/image" Target="../media/image6.png"/><Relationship Id="rId9" Type="http://schemas.openxmlformats.org/officeDocument/2006/relationships/image" Target="../media/image4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svg"/><Relationship Id="rId7" Type="http://schemas.openxmlformats.org/officeDocument/2006/relationships/image" Target="../media/image3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9.sv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10" Type="http://schemas.openxmlformats.org/officeDocument/2006/relationships/image" Target="../media/image30.png"/><Relationship Id="rId4" Type="http://schemas.openxmlformats.org/officeDocument/2006/relationships/image" Target="../media/image5.png"/><Relationship Id="rId9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sv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svg"/><Relationship Id="rId7" Type="http://schemas.openxmlformats.org/officeDocument/2006/relationships/image" Target="../media/image2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12" Type="http://schemas.openxmlformats.org/officeDocument/2006/relationships/image" Target="../media/image3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sv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31.svg"/><Relationship Id="rId4" Type="http://schemas.openxmlformats.org/officeDocument/2006/relationships/image" Target="../media/image11.svg"/><Relationship Id="rId9" Type="http://schemas.openxmlformats.org/officeDocument/2006/relationships/image" Target="../media/image22.png"/><Relationship Id="rId14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12" Type="http://schemas.openxmlformats.org/officeDocument/2006/relationships/image" Target="../media/image3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sv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31.svg"/><Relationship Id="rId4" Type="http://schemas.openxmlformats.org/officeDocument/2006/relationships/image" Target="../media/image11.svg"/><Relationship Id="rId9" Type="http://schemas.openxmlformats.org/officeDocument/2006/relationships/image" Target="../media/image22.png"/><Relationship Id="rId14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709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5356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0"/>
                </a:moveTo>
                <a:lnTo>
                  <a:pt x="3224618" y="0"/>
                </a:lnTo>
                <a:lnTo>
                  <a:pt x="3224618" y="5849647"/>
                </a:lnTo>
                <a:lnTo>
                  <a:pt x="0" y="58496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15356" y="3429000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5849647"/>
                </a:moveTo>
                <a:lnTo>
                  <a:pt x="3224618" y="5849647"/>
                </a:lnTo>
                <a:lnTo>
                  <a:pt x="3224618" y="0"/>
                </a:lnTo>
                <a:lnTo>
                  <a:pt x="0" y="0"/>
                </a:lnTo>
                <a:lnTo>
                  <a:pt x="0" y="584964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199189" y="-587357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2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99189" y="3545592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2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46351" y="367137"/>
            <a:ext cx="10721927" cy="515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10"/>
              </a:lnSpc>
              <a:spcBef>
                <a:spcPct val="0"/>
              </a:spcBef>
            </a:pPr>
            <a:r>
              <a:rPr lang="en-US" sz="3149" dirty="0">
                <a:solidFill>
                  <a:srgbClr val="702A1A"/>
                </a:solidFill>
                <a:latin typeface="Cambria Bold"/>
              </a:rPr>
              <a:t>4. </a:t>
            </a:r>
            <a:r>
              <a:rPr lang="en-US" sz="3149" dirty="0" err="1">
                <a:solidFill>
                  <a:srgbClr val="702A1A"/>
                </a:solidFill>
                <a:latin typeface="Cambria Bold"/>
              </a:rPr>
              <a:t>Những</a:t>
            </a:r>
            <a:r>
              <a:rPr lang="en-US" sz="3149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149" dirty="0" err="1">
                <a:solidFill>
                  <a:srgbClr val="702A1A"/>
                </a:solidFill>
                <a:latin typeface="Cambria Bold"/>
              </a:rPr>
              <a:t>khó</a:t>
            </a:r>
            <a:r>
              <a:rPr lang="en-US" sz="3149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149" dirty="0" err="1">
                <a:solidFill>
                  <a:srgbClr val="702A1A"/>
                </a:solidFill>
                <a:latin typeface="Cambria Bold"/>
              </a:rPr>
              <a:t>khăn</a:t>
            </a:r>
            <a:r>
              <a:rPr lang="en-US" sz="3149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149" dirty="0" err="1">
                <a:solidFill>
                  <a:srgbClr val="702A1A"/>
                </a:solidFill>
                <a:latin typeface="Cambria Bold"/>
              </a:rPr>
              <a:t>mà</a:t>
            </a:r>
            <a:r>
              <a:rPr lang="en-US" sz="3149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149" dirty="0" err="1">
                <a:solidFill>
                  <a:srgbClr val="702A1A"/>
                </a:solidFill>
                <a:latin typeface="Cambria Bold"/>
              </a:rPr>
              <a:t>đoàn</a:t>
            </a:r>
            <a:r>
              <a:rPr lang="en-US" sz="3149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149" dirty="0" err="1">
                <a:solidFill>
                  <a:srgbClr val="702A1A"/>
                </a:solidFill>
                <a:latin typeface="Cambria Bold"/>
              </a:rPr>
              <a:t>thám</a:t>
            </a:r>
            <a:r>
              <a:rPr lang="en-US" sz="3149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149" dirty="0" err="1">
                <a:solidFill>
                  <a:srgbClr val="702A1A"/>
                </a:solidFill>
                <a:latin typeface="Cambria Bold"/>
              </a:rPr>
              <a:t>hiểm</a:t>
            </a:r>
            <a:r>
              <a:rPr lang="en-US" sz="3149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149" dirty="0" err="1">
                <a:solidFill>
                  <a:srgbClr val="702A1A"/>
                </a:solidFill>
                <a:latin typeface="Cambria Bold"/>
              </a:rPr>
              <a:t>gặp</a:t>
            </a:r>
            <a:r>
              <a:rPr lang="en-US" sz="3149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149" dirty="0" err="1">
                <a:solidFill>
                  <a:srgbClr val="702A1A"/>
                </a:solidFill>
                <a:latin typeface="Cambria Bold"/>
              </a:rPr>
              <a:t>phải</a:t>
            </a:r>
            <a:r>
              <a:rPr lang="en-US" sz="3149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149" dirty="0" err="1">
                <a:solidFill>
                  <a:srgbClr val="702A1A"/>
                </a:solidFill>
                <a:latin typeface="Cambria Bold"/>
              </a:rPr>
              <a:t>là</a:t>
            </a:r>
            <a:r>
              <a:rPr lang="en-US" sz="3149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149" dirty="0" err="1">
                <a:solidFill>
                  <a:srgbClr val="702A1A"/>
                </a:solidFill>
                <a:latin typeface="Cambria Bold"/>
              </a:rPr>
              <a:t>gì</a:t>
            </a:r>
            <a:r>
              <a:rPr lang="en-US" sz="3149" dirty="0">
                <a:solidFill>
                  <a:srgbClr val="702A1A"/>
                </a:solidFill>
                <a:latin typeface="Cambria Bold"/>
              </a:rPr>
              <a:t>?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361040" y="1109823"/>
            <a:ext cx="9324859" cy="2617723"/>
            <a:chOff x="0" y="0"/>
            <a:chExt cx="18649717" cy="523544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8649717" cy="5235447"/>
              <a:chOff x="0" y="0"/>
              <a:chExt cx="3683895" cy="103416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683895" cy="1034162"/>
              </a:xfrm>
              <a:custGeom>
                <a:avLst/>
                <a:gdLst/>
                <a:ahLst/>
                <a:cxnLst/>
                <a:rect l="l" t="t" r="r" b="b"/>
                <a:pathLst>
                  <a:path w="3683895" h="1034162">
                    <a:moveTo>
                      <a:pt x="22693" y="0"/>
                    </a:moveTo>
                    <a:lnTo>
                      <a:pt x="3661202" y="0"/>
                    </a:lnTo>
                    <a:cubicBezTo>
                      <a:pt x="3667220" y="0"/>
                      <a:pt x="3672992" y="2391"/>
                      <a:pt x="3677248" y="6647"/>
                    </a:cubicBezTo>
                    <a:cubicBezTo>
                      <a:pt x="3681504" y="10903"/>
                      <a:pt x="3683895" y="16675"/>
                      <a:pt x="3683895" y="22693"/>
                    </a:cubicBezTo>
                    <a:lnTo>
                      <a:pt x="3683895" y="1011469"/>
                    </a:lnTo>
                    <a:cubicBezTo>
                      <a:pt x="3683895" y="1024002"/>
                      <a:pt x="3673735" y="1034162"/>
                      <a:pt x="3661202" y="1034162"/>
                    </a:cubicBezTo>
                    <a:lnTo>
                      <a:pt x="22693" y="1034162"/>
                    </a:lnTo>
                    <a:cubicBezTo>
                      <a:pt x="10160" y="1034162"/>
                      <a:pt x="0" y="1024002"/>
                      <a:pt x="0" y="1011469"/>
                    </a:cubicBezTo>
                    <a:lnTo>
                      <a:pt x="0" y="22693"/>
                    </a:lnTo>
                    <a:cubicBezTo>
                      <a:pt x="0" y="10160"/>
                      <a:pt x="10160" y="0"/>
                      <a:pt x="22693" y="0"/>
                    </a:cubicBezTo>
                    <a:close/>
                  </a:path>
                </a:pathLst>
              </a:custGeom>
              <a:solidFill>
                <a:srgbClr val="F2DDA9"/>
              </a:solidFill>
              <a:ln w="28575" cap="rnd">
                <a:solidFill>
                  <a:srgbClr val="702A1A"/>
                </a:solidFill>
                <a:prstDash val="solid"/>
                <a:round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57150"/>
                <a:ext cx="3683895" cy="109131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4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73872" y="190560"/>
              <a:ext cx="18203389" cy="4616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10"/>
                </a:lnSpc>
              </a:pP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khó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khăn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mà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đoàn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thám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hiểm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gặp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phải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:</a:t>
              </a:r>
            </a:p>
            <a:p>
              <a:pPr defTabSz="609630">
                <a:lnSpc>
                  <a:spcPts val="4610"/>
                </a:lnSpc>
              </a:pP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-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Thức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ăn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cạn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nước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ngọt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hết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sạch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.</a:t>
              </a:r>
            </a:p>
            <a:p>
              <a:pPr defTabSz="609630">
                <a:lnSpc>
                  <a:spcPts val="4610"/>
                </a:lnSpc>
              </a:pP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-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Đi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mãi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chẳng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thấy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bờ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.</a:t>
              </a:r>
            </a:p>
            <a:p>
              <a:pPr defTabSz="609630">
                <a:lnSpc>
                  <a:spcPts val="4610"/>
                </a:lnSpc>
                <a:spcBef>
                  <a:spcPct val="0"/>
                </a:spcBef>
              </a:pP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-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Trận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giao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tranh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dân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đảo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Ma-tan.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594864" y="5015100"/>
            <a:ext cx="11415874" cy="1584008"/>
          </a:xfrm>
          <a:custGeom>
            <a:avLst/>
            <a:gdLst/>
            <a:ahLst/>
            <a:cxnLst/>
            <a:rect l="l" t="t" r="r" b="b"/>
            <a:pathLst>
              <a:path w="16285817" h="2127734">
                <a:moveTo>
                  <a:pt x="0" y="0"/>
                </a:moveTo>
                <a:lnTo>
                  <a:pt x="16285818" y="0"/>
                </a:lnTo>
                <a:lnTo>
                  <a:pt x="16285818" y="2127735"/>
                </a:lnTo>
                <a:lnTo>
                  <a:pt x="0" y="21277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027" b="-1027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674705" y="3854545"/>
            <a:ext cx="8491327" cy="110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502"/>
              </a:lnSpc>
              <a:spcBef>
                <a:spcPct val="0"/>
              </a:spcBef>
            </a:pPr>
            <a:r>
              <a:rPr lang="en-US" sz="3216" dirty="0">
                <a:solidFill>
                  <a:srgbClr val="702A1A"/>
                </a:solidFill>
                <a:latin typeface="Cambria Bold"/>
              </a:rPr>
              <a:t>5. </a:t>
            </a:r>
            <a:r>
              <a:rPr lang="en-US" sz="3216" dirty="0" err="1">
                <a:solidFill>
                  <a:srgbClr val="702A1A"/>
                </a:solidFill>
                <a:latin typeface="Cambria Bold"/>
              </a:rPr>
              <a:t>Đoàn</a:t>
            </a:r>
            <a:r>
              <a:rPr lang="en-US" sz="3216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216" dirty="0" err="1">
                <a:solidFill>
                  <a:srgbClr val="702A1A"/>
                </a:solidFill>
                <a:latin typeface="Cambria Bold"/>
              </a:rPr>
              <a:t>thám</a:t>
            </a:r>
            <a:r>
              <a:rPr lang="en-US" sz="3216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216" dirty="0" err="1">
                <a:solidFill>
                  <a:srgbClr val="702A1A"/>
                </a:solidFill>
                <a:latin typeface="Cambria Bold"/>
              </a:rPr>
              <a:t>hiểm</a:t>
            </a:r>
            <a:r>
              <a:rPr lang="en-US" sz="3216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216" dirty="0" err="1">
                <a:solidFill>
                  <a:srgbClr val="702A1A"/>
                </a:solidFill>
                <a:latin typeface="Cambria Bold"/>
              </a:rPr>
              <a:t>của</a:t>
            </a:r>
            <a:r>
              <a:rPr lang="en-US" sz="3216" dirty="0">
                <a:solidFill>
                  <a:srgbClr val="702A1A"/>
                </a:solidFill>
                <a:latin typeface="Cambria Bold"/>
              </a:rPr>
              <a:t> Ma-</a:t>
            </a:r>
            <a:r>
              <a:rPr lang="en-US" sz="3216" dirty="0" err="1">
                <a:solidFill>
                  <a:srgbClr val="702A1A"/>
                </a:solidFill>
                <a:latin typeface="Cambria Bold"/>
              </a:rPr>
              <a:t>gien</a:t>
            </a:r>
            <a:r>
              <a:rPr lang="en-US" sz="3216" dirty="0">
                <a:solidFill>
                  <a:srgbClr val="702A1A"/>
                </a:solidFill>
                <a:latin typeface="Cambria Bold"/>
              </a:rPr>
              <a:t>-</a:t>
            </a:r>
            <a:r>
              <a:rPr lang="en-US" sz="3216" dirty="0" err="1">
                <a:solidFill>
                  <a:srgbClr val="702A1A"/>
                </a:solidFill>
                <a:latin typeface="Cambria Bold"/>
              </a:rPr>
              <a:t>lăng</a:t>
            </a:r>
            <a:r>
              <a:rPr lang="en-US" sz="3216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216" dirty="0" err="1">
                <a:solidFill>
                  <a:srgbClr val="702A1A"/>
                </a:solidFill>
                <a:latin typeface="Cambria Bold"/>
              </a:rPr>
              <a:t>đã</a:t>
            </a:r>
            <a:r>
              <a:rPr lang="en-US" sz="3216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216" dirty="0" err="1">
                <a:solidFill>
                  <a:srgbClr val="702A1A"/>
                </a:solidFill>
                <a:latin typeface="Cambria Bold"/>
              </a:rPr>
              <a:t>đi</a:t>
            </a:r>
            <a:r>
              <a:rPr lang="en-US" sz="3216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216" dirty="0" err="1">
                <a:solidFill>
                  <a:srgbClr val="702A1A"/>
                </a:solidFill>
                <a:latin typeface="Cambria Bold"/>
              </a:rPr>
              <a:t>theo</a:t>
            </a:r>
            <a:r>
              <a:rPr lang="en-US" sz="3216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216" dirty="0" err="1">
                <a:solidFill>
                  <a:srgbClr val="702A1A"/>
                </a:solidFill>
                <a:latin typeface="Cambria Bold"/>
              </a:rPr>
              <a:t>hành</a:t>
            </a:r>
            <a:r>
              <a:rPr lang="en-US" sz="3216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216" dirty="0" err="1">
                <a:solidFill>
                  <a:srgbClr val="702A1A"/>
                </a:solidFill>
                <a:latin typeface="Cambria Bold"/>
              </a:rPr>
              <a:t>trình</a:t>
            </a:r>
            <a:r>
              <a:rPr lang="en-US" sz="3216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216" dirty="0" err="1">
                <a:solidFill>
                  <a:srgbClr val="702A1A"/>
                </a:solidFill>
                <a:latin typeface="Cambria Bold"/>
              </a:rPr>
              <a:t>như</a:t>
            </a:r>
            <a:r>
              <a:rPr lang="en-US" sz="3216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216" dirty="0" err="1">
                <a:solidFill>
                  <a:srgbClr val="702A1A"/>
                </a:solidFill>
                <a:latin typeface="Cambria Bold"/>
              </a:rPr>
              <a:t>thế</a:t>
            </a:r>
            <a:r>
              <a:rPr lang="en-US" sz="3216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216" dirty="0" err="1">
                <a:solidFill>
                  <a:srgbClr val="702A1A"/>
                </a:solidFill>
                <a:latin typeface="Cambria Bold"/>
              </a:rPr>
              <a:t>nào</a:t>
            </a:r>
            <a:r>
              <a:rPr lang="en-US" sz="3216" dirty="0">
                <a:solidFill>
                  <a:srgbClr val="702A1A"/>
                </a:solidFill>
                <a:latin typeface="Cambria Bold"/>
              </a:rPr>
              <a:t>?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21D0A6E-09B6-33F6-D933-D61537079C52}"/>
              </a:ext>
            </a:extLst>
          </p:cNvPr>
          <p:cNvGrpSpPr/>
          <p:nvPr/>
        </p:nvGrpSpPr>
        <p:grpSpPr>
          <a:xfrm>
            <a:off x="3446321" y="5313646"/>
            <a:ext cx="2649679" cy="814936"/>
            <a:chOff x="3446321" y="5313646"/>
            <a:chExt cx="2649679" cy="81493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D433EA8-933B-9109-9B46-0F437EE07BA3}"/>
                </a:ext>
              </a:extLst>
            </p:cNvPr>
            <p:cNvSpPr/>
            <p:nvPr/>
          </p:nvSpPr>
          <p:spPr>
            <a:xfrm>
              <a:off x="4257368" y="5313646"/>
              <a:ext cx="845574" cy="814936"/>
            </a:xfrm>
            <a:prstGeom prst="rect">
              <a:avLst/>
            </a:prstGeom>
            <a:solidFill>
              <a:srgbClr val="F3E6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446321" y="5542217"/>
              <a:ext cx="2649679" cy="5266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502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Nam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Mỹ</a:t>
              </a:r>
              <a:endParaRPr lang="en-US" sz="3200" dirty="0">
                <a:solidFill>
                  <a:srgbClr val="702A1A"/>
                </a:solidFill>
                <a:latin typeface="Cambria Bold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67DC5A-7873-5FC8-CAF4-62BD37D0D254}"/>
              </a:ext>
            </a:extLst>
          </p:cNvPr>
          <p:cNvGrpSpPr/>
          <p:nvPr/>
        </p:nvGrpSpPr>
        <p:grpSpPr>
          <a:xfrm>
            <a:off x="6741570" y="5398057"/>
            <a:ext cx="2649679" cy="814936"/>
            <a:chOff x="6741570" y="5398057"/>
            <a:chExt cx="2649679" cy="81493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B52B0D5-E3AE-5539-100B-F831D8F66E79}"/>
                </a:ext>
              </a:extLst>
            </p:cNvPr>
            <p:cNvSpPr/>
            <p:nvPr/>
          </p:nvSpPr>
          <p:spPr>
            <a:xfrm>
              <a:off x="7600816" y="5398057"/>
              <a:ext cx="845574" cy="814936"/>
            </a:xfrm>
            <a:prstGeom prst="rect">
              <a:avLst/>
            </a:prstGeom>
            <a:solidFill>
              <a:srgbClr val="F3E6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6741570" y="5554810"/>
              <a:ext cx="2649679" cy="5266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502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Man-ta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E9C70A-A250-0EFD-C06C-B36EF26F908E}"/>
              </a:ext>
            </a:extLst>
          </p:cNvPr>
          <p:cNvGrpSpPr/>
          <p:nvPr/>
        </p:nvGrpSpPr>
        <p:grpSpPr>
          <a:xfrm>
            <a:off x="10241210" y="5203350"/>
            <a:ext cx="1838130" cy="1103251"/>
            <a:chOff x="10241210" y="5203350"/>
            <a:chExt cx="1838130" cy="110325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2B9F902-9A9F-2F99-3AE7-E1A2B04EE808}"/>
                </a:ext>
              </a:extLst>
            </p:cNvPr>
            <p:cNvSpPr/>
            <p:nvPr/>
          </p:nvSpPr>
          <p:spPr>
            <a:xfrm>
              <a:off x="10730047" y="5425368"/>
              <a:ext cx="845574" cy="814936"/>
            </a:xfrm>
            <a:prstGeom prst="rect">
              <a:avLst/>
            </a:prstGeom>
            <a:solidFill>
              <a:srgbClr val="FFF2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241210" y="5203350"/>
              <a:ext cx="1838130" cy="11032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4502"/>
                </a:lnSpc>
                <a:spcBef>
                  <a:spcPct val="0"/>
                </a:spcBef>
              </a:pP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Tây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Ban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Nha</a:t>
              </a:r>
              <a:endParaRPr lang="en-US" sz="3200" dirty="0">
                <a:solidFill>
                  <a:srgbClr val="702A1A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5356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0"/>
                </a:moveTo>
                <a:lnTo>
                  <a:pt x="3224618" y="0"/>
                </a:lnTo>
                <a:lnTo>
                  <a:pt x="3224618" y="5849647"/>
                </a:lnTo>
                <a:lnTo>
                  <a:pt x="0" y="58496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15356" y="3429000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5849647"/>
                </a:moveTo>
                <a:lnTo>
                  <a:pt x="3224618" y="5849647"/>
                </a:lnTo>
                <a:lnTo>
                  <a:pt x="3224618" y="0"/>
                </a:lnTo>
                <a:lnTo>
                  <a:pt x="0" y="0"/>
                </a:lnTo>
                <a:lnTo>
                  <a:pt x="0" y="58496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199189" y="-587357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99189" y="3545592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850336" y="449113"/>
            <a:ext cx="8491327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502"/>
              </a:lnSpc>
              <a:spcBef>
                <a:spcPct val="0"/>
              </a:spcBef>
            </a:pPr>
            <a:r>
              <a:rPr lang="en-US" sz="4400" dirty="0">
                <a:solidFill>
                  <a:srgbClr val="702A1A"/>
                </a:solidFill>
                <a:latin typeface="Cambria Bold"/>
              </a:rPr>
              <a:t>6.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Những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kết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quả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mà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đoàn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thám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hiểm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đã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đạt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được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là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gì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?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360358" y="1665927"/>
            <a:ext cx="9759997" cy="4712013"/>
            <a:chOff x="0" y="-289322"/>
            <a:chExt cx="19519993" cy="9424029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-289322"/>
              <a:ext cx="19519993" cy="9424029"/>
              <a:chOff x="0" y="-57150"/>
              <a:chExt cx="3855801" cy="186153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855801" cy="1804386"/>
              </a:xfrm>
              <a:custGeom>
                <a:avLst/>
                <a:gdLst/>
                <a:ahLst/>
                <a:cxnLst/>
                <a:rect l="l" t="t" r="r" b="b"/>
                <a:pathLst>
                  <a:path w="3855801" h="1034162">
                    <a:moveTo>
                      <a:pt x="21682" y="0"/>
                    </a:moveTo>
                    <a:lnTo>
                      <a:pt x="3834119" y="0"/>
                    </a:lnTo>
                    <a:cubicBezTo>
                      <a:pt x="3839870" y="0"/>
                      <a:pt x="3845385" y="2284"/>
                      <a:pt x="3849451" y="6350"/>
                    </a:cubicBezTo>
                    <a:cubicBezTo>
                      <a:pt x="3853517" y="10416"/>
                      <a:pt x="3855801" y="15931"/>
                      <a:pt x="3855801" y="21682"/>
                    </a:cubicBezTo>
                    <a:lnTo>
                      <a:pt x="3855801" y="1012481"/>
                    </a:lnTo>
                    <a:cubicBezTo>
                      <a:pt x="3855801" y="1018231"/>
                      <a:pt x="3853517" y="1023746"/>
                      <a:pt x="3849451" y="1027812"/>
                    </a:cubicBezTo>
                    <a:cubicBezTo>
                      <a:pt x="3845385" y="1031878"/>
                      <a:pt x="3839870" y="1034162"/>
                      <a:pt x="3834119" y="1034162"/>
                    </a:cubicBezTo>
                    <a:lnTo>
                      <a:pt x="21682" y="1034162"/>
                    </a:lnTo>
                    <a:cubicBezTo>
                      <a:pt x="15931" y="1034162"/>
                      <a:pt x="10416" y="1031878"/>
                      <a:pt x="6350" y="1027812"/>
                    </a:cubicBezTo>
                    <a:cubicBezTo>
                      <a:pt x="2284" y="1023746"/>
                      <a:pt x="0" y="1018231"/>
                      <a:pt x="0" y="1012481"/>
                    </a:cubicBezTo>
                    <a:lnTo>
                      <a:pt x="0" y="21682"/>
                    </a:lnTo>
                    <a:cubicBezTo>
                      <a:pt x="0" y="15931"/>
                      <a:pt x="2284" y="10416"/>
                      <a:pt x="6350" y="6350"/>
                    </a:cubicBezTo>
                    <a:cubicBezTo>
                      <a:pt x="10416" y="2284"/>
                      <a:pt x="15931" y="0"/>
                      <a:pt x="21682" y="0"/>
                    </a:cubicBezTo>
                    <a:close/>
                  </a:path>
                </a:pathLst>
              </a:custGeom>
              <a:solidFill>
                <a:srgbClr val="F2DDA9"/>
              </a:solidFill>
              <a:ln w="28575" cap="rnd">
                <a:solidFill>
                  <a:srgbClr val="702A1A"/>
                </a:solidFill>
                <a:prstDash val="solid"/>
                <a:round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57150"/>
                <a:ext cx="3855801" cy="109131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just" defTabSz="609630">
                  <a:lnSpc>
                    <a:spcPts val="2240"/>
                  </a:lnSpc>
                </a:pPr>
                <a:endParaRPr sz="4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233576" y="504954"/>
              <a:ext cx="19052837" cy="8125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kết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quả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mà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đoàn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thám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hiểm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đạt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được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:</a:t>
              </a:r>
            </a:p>
            <a:p>
              <a:pPr defTabSz="609630"/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- Hoàn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thành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sứ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mạng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.</a:t>
              </a:r>
            </a:p>
            <a:p>
              <a:pPr defTabSz="609630"/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-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Khẳng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định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Trái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Đất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hình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cầu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.</a:t>
              </a:r>
            </a:p>
            <a:p>
              <a:pPr defTabSz="609630">
                <a:spcBef>
                  <a:spcPct val="0"/>
                </a:spcBef>
              </a:pP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-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Phát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hiện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Thái Bình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Dương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nhiều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vùng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đất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5356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0"/>
                </a:moveTo>
                <a:lnTo>
                  <a:pt x="3224618" y="0"/>
                </a:lnTo>
                <a:lnTo>
                  <a:pt x="3224618" y="5849647"/>
                </a:lnTo>
                <a:lnTo>
                  <a:pt x="0" y="58496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15356" y="3429000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5849647"/>
                </a:moveTo>
                <a:lnTo>
                  <a:pt x="3224618" y="5849647"/>
                </a:lnTo>
                <a:lnTo>
                  <a:pt x="3224618" y="0"/>
                </a:lnTo>
                <a:lnTo>
                  <a:pt x="0" y="0"/>
                </a:lnTo>
                <a:lnTo>
                  <a:pt x="0" y="58496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199189" y="-587357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99189" y="3545592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05980" y="117642"/>
            <a:ext cx="9241735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400" dirty="0">
                <a:solidFill>
                  <a:srgbClr val="702A1A"/>
                </a:solidFill>
                <a:latin typeface="Cambria Bold"/>
              </a:rPr>
              <a:t>7. Trong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bài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đọc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có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bao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nhiêu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danh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từ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riêng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?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Đó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là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những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danh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từ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nào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?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313455" y="1726057"/>
            <a:ext cx="9759997" cy="4312077"/>
            <a:chOff x="0" y="-289322"/>
            <a:chExt cx="19519993" cy="862415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-289322"/>
              <a:ext cx="19519993" cy="8624154"/>
              <a:chOff x="0" y="-57150"/>
              <a:chExt cx="3855801" cy="170353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855801" cy="1646386"/>
              </a:xfrm>
              <a:custGeom>
                <a:avLst/>
                <a:gdLst/>
                <a:ahLst/>
                <a:cxnLst/>
                <a:rect l="l" t="t" r="r" b="b"/>
                <a:pathLst>
                  <a:path w="3855801" h="1034162">
                    <a:moveTo>
                      <a:pt x="21682" y="0"/>
                    </a:moveTo>
                    <a:lnTo>
                      <a:pt x="3834119" y="0"/>
                    </a:lnTo>
                    <a:cubicBezTo>
                      <a:pt x="3839870" y="0"/>
                      <a:pt x="3845385" y="2284"/>
                      <a:pt x="3849451" y="6350"/>
                    </a:cubicBezTo>
                    <a:cubicBezTo>
                      <a:pt x="3853517" y="10416"/>
                      <a:pt x="3855801" y="15931"/>
                      <a:pt x="3855801" y="21682"/>
                    </a:cubicBezTo>
                    <a:lnTo>
                      <a:pt x="3855801" y="1012481"/>
                    </a:lnTo>
                    <a:cubicBezTo>
                      <a:pt x="3855801" y="1018231"/>
                      <a:pt x="3853517" y="1023746"/>
                      <a:pt x="3849451" y="1027812"/>
                    </a:cubicBezTo>
                    <a:cubicBezTo>
                      <a:pt x="3845385" y="1031878"/>
                      <a:pt x="3839870" y="1034162"/>
                      <a:pt x="3834119" y="1034162"/>
                    </a:cubicBezTo>
                    <a:lnTo>
                      <a:pt x="21682" y="1034162"/>
                    </a:lnTo>
                    <a:cubicBezTo>
                      <a:pt x="15931" y="1034162"/>
                      <a:pt x="10416" y="1031878"/>
                      <a:pt x="6350" y="1027812"/>
                    </a:cubicBezTo>
                    <a:cubicBezTo>
                      <a:pt x="2284" y="1023746"/>
                      <a:pt x="0" y="1018231"/>
                      <a:pt x="0" y="1012481"/>
                    </a:cubicBezTo>
                    <a:lnTo>
                      <a:pt x="0" y="21682"/>
                    </a:lnTo>
                    <a:cubicBezTo>
                      <a:pt x="0" y="15931"/>
                      <a:pt x="2284" y="10416"/>
                      <a:pt x="6350" y="6350"/>
                    </a:cubicBezTo>
                    <a:cubicBezTo>
                      <a:pt x="10416" y="2284"/>
                      <a:pt x="15931" y="0"/>
                      <a:pt x="21682" y="0"/>
                    </a:cubicBezTo>
                    <a:close/>
                  </a:path>
                </a:pathLst>
              </a:custGeom>
              <a:solidFill>
                <a:srgbClr val="F2DDA9"/>
              </a:solidFill>
              <a:ln w="28575" cap="rnd">
                <a:solidFill>
                  <a:srgbClr val="702A1A"/>
                </a:solidFill>
                <a:prstDash val="solid"/>
                <a:round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57150"/>
                <a:ext cx="3855801" cy="109131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just" defTabSz="609630"/>
                <a:endParaRPr sz="4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81988" y="209530"/>
              <a:ext cx="19052837" cy="8125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spcBef>
                  <a:spcPct val="0"/>
                </a:spcBef>
              </a:pP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	Trong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bài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viết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10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danh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từ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riêng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. </a:t>
              </a:r>
            </a:p>
            <a:p>
              <a:pPr algn="just" defTabSz="609630">
                <a:spcBef>
                  <a:spcPct val="0"/>
                </a:spcBef>
              </a:pP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danh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từ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: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Xê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-vi-la,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Tây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Ban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Nha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, Ma-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gien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-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lăng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Đại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Tây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Dương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, Thái Bình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Dương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, Ma-tan,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Ấn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Độ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Dương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, Châu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Âu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Tây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Ban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Nha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Trái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Đất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5356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0"/>
                </a:moveTo>
                <a:lnTo>
                  <a:pt x="3224618" y="0"/>
                </a:lnTo>
                <a:lnTo>
                  <a:pt x="3224618" y="5849647"/>
                </a:lnTo>
                <a:lnTo>
                  <a:pt x="0" y="58496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15356" y="3429000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5849647"/>
                </a:moveTo>
                <a:lnTo>
                  <a:pt x="3224618" y="5849647"/>
                </a:lnTo>
                <a:lnTo>
                  <a:pt x="3224618" y="0"/>
                </a:lnTo>
                <a:lnTo>
                  <a:pt x="0" y="0"/>
                </a:lnTo>
                <a:lnTo>
                  <a:pt x="0" y="584964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199189" y="-587357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2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99189" y="3545592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2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834389" y="302949"/>
            <a:ext cx="8849691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400" dirty="0">
                <a:solidFill>
                  <a:srgbClr val="702A1A"/>
                </a:solidFill>
                <a:latin typeface="Cambria Bold"/>
              </a:rPr>
              <a:t> 8.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Xác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định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chủ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ngữ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,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vị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ngữ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và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trạng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ngữ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của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câu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sau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: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52900" y="1917677"/>
            <a:ext cx="10023098" cy="3722728"/>
            <a:chOff x="-526201" y="-289322"/>
            <a:chExt cx="20046194" cy="7445458"/>
          </a:xfrm>
        </p:grpSpPr>
        <p:grpSp>
          <p:nvGrpSpPr>
            <p:cNvPr id="8" name="Group 8"/>
            <p:cNvGrpSpPr/>
            <p:nvPr/>
          </p:nvGrpSpPr>
          <p:grpSpPr>
            <a:xfrm>
              <a:off x="-526201" y="-289322"/>
              <a:ext cx="20046194" cy="7445458"/>
              <a:chOff x="-103941" y="-57150"/>
              <a:chExt cx="3959742" cy="147070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03941" y="0"/>
                <a:ext cx="3959742" cy="1413557"/>
              </a:xfrm>
              <a:custGeom>
                <a:avLst/>
                <a:gdLst/>
                <a:ahLst/>
                <a:cxnLst/>
                <a:rect l="l" t="t" r="r" b="b"/>
                <a:pathLst>
                  <a:path w="3855801" h="572572">
                    <a:moveTo>
                      <a:pt x="21682" y="0"/>
                    </a:moveTo>
                    <a:lnTo>
                      <a:pt x="3834119" y="0"/>
                    </a:lnTo>
                    <a:cubicBezTo>
                      <a:pt x="3839870" y="0"/>
                      <a:pt x="3845385" y="2284"/>
                      <a:pt x="3849451" y="6350"/>
                    </a:cubicBezTo>
                    <a:cubicBezTo>
                      <a:pt x="3853517" y="10416"/>
                      <a:pt x="3855801" y="15931"/>
                      <a:pt x="3855801" y="21682"/>
                    </a:cubicBezTo>
                    <a:lnTo>
                      <a:pt x="3855801" y="550891"/>
                    </a:lnTo>
                    <a:cubicBezTo>
                      <a:pt x="3855801" y="556641"/>
                      <a:pt x="3853517" y="562156"/>
                      <a:pt x="3849451" y="566222"/>
                    </a:cubicBezTo>
                    <a:cubicBezTo>
                      <a:pt x="3845385" y="570288"/>
                      <a:pt x="3839870" y="572572"/>
                      <a:pt x="3834119" y="572572"/>
                    </a:cubicBezTo>
                    <a:lnTo>
                      <a:pt x="21682" y="572572"/>
                    </a:lnTo>
                    <a:cubicBezTo>
                      <a:pt x="15931" y="572572"/>
                      <a:pt x="10416" y="570288"/>
                      <a:pt x="6350" y="566222"/>
                    </a:cubicBezTo>
                    <a:cubicBezTo>
                      <a:pt x="2284" y="562156"/>
                      <a:pt x="0" y="556641"/>
                      <a:pt x="0" y="550891"/>
                    </a:cubicBezTo>
                    <a:lnTo>
                      <a:pt x="0" y="21682"/>
                    </a:lnTo>
                    <a:cubicBezTo>
                      <a:pt x="0" y="15931"/>
                      <a:pt x="2284" y="10416"/>
                      <a:pt x="6350" y="6350"/>
                    </a:cubicBezTo>
                    <a:cubicBezTo>
                      <a:pt x="10416" y="2284"/>
                      <a:pt x="15931" y="0"/>
                      <a:pt x="21682" y="0"/>
                    </a:cubicBezTo>
                    <a:close/>
                  </a:path>
                </a:pathLst>
              </a:custGeom>
              <a:solidFill>
                <a:srgbClr val="F2DDA9"/>
              </a:solidFill>
              <a:ln w="28575" cap="rnd">
                <a:solidFill>
                  <a:srgbClr val="702A1A"/>
                </a:solidFill>
                <a:prstDash val="solid"/>
                <a:round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57150"/>
                <a:ext cx="3855801" cy="62972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just" defTabSz="609630"/>
                <a:endParaRPr sz="4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81988" y="190560"/>
              <a:ext cx="19052837" cy="58427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   Khi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tới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gần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mỏm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cực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nam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đoàn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thám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hiểm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phát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hiện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eo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biển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dẫn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tới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đại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dương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mênh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mông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E561AB-1196-7967-93A0-D958CC733473}"/>
              </a:ext>
            </a:extLst>
          </p:cNvPr>
          <p:cNvCxnSpPr/>
          <p:nvPr/>
        </p:nvCxnSpPr>
        <p:spPr>
          <a:xfrm>
            <a:off x="1911391" y="2983831"/>
            <a:ext cx="611607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6">
            <a:extLst>
              <a:ext uri="{FF2B5EF4-FFF2-40B4-BE49-F238E27FC236}">
                <a16:creationId xmlns:a16="http://schemas.microsoft.com/office/drawing/2014/main" id="{A40A73D9-DE80-9900-01A7-96658D338CB7}"/>
              </a:ext>
            </a:extLst>
          </p:cNvPr>
          <p:cNvSpPr txBox="1"/>
          <p:nvPr/>
        </p:nvSpPr>
        <p:spPr>
          <a:xfrm>
            <a:off x="3957625" y="2929833"/>
            <a:ext cx="158418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400" dirty="0">
                <a:solidFill>
                  <a:srgbClr val="702A1A"/>
                </a:solidFill>
                <a:latin typeface="Cambria Bold"/>
              </a:rPr>
              <a:t>TN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062340-2776-84A8-B472-A124D551A8C4}"/>
              </a:ext>
            </a:extLst>
          </p:cNvPr>
          <p:cNvCxnSpPr/>
          <p:nvPr/>
        </p:nvCxnSpPr>
        <p:spPr>
          <a:xfrm flipH="1">
            <a:off x="2512194" y="3284628"/>
            <a:ext cx="163629" cy="71647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6">
            <a:extLst>
              <a:ext uri="{FF2B5EF4-FFF2-40B4-BE49-F238E27FC236}">
                <a16:creationId xmlns:a16="http://schemas.microsoft.com/office/drawing/2014/main" id="{19DFA23E-7584-C4AB-4F1E-3EA64C98735B}"/>
              </a:ext>
            </a:extLst>
          </p:cNvPr>
          <p:cNvSpPr txBox="1"/>
          <p:nvPr/>
        </p:nvSpPr>
        <p:spPr>
          <a:xfrm>
            <a:off x="8601525" y="2882193"/>
            <a:ext cx="158418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400" dirty="0">
                <a:solidFill>
                  <a:srgbClr val="702A1A"/>
                </a:solidFill>
                <a:latin typeface="Cambria Bold"/>
              </a:rPr>
              <a:t>CN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479B3F3E-D179-9CF6-C205-30F2FDDCF374}"/>
              </a:ext>
            </a:extLst>
          </p:cNvPr>
          <p:cNvSpPr txBox="1"/>
          <p:nvPr/>
        </p:nvSpPr>
        <p:spPr>
          <a:xfrm>
            <a:off x="5729213" y="3955010"/>
            <a:ext cx="158418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400" dirty="0">
                <a:solidFill>
                  <a:srgbClr val="702A1A"/>
                </a:solidFill>
                <a:latin typeface="Cambria Bold"/>
              </a:rPr>
              <a:t>VN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87E4ED-582E-E9FB-C574-2C47A3E121A2}"/>
              </a:ext>
            </a:extLst>
          </p:cNvPr>
          <p:cNvCxnSpPr>
            <a:cxnSpLocks/>
          </p:cNvCxnSpPr>
          <p:nvPr/>
        </p:nvCxnSpPr>
        <p:spPr>
          <a:xfrm>
            <a:off x="8281711" y="2983831"/>
            <a:ext cx="255170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7EAEC4-195D-6D6A-F4AA-724EFA25EA9D}"/>
              </a:ext>
            </a:extLst>
          </p:cNvPr>
          <p:cNvCxnSpPr>
            <a:cxnSpLocks/>
          </p:cNvCxnSpPr>
          <p:nvPr/>
        </p:nvCxnSpPr>
        <p:spPr>
          <a:xfrm>
            <a:off x="1306995" y="4009120"/>
            <a:ext cx="108969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C10DC55-C322-B794-A802-985511EFC0AF}"/>
              </a:ext>
            </a:extLst>
          </p:cNvPr>
          <p:cNvCxnSpPr>
            <a:cxnSpLocks/>
          </p:cNvCxnSpPr>
          <p:nvPr/>
        </p:nvCxnSpPr>
        <p:spPr>
          <a:xfrm>
            <a:off x="2749180" y="4043007"/>
            <a:ext cx="79349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802FBA-0DC6-6F7C-CAC1-14544C8AD712}"/>
              </a:ext>
            </a:extLst>
          </p:cNvPr>
          <p:cNvCxnSpPr>
            <a:cxnSpLocks/>
          </p:cNvCxnSpPr>
          <p:nvPr/>
        </p:nvCxnSpPr>
        <p:spPr>
          <a:xfrm>
            <a:off x="1306995" y="5003929"/>
            <a:ext cx="540963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5356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0"/>
                </a:moveTo>
                <a:lnTo>
                  <a:pt x="3224618" y="0"/>
                </a:lnTo>
                <a:lnTo>
                  <a:pt x="3224618" y="5849647"/>
                </a:lnTo>
                <a:lnTo>
                  <a:pt x="0" y="58496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15356" y="3429000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5849647"/>
                </a:moveTo>
                <a:lnTo>
                  <a:pt x="3224618" y="5849647"/>
                </a:lnTo>
                <a:lnTo>
                  <a:pt x="3224618" y="0"/>
                </a:lnTo>
                <a:lnTo>
                  <a:pt x="0" y="0"/>
                </a:lnTo>
                <a:lnTo>
                  <a:pt x="0" y="58496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199189" y="-587357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99189" y="3545592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88719" y="371529"/>
            <a:ext cx="10031982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400" dirty="0">
                <a:solidFill>
                  <a:srgbClr val="702A1A"/>
                </a:solidFill>
                <a:latin typeface="Cambria Bold"/>
              </a:rPr>
              <a:t>9.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Đặt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một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câu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nói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về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Ma-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gien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-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lăng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,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trong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câu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có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thành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phần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trạng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ngữ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.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16001" y="2039213"/>
            <a:ext cx="9759997" cy="3012757"/>
            <a:chOff x="0" y="1"/>
            <a:chExt cx="19519993" cy="6025515"/>
          </a:xfrm>
        </p:grpSpPr>
        <p:sp>
          <p:nvSpPr>
            <p:cNvPr id="9" name="Freeform 9"/>
            <p:cNvSpPr/>
            <p:nvPr/>
          </p:nvSpPr>
          <p:spPr>
            <a:xfrm>
              <a:off x="0" y="1"/>
              <a:ext cx="19519993" cy="6025515"/>
            </a:xfrm>
            <a:custGeom>
              <a:avLst/>
              <a:gdLst/>
              <a:ahLst/>
              <a:cxnLst/>
              <a:rect l="l" t="t" r="r" b="b"/>
              <a:pathLst>
                <a:path w="3855801" h="803367">
                  <a:moveTo>
                    <a:pt x="21682" y="0"/>
                  </a:moveTo>
                  <a:lnTo>
                    <a:pt x="3834119" y="0"/>
                  </a:lnTo>
                  <a:cubicBezTo>
                    <a:pt x="3839870" y="0"/>
                    <a:pt x="3845385" y="2284"/>
                    <a:pt x="3849451" y="6350"/>
                  </a:cubicBezTo>
                  <a:cubicBezTo>
                    <a:pt x="3853517" y="10416"/>
                    <a:pt x="3855801" y="15931"/>
                    <a:pt x="3855801" y="21682"/>
                  </a:cubicBezTo>
                  <a:lnTo>
                    <a:pt x="3855801" y="781686"/>
                  </a:lnTo>
                  <a:cubicBezTo>
                    <a:pt x="3855801" y="787436"/>
                    <a:pt x="3853517" y="792951"/>
                    <a:pt x="3849451" y="797017"/>
                  </a:cubicBezTo>
                  <a:cubicBezTo>
                    <a:pt x="3845385" y="801083"/>
                    <a:pt x="3839870" y="803367"/>
                    <a:pt x="3834119" y="803367"/>
                  </a:cubicBezTo>
                  <a:lnTo>
                    <a:pt x="21682" y="803367"/>
                  </a:lnTo>
                  <a:cubicBezTo>
                    <a:pt x="15931" y="803367"/>
                    <a:pt x="10416" y="801083"/>
                    <a:pt x="6350" y="797017"/>
                  </a:cubicBezTo>
                  <a:cubicBezTo>
                    <a:pt x="2284" y="792951"/>
                    <a:pt x="0" y="787436"/>
                    <a:pt x="0" y="781686"/>
                  </a:cubicBezTo>
                  <a:lnTo>
                    <a:pt x="0" y="21682"/>
                  </a:lnTo>
                  <a:cubicBezTo>
                    <a:pt x="0" y="15931"/>
                    <a:pt x="2284" y="10416"/>
                    <a:pt x="6350" y="6350"/>
                  </a:cubicBezTo>
                  <a:cubicBezTo>
                    <a:pt x="10416" y="2284"/>
                    <a:pt x="15931" y="0"/>
                    <a:pt x="21682" y="0"/>
                  </a:cubicBezTo>
                  <a:close/>
                </a:path>
              </a:pathLst>
            </a:custGeom>
            <a:solidFill>
              <a:srgbClr val="F2DDA9"/>
            </a:solidFill>
            <a:ln w="28575" cap="rnd">
              <a:solidFill>
                <a:srgbClr val="702A1A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181988" y="190560"/>
              <a:ext cx="19052837" cy="54168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spcBef>
                  <a:spcPct val="0"/>
                </a:spcBef>
              </a:pP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	Trong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câu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chuyện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, Ma-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gien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-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lăng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thực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hiện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cuộc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thám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hiểm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nhằm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mục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đích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khám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phá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con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đường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biển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dẫn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đến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vùng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đất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64174" y="5679410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5"/>
                </a:lnTo>
                <a:lnTo>
                  <a:pt x="0" y="619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166530" y="5679410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5"/>
                </a:lnTo>
                <a:lnTo>
                  <a:pt x="0" y="619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94878" y="5679410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5"/>
                </a:lnTo>
                <a:lnTo>
                  <a:pt x="0" y="619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25581" y="5679410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5"/>
                </a:lnTo>
                <a:lnTo>
                  <a:pt x="0" y="619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15356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0"/>
                </a:moveTo>
                <a:lnTo>
                  <a:pt x="3224618" y="0"/>
                </a:lnTo>
                <a:lnTo>
                  <a:pt x="3224618" y="5849647"/>
                </a:lnTo>
                <a:lnTo>
                  <a:pt x="0" y="58496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0357611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3224618" y="0"/>
                </a:moveTo>
                <a:lnTo>
                  <a:pt x="0" y="0"/>
                </a:lnTo>
                <a:lnTo>
                  <a:pt x="0" y="5849647"/>
                </a:lnTo>
                <a:lnTo>
                  <a:pt x="3224618" y="5849647"/>
                </a:lnTo>
                <a:lnTo>
                  <a:pt x="322461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52548" y="-470765"/>
            <a:ext cx="3313357" cy="2783220"/>
          </a:xfrm>
          <a:custGeom>
            <a:avLst/>
            <a:gdLst/>
            <a:ahLst/>
            <a:cxnLst/>
            <a:rect l="l" t="t" r="r" b="b"/>
            <a:pathLst>
              <a:path w="4970035" h="4174830">
                <a:moveTo>
                  <a:pt x="0" y="0"/>
                </a:moveTo>
                <a:lnTo>
                  <a:pt x="4970035" y="0"/>
                </a:lnTo>
                <a:lnTo>
                  <a:pt x="4970035" y="4174829"/>
                </a:lnTo>
                <a:lnTo>
                  <a:pt x="0" y="41748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7326096" y="-470765"/>
            <a:ext cx="3313357" cy="2783220"/>
          </a:xfrm>
          <a:custGeom>
            <a:avLst/>
            <a:gdLst/>
            <a:ahLst/>
            <a:cxnLst/>
            <a:rect l="l" t="t" r="r" b="b"/>
            <a:pathLst>
              <a:path w="4970035" h="4174830">
                <a:moveTo>
                  <a:pt x="4970035" y="0"/>
                </a:moveTo>
                <a:lnTo>
                  <a:pt x="0" y="0"/>
                </a:lnTo>
                <a:lnTo>
                  <a:pt x="0" y="4174829"/>
                </a:lnTo>
                <a:lnTo>
                  <a:pt x="4970035" y="4174829"/>
                </a:lnTo>
                <a:lnTo>
                  <a:pt x="497003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451352" y="-470765"/>
            <a:ext cx="3313357" cy="2783220"/>
          </a:xfrm>
          <a:custGeom>
            <a:avLst/>
            <a:gdLst/>
            <a:ahLst/>
            <a:cxnLst/>
            <a:rect l="l" t="t" r="r" b="b"/>
            <a:pathLst>
              <a:path w="4970035" h="4174830">
                <a:moveTo>
                  <a:pt x="0" y="0"/>
                </a:moveTo>
                <a:lnTo>
                  <a:pt x="4970036" y="0"/>
                </a:lnTo>
                <a:lnTo>
                  <a:pt x="4970036" y="4174829"/>
                </a:lnTo>
                <a:lnTo>
                  <a:pt x="0" y="41748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F23D42-63DD-BE13-2A17-B53D52B2FF19}"/>
              </a:ext>
            </a:extLst>
          </p:cNvPr>
          <p:cNvGrpSpPr/>
          <p:nvPr/>
        </p:nvGrpSpPr>
        <p:grpSpPr>
          <a:xfrm>
            <a:off x="3626864" y="558463"/>
            <a:ext cx="5631437" cy="999373"/>
            <a:chOff x="3626864" y="558463"/>
            <a:chExt cx="5631437" cy="999373"/>
          </a:xfrm>
        </p:grpSpPr>
        <p:grpSp>
          <p:nvGrpSpPr>
            <p:cNvPr id="11" name="Group 11"/>
            <p:cNvGrpSpPr/>
            <p:nvPr/>
          </p:nvGrpSpPr>
          <p:grpSpPr>
            <a:xfrm>
              <a:off x="3626864" y="558463"/>
              <a:ext cx="5631437" cy="999373"/>
              <a:chOff x="0" y="-57150"/>
              <a:chExt cx="2007981" cy="44852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007981" cy="391370"/>
              </a:xfrm>
              <a:custGeom>
                <a:avLst/>
                <a:gdLst/>
                <a:ahLst/>
                <a:cxnLst/>
                <a:rect l="l" t="t" r="r" b="b"/>
                <a:pathLst>
                  <a:path w="1950923" h="391370">
                    <a:moveTo>
                      <a:pt x="42852" y="0"/>
                    </a:moveTo>
                    <a:lnTo>
                      <a:pt x="1908071" y="0"/>
                    </a:lnTo>
                    <a:cubicBezTo>
                      <a:pt x="1919436" y="0"/>
                      <a:pt x="1930335" y="4515"/>
                      <a:pt x="1938372" y="12551"/>
                    </a:cubicBezTo>
                    <a:cubicBezTo>
                      <a:pt x="1946408" y="20587"/>
                      <a:pt x="1950923" y="31487"/>
                      <a:pt x="1950923" y="42852"/>
                    </a:cubicBezTo>
                    <a:lnTo>
                      <a:pt x="1950923" y="348518"/>
                    </a:lnTo>
                    <a:cubicBezTo>
                      <a:pt x="1950923" y="359883"/>
                      <a:pt x="1946408" y="370783"/>
                      <a:pt x="1938372" y="378819"/>
                    </a:cubicBezTo>
                    <a:cubicBezTo>
                      <a:pt x="1930335" y="386855"/>
                      <a:pt x="1919436" y="391370"/>
                      <a:pt x="1908071" y="391370"/>
                    </a:cubicBezTo>
                    <a:lnTo>
                      <a:pt x="42852" y="391370"/>
                    </a:lnTo>
                    <a:cubicBezTo>
                      <a:pt x="31487" y="391370"/>
                      <a:pt x="20587" y="386855"/>
                      <a:pt x="12551" y="378819"/>
                    </a:cubicBezTo>
                    <a:cubicBezTo>
                      <a:pt x="4515" y="370783"/>
                      <a:pt x="0" y="359883"/>
                      <a:pt x="0" y="348518"/>
                    </a:cubicBezTo>
                    <a:lnTo>
                      <a:pt x="0" y="42852"/>
                    </a:lnTo>
                    <a:cubicBezTo>
                      <a:pt x="0" y="31487"/>
                      <a:pt x="4515" y="20587"/>
                      <a:pt x="12551" y="12551"/>
                    </a:cubicBezTo>
                    <a:cubicBezTo>
                      <a:pt x="20587" y="4515"/>
                      <a:pt x="31487" y="0"/>
                      <a:pt x="42852" y="0"/>
                    </a:cubicBezTo>
                    <a:close/>
                  </a:path>
                </a:pathLst>
              </a:custGeom>
              <a:solidFill>
                <a:srgbClr val="F2DDA9"/>
              </a:solidFill>
              <a:ln w="66675" cap="rnd">
                <a:solidFill>
                  <a:srgbClr val="702A1A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57150"/>
                <a:ext cx="1950923" cy="44852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4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3767321" y="975560"/>
              <a:ext cx="5330959" cy="4360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3394"/>
                </a:lnSpc>
              </a:pPr>
              <a:r>
                <a:rPr lang="en-US" sz="3200" b="1" dirty="0" err="1">
                  <a:solidFill>
                    <a:srgbClr val="702A1A"/>
                  </a:solidFill>
                  <a:latin typeface="Cambria"/>
                </a:rPr>
                <a:t>Chọn</a:t>
              </a:r>
              <a:r>
                <a:rPr lang="en-US" sz="3200" b="1" dirty="0">
                  <a:solidFill>
                    <a:srgbClr val="702A1A"/>
                  </a:solidFill>
                  <a:latin typeface="Cambria"/>
                </a:rPr>
                <a:t> 1 </a:t>
              </a:r>
              <a:r>
                <a:rPr lang="en-US" sz="3200" b="1" dirty="0" err="1">
                  <a:solidFill>
                    <a:srgbClr val="702A1A"/>
                  </a:solidFill>
                  <a:latin typeface="Cambria"/>
                </a:rPr>
                <a:t>trong</a:t>
              </a:r>
              <a:r>
                <a:rPr lang="en-US" sz="3200" b="1" dirty="0">
                  <a:solidFill>
                    <a:srgbClr val="702A1A"/>
                  </a:solidFill>
                  <a:latin typeface="Cambria"/>
                </a:rPr>
                <a:t> 2 </a:t>
              </a:r>
              <a:r>
                <a:rPr lang="en-US" sz="3200" b="1" dirty="0" err="1">
                  <a:solidFill>
                    <a:srgbClr val="702A1A"/>
                  </a:solidFill>
                  <a:latin typeface="Cambria"/>
                </a:rPr>
                <a:t>đề</a:t>
              </a:r>
              <a:r>
                <a:rPr lang="en-US" sz="3200" b="1" dirty="0">
                  <a:solidFill>
                    <a:srgbClr val="702A1A"/>
                  </a:solidFill>
                  <a:latin typeface="Cambria"/>
                </a:rPr>
                <a:t> </a:t>
              </a:r>
              <a:r>
                <a:rPr lang="en-US" sz="3200" b="1" dirty="0" err="1">
                  <a:solidFill>
                    <a:srgbClr val="702A1A"/>
                  </a:solidFill>
                  <a:latin typeface="Cambria"/>
                </a:rPr>
                <a:t>dưới</a:t>
              </a:r>
              <a:r>
                <a:rPr lang="en-US" sz="3200" b="1" dirty="0">
                  <a:solidFill>
                    <a:srgbClr val="702A1A"/>
                  </a:solidFill>
                  <a:latin typeface="Cambria"/>
                </a:rPr>
                <a:t> </a:t>
              </a:r>
              <a:r>
                <a:rPr lang="en-US" sz="3200" b="1" dirty="0" err="1">
                  <a:solidFill>
                    <a:srgbClr val="702A1A"/>
                  </a:solidFill>
                  <a:latin typeface="Cambria"/>
                </a:rPr>
                <a:t>đây</a:t>
              </a:r>
              <a:endParaRPr lang="en-US" sz="3200" b="1" dirty="0">
                <a:solidFill>
                  <a:srgbClr val="702A1A"/>
                </a:solidFill>
                <a:latin typeface="Cambria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D96E3B3-29DE-2445-5656-B7E5DC5C769E}"/>
              </a:ext>
            </a:extLst>
          </p:cNvPr>
          <p:cNvGrpSpPr/>
          <p:nvPr/>
        </p:nvGrpSpPr>
        <p:grpSpPr>
          <a:xfrm>
            <a:off x="781599" y="2471186"/>
            <a:ext cx="4938273" cy="3578629"/>
            <a:chOff x="781599" y="2471186"/>
            <a:chExt cx="4938273" cy="3578629"/>
          </a:xfrm>
        </p:grpSpPr>
        <p:grpSp>
          <p:nvGrpSpPr>
            <p:cNvPr id="15" name="Group 15"/>
            <p:cNvGrpSpPr/>
            <p:nvPr/>
          </p:nvGrpSpPr>
          <p:grpSpPr>
            <a:xfrm>
              <a:off x="781599" y="2828536"/>
              <a:ext cx="4938273" cy="3221279"/>
              <a:chOff x="0" y="0"/>
              <a:chExt cx="1950923" cy="127260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950923" cy="1272604"/>
              </a:xfrm>
              <a:custGeom>
                <a:avLst/>
                <a:gdLst/>
                <a:ahLst/>
                <a:cxnLst/>
                <a:rect l="l" t="t" r="r" b="b"/>
                <a:pathLst>
                  <a:path w="1950923" h="1272604">
                    <a:moveTo>
                      <a:pt x="42852" y="0"/>
                    </a:moveTo>
                    <a:lnTo>
                      <a:pt x="1908071" y="0"/>
                    </a:lnTo>
                    <a:cubicBezTo>
                      <a:pt x="1919436" y="0"/>
                      <a:pt x="1930335" y="4515"/>
                      <a:pt x="1938372" y="12551"/>
                    </a:cubicBezTo>
                    <a:cubicBezTo>
                      <a:pt x="1946408" y="20587"/>
                      <a:pt x="1950923" y="31487"/>
                      <a:pt x="1950923" y="42852"/>
                    </a:cubicBezTo>
                    <a:lnTo>
                      <a:pt x="1950923" y="1229753"/>
                    </a:lnTo>
                    <a:cubicBezTo>
                      <a:pt x="1950923" y="1241118"/>
                      <a:pt x="1946408" y="1252017"/>
                      <a:pt x="1938372" y="1260053"/>
                    </a:cubicBezTo>
                    <a:cubicBezTo>
                      <a:pt x="1930335" y="1268089"/>
                      <a:pt x="1919436" y="1272604"/>
                      <a:pt x="1908071" y="1272604"/>
                    </a:cubicBezTo>
                    <a:lnTo>
                      <a:pt x="42852" y="1272604"/>
                    </a:lnTo>
                    <a:cubicBezTo>
                      <a:pt x="31487" y="1272604"/>
                      <a:pt x="20587" y="1268089"/>
                      <a:pt x="12551" y="1260053"/>
                    </a:cubicBezTo>
                    <a:cubicBezTo>
                      <a:pt x="4515" y="1252017"/>
                      <a:pt x="0" y="1241118"/>
                      <a:pt x="0" y="1229753"/>
                    </a:cubicBezTo>
                    <a:lnTo>
                      <a:pt x="0" y="42852"/>
                    </a:lnTo>
                    <a:cubicBezTo>
                      <a:pt x="0" y="31487"/>
                      <a:pt x="4515" y="20587"/>
                      <a:pt x="12551" y="12551"/>
                    </a:cubicBezTo>
                    <a:cubicBezTo>
                      <a:pt x="20587" y="4515"/>
                      <a:pt x="31487" y="0"/>
                      <a:pt x="42852" y="0"/>
                    </a:cubicBezTo>
                    <a:close/>
                  </a:path>
                </a:pathLst>
              </a:custGeom>
              <a:solidFill>
                <a:srgbClr val="F2DDA9"/>
              </a:solidFill>
              <a:ln w="38100" cap="rnd">
                <a:solidFill>
                  <a:srgbClr val="702A1A"/>
                </a:solidFill>
                <a:prstDash val="solid"/>
                <a:round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57150"/>
                <a:ext cx="1950923" cy="132975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4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255522" y="3122384"/>
              <a:ext cx="3933821" cy="2645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183"/>
                </a:lnSpc>
                <a:spcBef>
                  <a:spcPct val="0"/>
                </a:spcBef>
              </a:pP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Đề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1: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Viết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bài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văn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miêu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tả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một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cây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hoa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mà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em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thấy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trong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vườn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trường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hoặc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trên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đường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đi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học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.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2588462" y="2471186"/>
              <a:ext cx="690577" cy="714698"/>
            </a:xfrm>
            <a:custGeom>
              <a:avLst/>
              <a:gdLst/>
              <a:ahLst/>
              <a:cxnLst/>
              <a:rect l="l" t="t" r="r" b="b"/>
              <a:pathLst>
                <a:path w="1035865" h="1072047">
                  <a:moveTo>
                    <a:pt x="0" y="0"/>
                  </a:moveTo>
                  <a:lnTo>
                    <a:pt x="1035865" y="0"/>
                  </a:lnTo>
                  <a:lnTo>
                    <a:pt x="1035865" y="1072047"/>
                  </a:lnTo>
                  <a:lnTo>
                    <a:pt x="0" y="1072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3222432" y="2471186"/>
              <a:ext cx="690577" cy="714698"/>
            </a:xfrm>
            <a:custGeom>
              <a:avLst/>
              <a:gdLst/>
              <a:ahLst/>
              <a:cxnLst/>
              <a:rect l="l" t="t" r="r" b="b"/>
              <a:pathLst>
                <a:path w="1035865" h="1072047">
                  <a:moveTo>
                    <a:pt x="0" y="0"/>
                  </a:moveTo>
                  <a:lnTo>
                    <a:pt x="1035866" y="0"/>
                  </a:lnTo>
                  <a:lnTo>
                    <a:pt x="1035866" y="1072047"/>
                  </a:lnTo>
                  <a:lnTo>
                    <a:pt x="0" y="1072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B0CD431-6566-3E95-5135-490F3BCB2491}"/>
              </a:ext>
            </a:extLst>
          </p:cNvPr>
          <p:cNvGrpSpPr/>
          <p:nvPr/>
        </p:nvGrpSpPr>
        <p:grpSpPr>
          <a:xfrm>
            <a:off x="6472128" y="2471186"/>
            <a:ext cx="4938273" cy="3613998"/>
            <a:chOff x="6472128" y="2471186"/>
            <a:chExt cx="4938273" cy="3613998"/>
          </a:xfrm>
        </p:grpSpPr>
        <p:grpSp>
          <p:nvGrpSpPr>
            <p:cNvPr id="19" name="Group 19"/>
            <p:cNvGrpSpPr/>
            <p:nvPr/>
          </p:nvGrpSpPr>
          <p:grpSpPr>
            <a:xfrm>
              <a:off x="6472128" y="2828536"/>
              <a:ext cx="4938273" cy="3221279"/>
              <a:chOff x="0" y="0"/>
              <a:chExt cx="1950923" cy="127260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950923" cy="1272604"/>
              </a:xfrm>
              <a:custGeom>
                <a:avLst/>
                <a:gdLst/>
                <a:ahLst/>
                <a:cxnLst/>
                <a:rect l="l" t="t" r="r" b="b"/>
                <a:pathLst>
                  <a:path w="1950923" h="1272604">
                    <a:moveTo>
                      <a:pt x="42852" y="0"/>
                    </a:moveTo>
                    <a:lnTo>
                      <a:pt x="1908071" y="0"/>
                    </a:lnTo>
                    <a:cubicBezTo>
                      <a:pt x="1919436" y="0"/>
                      <a:pt x="1930335" y="4515"/>
                      <a:pt x="1938372" y="12551"/>
                    </a:cubicBezTo>
                    <a:cubicBezTo>
                      <a:pt x="1946408" y="20587"/>
                      <a:pt x="1950923" y="31487"/>
                      <a:pt x="1950923" y="42852"/>
                    </a:cubicBezTo>
                    <a:lnTo>
                      <a:pt x="1950923" y="1229753"/>
                    </a:lnTo>
                    <a:cubicBezTo>
                      <a:pt x="1950923" y="1241118"/>
                      <a:pt x="1946408" y="1252017"/>
                      <a:pt x="1938372" y="1260053"/>
                    </a:cubicBezTo>
                    <a:cubicBezTo>
                      <a:pt x="1930335" y="1268089"/>
                      <a:pt x="1919436" y="1272604"/>
                      <a:pt x="1908071" y="1272604"/>
                    </a:cubicBezTo>
                    <a:lnTo>
                      <a:pt x="42852" y="1272604"/>
                    </a:lnTo>
                    <a:cubicBezTo>
                      <a:pt x="31487" y="1272604"/>
                      <a:pt x="20587" y="1268089"/>
                      <a:pt x="12551" y="1260053"/>
                    </a:cubicBezTo>
                    <a:cubicBezTo>
                      <a:pt x="4515" y="1252017"/>
                      <a:pt x="0" y="1241118"/>
                      <a:pt x="0" y="1229753"/>
                    </a:cubicBezTo>
                    <a:lnTo>
                      <a:pt x="0" y="42852"/>
                    </a:lnTo>
                    <a:cubicBezTo>
                      <a:pt x="0" y="31487"/>
                      <a:pt x="4515" y="20587"/>
                      <a:pt x="12551" y="12551"/>
                    </a:cubicBezTo>
                    <a:cubicBezTo>
                      <a:pt x="20587" y="4515"/>
                      <a:pt x="31487" y="0"/>
                      <a:pt x="42852" y="0"/>
                    </a:cubicBezTo>
                    <a:close/>
                  </a:path>
                </a:pathLst>
              </a:custGeom>
              <a:solidFill>
                <a:srgbClr val="F2DDA9"/>
              </a:solidFill>
              <a:ln w="38100" cap="rnd">
                <a:solidFill>
                  <a:srgbClr val="702A1A"/>
                </a:solidFill>
                <a:prstDash val="solid"/>
                <a:round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57150"/>
                <a:ext cx="1950923" cy="132975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4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8278992" y="2471186"/>
              <a:ext cx="690577" cy="714698"/>
            </a:xfrm>
            <a:custGeom>
              <a:avLst/>
              <a:gdLst/>
              <a:ahLst/>
              <a:cxnLst/>
              <a:rect l="l" t="t" r="r" b="b"/>
              <a:pathLst>
                <a:path w="1035865" h="1072047">
                  <a:moveTo>
                    <a:pt x="0" y="0"/>
                  </a:moveTo>
                  <a:lnTo>
                    <a:pt x="1035866" y="0"/>
                  </a:lnTo>
                  <a:lnTo>
                    <a:pt x="1035866" y="1072047"/>
                  </a:lnTo>
                  <a:lnTo>
                    <a:pt x="0" y="1072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8912962" y="2471186"/>
              <a:ext cx="690577" cy="714698"/>
            </a:xfrm>
            <a:custGeom>
              <a:avLst/>
              <a:gdLst/>
              <a:ahLst/>
              <a:cxnLst/>
              <a:rect l="l" t="t" r="r" b="b"/>
              <a:pathLst>
                <a:path w="1035865" h="1072047">
                  <a:moveTo>
                    <a:pt x="0" y="0"/>
                  </a:moveTo>
                  <a:lnTo>
                    <a:pt x="1035865" y="0"/>
                  </a:lnTo>
                  <a:lnTo>
                    <a:pt x="1035865" y="1072047"/>
                  </a:lnTo>
                  <a:lnTo>
                    <a:pt x="0" y="1072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TextBox 26"/>
            <p:cNvSpPr txBox="1"/>
            <p:nvPr/>
          </p:nvSpPr>
          <p:spPr>
            <a:xfrm>
              <a:off x="6752381" y="3128734"/>
              <a:ext cx="4460784" cy="2956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874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702A1A"/>
                  </a:solidFill>
                  <a:latin typeface="Cambria Bold"/>
                </a:rPr>
                <a:t>Đề 2: Hãy tưởng tượng em tham gia đoàn thám hiểm của Ma-gien-lăng và vừa trở về đất liền, có nhiều người ra đón em. Kể lại cuộc gặp gỡ đó.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3FC5E0B5-44C1-17F8-8603-ACD1D172C1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622" y="403648"/>
            <a:ext cx="1847248" cy="9083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64174" y="-552693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166530" y="-552693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94878" y="-552693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25581" y="-552693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65297" y="3580257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5"/>
                </a:lnTo>
                <a:lnTo>
                  <a:pt x="0" y="619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165407" y="3580257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5"/>
                </a:lnTo>
                <a:lnTo>
                  <a:pt x="0" y="619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096000" y="3580257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5"/>
                </a:lnTo>
                <a:lnTo>
                  <a:pt x="0" y="619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26704" y="3580257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5"/>
                </a:lnTo>
                <a:lnTo>
                  <a:pt x="0" y="619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V="1">
            <a:off x="8395454" y="4213929"/>
            <a:ext cx="1830127" cy="1823264"/>
          </a:xfrm>
          <a:custGeom>
            <a:avLst/>
            <a:gdLst/>
            <a:ahLst/>
            <a:cxnLst/>
            <a:rect l="l" t="t" r="r" b="b"/>
            <a:pathLst>
              <a:path w="2745190" h="2734896">
                <a:moveTo>
                  <a:pt x="0" y="2734895"/>
                </a:moveTo>
                <a:lnTo>
                  <a:pt x="2745190" y="2734895"/>
                </a:lnTo>
                <a:lnTo>
                  <a:pt x="2745190" y="0"/>
                </a:lnTo>
                <a:lnTo>
                  <a:pt x="0" y="0"/>
                </a:lnTo>
                <a:lnTo>
                  <a:pt x="0" y="273489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38017" y="1409832"/>
            <a:ext cx="5643123" cy="4627361"/>
          </a:xfrm>
          <a:custGeom>
            <a:avLst/>
            <a:gdLst/>
            <a:ahLst/>
            <a:cxnLst/>
            <a:rect l="l" t="t" r="r" b="b"/>
            <a:pathLst>
              <a:path w="8464685" h="6941042">
                <a:moveTo>
                  <a:pt x="0" y="0"/>
                </a:moveTo>
                <a:lnTo>
                  <a:pt x="8464685" y="0"/>
                </a:lnTo>
                <a:lnTo>
                  <a:pt x="8464685" y="6941041"/>
                </a:lnTo>
                <a:lnTo>
                  <a:pt x="0" y="69410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89833" y="1017469"/>
            <a:ext cx="1830127" cy="1823264"/>
          </a:xfrm>
          <a:custGeom>
            <a:avLst/>
            <a:gdLst/>
            <a:ahLst/>
            <a:cxnLst/>
            <a:rect l="l" t="t" r="r" b="b"/>
            <a:pathLst>
              <a:path w="2745190" h="2734896">
                <a:moveTo>
                  <a:pt x="0" y="0"/>
                </a:moveTo>
                <a:lnTo>
                  <a:pt x="2745190" y="0"/>
                </a:lnTo>
                <a:lnTo>
                  <a:pt x="2745190" y="2734896"/>
                </a:lnTo>
                <a:lnTo>
                  <a:pt x="0" y="2734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525230" y="5381929"/>
            <a:ext cx="1830127" cy="1823264"/>
          </a:xfrm>
          <a:custGeom>
            <a:avLst/>
            <a:gdLst/>
            <a:ahLst/>
            <a:cxnLst/>
            <a:rect l="l" t="t" r="r" b="b"/>
            <a:pathLst>
              <a:path w="2745190" h="2734896">
                <a:moveTo>
                  <a:pt x="0" y="0"/>
                </a:moveTo>
                <a:lnTo>
                  <a:pt x="2745190" y="0"/>
                </a:lnTo>
                <a:lnTo>
                  <a:pt x="2745190" y="2734896"/>
                </a:lnTo>
                <a:lnTo>
                  <a:pt x="0" y="2734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888227" y="-552693"/>
            <a:ext cx="1830127" cy="1823264"/>
          </a:xfrm>
          <a:custGeom>
            <a:avLst/>
            <a:gdLst/>
            <a:ahLst/>
            <a:cxnLst/>
            <a:rect l="l" t="t" r="r" b="b"/>
            <a:pathLst>
              <a:path w="2745190" h="2734896">
                <a:moveTo>
                  <a:pt x="0" y="0"/>
                </a:moveTo>
                <a:lnTo>
                  <a:pt x="2745190" y="0"/>
                </a:lnTo>
                <a:lnTo>
                  <a:pt x="2745190" y="2734896"/>
                </a:lnTo>
                <a:lnTo>
                  <a:pt x="0" y="2734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681140" y="1929101"/>
            <a:ext cx="5622957" cy="4800600"/>
          </a:xfrm>
          <a:custGeom>
            <a:avLst/>
            <a:gdLst/>
            <a:ahLst/>
            <a:cxnLst/>
            <a:rect l="l" t="t" r="r" b="b"/>
            <a:pathLst>
              <a:path w="8434436" h="7200900">
                <a:moveTo>
                  <a:pt x="0" y="0"/>
                </a:moveTo>
                <a:lnTo>
                  <a:pt x="8434436" y="0"/>
                </a:lnTo>
                <a:lnTo>
                  <a:pt x="8434436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527689" y="2923035"/>
            <a:ext cx="4663779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050"/>
              </a:lnSpc>
            </a:pPr>
            <a:r>
              <a:rPr lang="en-US" sz="4550" dirty="0" err="1">
                <a:solidFill>
                  <a:srgbClr val="702A1A"/>
                </a:solidFill>
                <a:latin typeface="Cambria"/>
              </a:rPr>
              <a:t>Học</a:t>
            </a:r>
            <a:r>
              <a:rPr lang="en-US" sz="455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4550" dirty="0" err="1">
                <a:solidFill>
                  <a:srgbClr val="702A1A"/>
                </a:solidFill>
                <a:latin typeface="Cambria"/>
              </a:rPr>
              <a:t>sinh</a:t>
            </a:r>
            <a:r>
              <a:rPr lang="en-US" sz="455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4550" dirty="0" err="1">
                <a:solidFill>
                  <a:srgbClr val="702A1A"/>
                </a:solidFill>
                <a:latin typeface="Cambria"/>
              </a:rPr>
              <a:t>chọn</a:t>
            </a:r>
            <a:r>
              <a:rPr lang="en-US" sz="455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4550" dirty="0" err="1">
                <a:solidFill>
                  <a:srgbClr val="702A1A"/>
                </a:solidFill>
                <a:latin typeface="Cambria"/>
              </a:rPr>
              <a:t>đề</a:t>
            </a:r>
            <a:r>
              <a:rPr lang="en-US" sz="455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4550" dirty="0" err="1">
                <a:solidFill>
                  <a:srgbClr val="702A1A"/>
                </a:solidFill>
                <a:latin typeface="Cambria"/>
              </a:rPr>
              <a:t>bài</a:t>
            </a:r>
            <a:r>
              <a:rPr lang="en-US" sz="455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4550" dirty="0" err="1">
                <a:solidFill>
                  <a:srgbClr val="702A1A"/>
                </a:solidFill>
                <a:latin typeface="Cambria"/>
              </a:rPr>
              <a:t>và</a:t>
            </a:r>
            <a:r>
              <a:rPr lang="en-US" sz="455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4550" dirty="0" err="1">
                <a:solidFill>
                  <a:srgbClr val="702A1A"/>
                </a:solidFill>
                <a:latin typeface="Cambria"/>
              </a:rPr>
              <a:t>viết</a:t>
            </a:r>
            <a:r>
              <a:rPr lang="en-US" sz="455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4550" dirty="0" err="1">
                <a:solidFill>
                  <a:srgbClr val="702A1A"/>
                </a:solidFill>
                <a:latin typeface="Cambria"/>
              </a:rPr>
              <a:t>vào</a:t>
            </a:r>
            <a:r>
              <a:rPr lang="en-US" sz="455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4550" dirty="0" err="1">
                <a:solidFill>
                  <a:srgbClr val="702A1A"/>
                </a:solidFill>
                <a:latin typeface="Cambria"/>
              </a:rPr>
              <a:t>vở</a:t>
            </a:r>
            <a:endParaRPr lang="en-US" sz="4550" dirty="0">
              <a:solidFill>
                <a:srgbClr val="702A1A"/>
              </a:solidFill>
              <a:latin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64174" y="-552693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166530" y="-552693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94878" y="-552693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25581" y="-552693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65297" y="3580257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5"/>
                </a:lnTo>
                <a:lnTo>
                  <a:pt x="0" y="619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165407" y="3580257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5"/>
                </a:lnTo>
                <a:lnTo>
                  <a:pt x="0" y="619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096000" y="3580257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5"/>
                </a:lnTo>
                <a:lnTo>
                  <a:pt x="0" y="619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26704" y="3580257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5"/>
                </a:lnTo>
                <a:lnTo>
                  <a:pt x="0" y="619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964173" y="685800"/>
            <a:ext cx="1830127" cy="1823264"/>
          </a:xfrm>
          <a:custGeom>
            <a:avLst/>
            <a:gdLst/>
            <a:ahLst/>
            <a:cxnLst/>
            <a:rect l="l" t="t" r="r" b="b"/>
            <a:pathLst>
              <a:path w="2745190" h="2734896">
                <a:moveTo>
                  <a:pt x="0" y="0"/>
                </a:moveTo>
                <a:lnTo>
                  <a:pt x="2745190" y="0"/>
                </a:lnTo>
                <a:lnTo>
                  <a:pt x="2745190" y="2734896"/>
                </a:lnTo>
                <a:lnTo>
                  <a:pt x="0" y="2734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V="1">
            <a:off x="8395454" y="4213929"/>
            <a:ext cx="1830127" cy="1823264"/>
          </a:xfrm>
          <a:custGeom>
            <a:avLst/>
            <a:gdLst/>
            <a:ahLst/>
            <a:cxnLst/>
            <a:rect l="l" t="t" r="r" b="b"/>
            <a:pathLst>
              <a:path w="2745190" h="2734896">
                <a:moveTo>
                  <a:pt x="0" y="2734895"/>
                </a:moveTo>
                <a:lnTo>
                  <a:pt x="2745190" y="2734895"/>
                </a:lnTo>
                <a:lnTo>
                  <a:pt x="2745190" y="0"/>
                </a:lnTo>
                <a:lnTo>
                  <a:pt x="0" y="0"/>
                </a:lnTo>
                <a:lnTo>
                  <a:pt x="0" y="273489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628502" y="583810"/>
            <a:ext cx="6939490" cy="5690381"/>
          </a:xfrm>
          <a:custGeom>
            <a:avLst/>
            <a:gdLst/>
            <a:ahLst/>
            <a:cxnLst/>
            <a:rect l="l" t="t" r="r" b="b"/>
            <a:pathLst>
              <a:path w="10409235" h="8535572">
                <a:moveTo>
                  <a:pt x="0" y="0"/>
                </a:moveTo>
                <a:lnTo>
                  <a:pt x="10409234" y="0"/>
                </a:lnTo>
                <a:lnTo>
                  <a:pt x="10409234" y="8535572"/>
                </a:lnTo>
                <a:lnTo>
                  <a:pt x="0" y="85355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525230" y="5381929"/>
            <a:ext cx="1830127" cy="1823264"/>
          </a:xfrm>
          <a:custGeom>
            <a:avLst/>
            <a:gdLst/>
            <a:ahLst/>
            <a:cxnLst/>
            <a:rect l="l" t="t" r="r" b="b"/>
            <a:pathLst>
              <a:path w="2745190" h="2734896">
                <a:moveTo>
                  <a:pt x="0" y="0"/>
                </a:moveTo>
                <a:lnTo>
                  <a:pt x="2745190" y="0"/>
                </a:lnTo>
                <a:lnTo>
                  <a:pt x="2745190" y="2734896"/>
                </a:lnTo>
                <a:lnTo>
                  <a:pt x="0" y="2734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888227" y="-552693"/>
            <a:ext cx="1830127" cy="1823264"/>
          </a:xfrm>
          <a:custGeom>
            <a:avLst/>
            <a:gdLst/>
            <a:ahLst/>
            <a:cxnLst/>
            <a:rect l="l" t="t" r="r" b="b"/>
            <a:pathLst>
              <a:path w="2745190" h="2734896">
                <a:moveTo>
                  <a:pt x="0" y="0"/>
                </a:moveTo>
                <a:lnTo>
                  <a:pt x="2745190" y="0"/>
                </a:lnTo>
                <a:lnTo>
                  <a:pt x="2745190" y="2734896"/>
                </a:lnTo>
                <a:lnTo>
                  <a:pt x="0" y="2734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142368" y="2948783"/>
            <a:ext cx="3902773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/>
            <a:r>
              <a:rPr lang="en-US" sz="4800" dirty="0">
                <a:solidFill>
                  <a:srgbClr val="702A1A"/>
                </a:solidFill>
                <a:latin typeface="Cambria"/>
              </a:rPr>
              <a:t>Chia </a:t>
            </a:r>
            <a:r>
              <a:rPr lang="en-US" sz="4800" dirty="0" err="1">
                <a:solidFill>
                  <a:srgbClr val="702A1A"/>
                </a:solidFill>
                <a:latin typeface="Cambria"/>
              </a:rPr>
              <a:t>sẻ</a:t>
            </a:r>
            <a:r>
              <a:rPr lang="en-US" sz="48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702A1A"/>
                </a:solidFill>
                <a:latin typeface="Cambria"/>
              </a:rPr>
              <a:t>bài</a:t>
            </a:r>
            <a:r>
              <a:rPr lang="en-US" sz="48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702A1A"/>
                </a:solidFill>
                <a:latin typeface="Cambria"/>
              </a:rPr>
              <a:t>học</a:t>
            </a:r>
            <a:r>
              <a:rPr lang="en-US" sz="48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702A1A"/>
                </a:solidFill>
                <a:latin typeface="Cambria"/>
              </a:rPr>
              <a:t>với</a:t>
            </a:r>
            <a:r>
              <a:rPr lang="en-US" sz="48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702A1A"/>
                </a:solidFill>
                <a:latin typeface="Cambria"/>
              </a:rPr>
              <a:t>người</a:t>
            </a:r>
            <a:r>
              <a:rPr lang="en-US" sz="48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4800" dirty="0" err="1">
                <a:solidFill>
                  <a:srgbClr val="702A1A"/>
                </a:solidFill>
                <a:latin typeface="Cambria"/>
              </a:rPr>
              <a:t>thân</a:t>
            </a:r>
            <a:endParaRPr lang="en-US" sz="4800" dirty="0">
              <a:solidFill>
                <a:srgbClr val="702A1A"/>
              </a:solidFill>
              <a:latin typeface="Cambria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387258B-FEE4-FE00-F5A1-F3B0FFAB74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6597" y="1545812"/>
            <a:ext cx="4456562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64174" y="5411044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166530" y="5411044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94878" y="5411044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25581" y="5411044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51948" y="-19538"/>
            <a:ext cx="8682919" cy="7119994"/>
          </a:xfrm>
          <a:custGeom>
            <a:avLst/>
            <a:gdLst/>
            <a:ahLst/>
            <a:cxnLst/>
            <a:rect l="l" t="t" r="r" b="b"/>
            <a:pathLst>
              <a:path w="10034384" h="8228195">
                <a:moveTo>
                  <a:pt x="0" y="0"/>
                </a:moveTo>
                <a:lnTo>
                  <a:pt x="10034384" y="0"/>
                </a:lnTo>
                <a:lnTo>
                  <a:pt x="10034384" y="8228194"/>
                </a:lnTo>
                <a:lnTo>
                  <a:pt x="0" y="82281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315356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0"/>
                </a:moveTo>
                <a:lnTo>
                  <a:pt x="3224618" y="0"/>
                </a:lnTo>
                <a:lnTo>
                  <a:pt x="3224618" y="5849647"/>
                </a:lnTo>
                <a:lnTo>
                  <a:pt x="0" y="58496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0357611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3224618" y="0"/>
                </a:moveTo>
                <a:lnTo>
                  <a:pt x="0" y="0"/>
                </a:lnTo>
                <a:lnTo>
                  <a:pt x="0" y="5849647"/>
                </a:lnTo>
                <a:lnTo>
                  <a:pt x="3224618" y="5849647"/>
                </a:lnTo>
                <a:lnTo>
                  <a:pt x="322461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75761" y="3512883"/>
            <a:ext cx="690577" cy="714698"/>
          </a:xfrm>
          <a:custGeom>
            <a:avLst/>
            <a:gdLst/>
            <a:ahLst/>
            <a:cxnLst/>
            <a:rect l="l" t="t" r="r" b="b"/>
            <a:pathLst>
              <a:path w="1035865" h="1072047">
                <a:moveTo>
                  <a:pt x="0" y="0"/>
                </a:moveTo>
                <a:lnTo>
                  <a:pt x="1035866" y="0"/>
                </a:lnTo>
                <a:lnTo>
                  <a:pt x="1035866" y="1072047"/>
                </a:lnTo>
                <a:lnTo>
                  <a:pt x="0" y="10720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59049" y="3143163"/>
            <a:ext cx="491584" cy="508755"/>
          </a:xfrm>
          <a:custGeom>
            <a:avLst/>
            <a:gdLst/>
            <a:ahLst/>
            <a:cxnLst/>
            <a:rect l="l" t="t" r="r" b="b"/>
            <a:pathLst>
              <a:path w="737376" h="763132">
                <a:moveTo>
                  <a:pt x="0" y="0"/>
                </a:moveTo>
                <a:lnTo>
                  <a:pt x="737376" y="0"/>
                </a:lnTo>
                <a:lnTo>
                  <a:pt x="737376" y="763132"/>
                </a:lnTo>
                <a:lnTo>
                  <a:pt x="0" y="7631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45478" y="3870233"/>
            <a:ext cx="377823" cy="391019"/>
          </a:xfrm>
          <a:custGeom>
            <a:avLst/>
            <a:gdLst/>
            <a:ahLst/>
            <a:cxnLst/>
            <a:rect l="l" t="t" r="r" b="b"/>
            <a:pathLst>
              <a:path w="566734" h="586529">
                <a:moveTo>
                  <a:pt x="0" y="0"/>
                </a:moveTo>
                <a:lnTo>
                  <a:pt x="566734" y="0"/>
                </a:lnTo>
                <a:lnTo>
                  <a:pt x="566734" y="586529"/>
                </a:lnTo>
                <a:lnTo>
                  <a:pt x="0" y="5865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738273" y="606795"/>
            <a:ext cx="766915" cy="793703"/>
          </a:xfrm>
          <a:custGeom>
            <a:avLst/>
            <a:gdLst/>
            <a:ahLst/>
            <a:cxnLst/>
            <a:rect l="l" t="t" r="r" b="b"/>
            <a:pathLst>
              <a:path w="1150373" h="1190555">
                <a:moveTo>
                  <a:pt x="0" y="0"/>
                </a:moveTo>
                <a:lnTo>
                  <a:pt x="1150374" y="0"/>
                </a:lnTo>
                <a:lnTo>
                  <a:pt x="1150374" y="1190555"/>
                </a:lnTo>
                <a:lnTo>
                  <a:pt x="0" y="11905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322905" y="1224740"/>
            <a:ext cx="491584" cy="508755"/>
          </a:xfrm>
          <a:custGeom>
            <a:avLst/>
            <a:gdLst/>
            <a:ahLst/>
            <a:cxnLst/>
            <a:rect l="l" t="t" r="r" b="b"/>
            <a:pathLst>
              <a:path w="737376" h="763132">
                <a:moveTo>
                  <a:pt x="0" y="0"/>
                </a:moveTo>
                <a:lnTo>
                  <a:pt x="737376" y="0"/>
                </a:lnTo>
                <a:lnTo>
                  <a:pt x="737376" y="763132"/>
                </a:lnTo>
                <a:lnTo>
                  <a:pt x="0" y="7631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B5739-6CCF-01DA-E6C6-C1F55BF194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2206" y="1472014"/>
            <a:ext cx="7047587" cy="3913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2831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64174" y="5411044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166530" y="5411044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94878" y="5411044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25581" y="5411044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751205" y="280316"/>
            <a:ext cx="7571700" cy="6208794"/>
          </a:xfrm>
          <a:custGeom>
            <a:avLst/>
            <a:gdLst/>
            <a:ahLst/>
            <a:cxnLst/>
            <a:rect l="l" t="t" r="r" b="b"/>
            <a:pathLst>
              <a:path w="11357550" h="9313191">
                <a:moveTo>
                  <a:pt x="0" y="0"/>
                </a:moveTo>
                <a:lnTo>
                  <a:pt x="11357550" y="0"/>
                </a:lnTo>
                <a:lnTo>
                  <a:pt x="11357550" y="9313190"/>
                </a:lnTo>
                <a:lnTo>
                  <a:pt x="0" y="9313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869095" y="1146190"/>
            <a:ext cx="1764221" cy="1757605"/>
          </a:xfrm>
          <a:custGeom>
            <a:avLst/>
            <a:gdLst/>
            <a:ahLst/>
            <a:cxnLst/>
            <a:rect l="l" t="t" r="r" b="b"/>
            <a:pathLst>
              <a:path w="2646332" h="2636408">
                <a:moveTo>
                  <a:pt x="0" y="0"/>
                </a:moveTo>
                <a:lnTo>
                  <a:pt x="2646332" y="0"/>
                </a:lnTo>
                <a:lnTo>
                  <a:pt x="2646332" y="2636408"/>
                </a:lnTo>
                <a:lnTo>
                  <a:pt x="0" y="2636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315356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0"/>
                </a:moveTo>
                <a:lnTo>
                  <a:pt x="3224618" y="0"/>
                </a:lnTo>
                <a:lnTo>
                  <a:pt x="3224618" y="5849647"/>
                </a:lnTo>
                <a:lnTo>
                  <a:pt x="0" y="58496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0357611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3224618" y="0"/>
                </a:moveTo>
                <a:lnTo>
                  <a:pt x="0" y="0"/>
                </a:lnTo>
                <a:lnTo>
                  <a:pt x="0" y="5849647"/>
                </a:lnTo>
                <a:lnTo>
                  <a:pt x="3224618" y="5849647"/>
                </a:lnTo>
                <a:lnTo>
                  <a:pt x="322461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050268" y="4227581"/>
            <a:ext cx="1764221" cy="1757605"/>
          </a:xfrm>
          <a:custGeom>
            <a:avLst/>
            <a:gdLst/>
            <a:ahLst/>
            <a:cxnLst/>
            <a:rect l="l" t="t" r="r" b="b"/>
            <a:pathLst>
              <a:path w="2646332" h="2636408">
                <a:moveTo>
                  <a:pt x="0" y="0"/>
                </a:moveTo>
                <a:lnTo>
                  <a:pt x="2646332" y="0"/>
                </a:lnTo>
                <a:lnTo>
                  <a:pt x="2646332" y="2636409"/>
                </a:lnTo>
                <a:lnTo>
                  <a:pt x="0" y="26364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75761" y="3512883"/>
            <a:ext cx="690577" cy="714698"/>
          </a:xfrm>
          <a:custGeom>
            <a:avLst/>
            <a:gdLst/>
            <a:ahLst/>
            <a:cxnLst/>
            <a:rect l="l" t="t" r="r" b="b"/>
            <a:pathLst>
              <a:path w="1035865" h="1072047">
                <a:moveTo>
                  <a:pt x="0" y="0"/>
                </a:moveTo>
                <a:lnTo>
                  <a:pt x="1035866" y="0"/>
                </a:lnTo>
                <a:lnTo>
                  <a:pt x="1035866" y="1072047"/>
                </a:lnTo>
                <a:lnTo>
                  <a:pt x="0" y="10720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59049" y="3143163"/>
            <a:ext cx="491584" cy="508755"/>
          </a:xfrm>
          <a:custGeom>
            <a:avLst/>
            <a:gdLst/>
            <a:ahLst/>
            <a:cxnLst/>
            <a:rect l="l" t="t" r="r" b="b"/>
            <a:pathLst>
              <a:path w="737376" h="763132">
                <a:moveTo>
                  <a:pt x="0" y="0"/>
                </a:moveTo>
                <a:lnTo>
                  <a:pt x="737376" y="0"/>
                </a:lnTo>
                <a:lnTo>
                  <a:pt x="737376" y="763132"/>
                </a:lnTo>
                <a:lnTo>
                  <a:pt x="0" y="7631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45478" y="3870233"/>
            <a:ext cx="377823" cy="391019"/>
          </a:xfrm>
          <a:custGeom>
            <a:avLst/>
            <a:gdLst/>
            <a:ahLst/>
            <a:cxnLst/>
            <a:rect l="l" t="t" r="r" b="b"/>
            <a:pathLst>
              <a:path w="566734" h="586529">
                <a:moveTo>
                  <a:pt x="0" y="0"/>
                </a:moveTo>
                <a:lnTo>
                  <a:pt x="566734" y="0"/>
                </a:lnTo>
                <a:lnTo>
                  <a:pt x="566734" y="586529"/>
                </a:lnTo>
                <a:lnTo>
                  <a:pt x="0" y="5865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738273" y="606795"/>
            <a:ext cx="766915" cy="793703"/>
          </a:xfrm>
          <a:custGeom>
            <a:avLst/>
            <a:gdLst/>
            <a:ahLst/>
            <a:cxnLst/>
            <a:rect l="l" t="t" r="r" b="b"/>
            <a:pathLst>
              <a:path w="1150373" h="1190555">
                <a:moveTo>
                  <a:pt x="0" y="0"/>
                </a:moveTo>
                <a:lnTo>
                  <a:pt x="1150374" y="0"/>
                </a:lnTo>
                <a:lnTo>
                  <a:pt x="1150374" y="1190555"/>
                </a:lnTo>
                <a:lnTo>
                  <a:pt x="0" y="11905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322905" y="1224740"/>
            <a:ext cx="491584" cy="508755"/>
          </a:xfrm>
          <a:custGeom>
            <a:avLst/>
            <a:gdLst/>
            <a:ahLst/>
            <a:cxnLst/>
            <a:rect l="l" t="t" r="r" b="b"/>
            <a:pathLst>
              <a:path w="737376" h="763132">
                <a:moveTo>
                  <a:pt x="0" y="0"/>
                </a:moveTo>
                <a:lnTo>
                  <a:pt x="737376" y="0"/>
                </a:lnTo>
                <a:lnTo>
                  <a:pt x="737376" y="763132"/>
                </a:lnTo>
                <a:lnTo>
                  <a:pt x="0" y="7631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754798" y="5234420"/>
            <a:ext cx="3680379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240"/>
              </a:lnSpc>
              <a:spcBef>
                <a:spcPct val="0"/>
              </a:spcBef>
            </a:pPr>
            <a:r>
              <a:rPr lang="en-US" sz="3600" b="1" dirty="0" err="1">
                <a:solidFill>
                  <a:srgbClr val="FFF7E4"/>
                </a:solidFill>
                <a:latin typeface="Cambria"/>
              </a:rPr>
              <a:t>Đề</a:t>
            </a:r>
            <a:r>
              <a:rPr lang="en-US" sz="3600" b="1" dirty="0">
                <a:solidFill>
                  <a:srgbClr val="FFF7E4"/>
                </a:solidFill>
                <a:latin typeface="Cambria"/>
              </a:rPr>
              <a:t> </a:t>
            </a:r>
            <a:r>
              <a:rPr lang="en-US" sz="3600" b="1" dirty="0" err="1">
                <a:solidFill>
                  <a:srgbClr val="FFF7E4"/>
                </a:solidFill>
                <a:latin typeface="Cambria"/>
              </a:rPr>
              <a:t>tham</a:t>
            </a:r>
            <a:r>
              <a:rPr lang="en-US" sz="3600" b="1" dirty="0">
                <a:solidFill>
                  <a:srgbClr val="FFF7E4"/>
                </a:solidFill>
                <a:latin typeface="Cambria"/>
              </a:rPr>
              <a:t> </a:t>
            </a:r>
            <a:r>
              <a:rPr lang="en-US" sz="3600" b="1" dirty="0" err="1">
                <a:solidFill>
                  <a:srgbClr val="FFF7E4"/>
                </a:solidFill>
                <a:latin typeface="Cambria"/>
              </a:rPr>
              <a:t>khảo</a:t>
            </a:r>
            <a:endParaRPr lang="en-US" sz="3600" b="1" dirty="0">
              <a:solidFill>
                <a:srgbClr val="FFF7E4"/>
              </a:solidFill>
              <a:latin typeface="Cambri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6852DDF-3788-BE7A-E16B-A5E4E5E6B6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61" y="239009"/>
            <a:ext cx="1335625" cy="13356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039C59-7DF4-78EB-FCEE-74AEF5A04BE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18154"/>
          <a:stretch/>
        </p:blipFill>
        <p:spPr>
          <a:xfrm>
            <a:off x="2612727" y="1459464"/>
            <a:ext cx="7955970" cy="3203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5356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0"/>
                </a:moveTo>
                <a:lnTo>
                  <a:pt x="3224618" y="0"/>
                </a:lnTo>
                <a:lnTo>
                  <a:pt x="3224618" y="5849647"/>
                </a:lnTo>
                <a:lnTo>
                  <a:pt x="0" y="58496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357611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3224618" y="0"/>
                </a:moveTo>
                <a:lnTo>
                  <a:pt x="0" y="0"/>
                </a:lnTo>
                <a:lnTo>
                  <a:pt x="0" y="5849647"/>
                </a:lnTo>
                <a:lnTo>
                  <a:pt x="3224618" y="5849647"/>
                </a:lnTo>
                <a:lnTo>
                  <a:pt x="32246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-315356" y="3429000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5849647"/>
                </a:moveTo>
                <a:lnTo>
                  <a:pt x="3224618" y="5849647"/>
                </a:lnTo>
                <a:lnTo>
                  <a:pt x="3224618" y="0"/>
                </a:lnTo>
                <a:lnTo>
                  <a:pt x="0" y="0"/>
                </a:lnTo>
                <a:lnTo>
                  <a:pt x="0" y="58496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0357611" y="3429000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3224618" y="5849647"/>
                </a:moveTo>
                <a:lnTo>
                  <a:pt x="0" y="5849647"/>
                </a:lnTo>
                <a:lnTo>
                  <a:pt x="0" y="0"/>
                </a:lnTo>
                <a:lnTo>
                  <a:pt x="3224618" y="0"/>
                </a:lnTo>
                <a:lnTo>
                  <a:pt x="3224618" y="58496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357611" y="5457502"/>
            <a:ext cx="690577" cy="714698"/>
          </a:xfrm>
          <a:custGeom>
            <a:avLst/>
            <a:gdLst/>
            <a:ahLst/>
            <a:cxnLst/>
            <a:rect l="l" t="t" r="r" b="b"/>
            <a:pathLst>
              <a:path w="1035865" h="1072047">
                <a:moveTo>
                  <a:pt x="0" y="0"/>
                </a:moveTo>
                <a:lnTo>
                  <a:pt x="1035866" y="0"/>
                </a:lnTo>
                <a:lnTo>
                  <a:pt x="1035866" y="1072047"/>
                </a:lnTo>
                <a:lnTo>
                  <a:pt x="0" y="10720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478115" y="1072010"/>
            <a:ext cx="1405233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3200" dirty="0">
                <a:solidFill>
                  <a:srgbClr val="702A1A"/>
                </a:solidFill>
                <a:latin typeface="Cambria Bold"/>
              </a:rPr>
              <a:t>I. </a:t>
            </a:r>
            <a:r>
              <a:rPr lang="en-US" sz="3200" dirty="0" err="1">
                <a:solidFill>
                  <a:srgbClr val="702A1A"/>
                </a:solidFill>
                <a:latin typeface="Cambria Bold"/>
              </a:rPr>
              <a:t>Đọc</a:t>
            </a:r>
            <a:r>
              <a:rPr lang="en-US" sz="32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702A1A"/>
                </a:solidFill>
                <a:latin typeface="Cambria Bold"/>
              </a:rPr>
              <a:t>thành</a:t>
            </a:r>
            <a:r>
              <a:rPr lang="en-US" sz="32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702A1A"/>
                </a:solidFill>
                <a:latin typeface="Cambria Bold"/>
              </a:rPr>
              <a:t>tiếng</a:t>
            </a:r>
            <a:r>
              <a:rPr lang="en-US" sz="32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702A1A"/>
                </a:solidFill>
                <a:latin typeface="Cambria Bold"/>
              </a:rPr>
              <a:t>và</a:t>
            </a:r>
            <a:r>
              <a:rPr lang="en-US" sz="32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702A1A"/>
                </a:solidFill>
                <a:latin typeface="Cambria Bold"/>
              </a:rPr>
              <a:t>thực</a:t>
            </a:r>
            <a:r>
              <a:rPr lang="en-US" sz="32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702A1A"/>
                </a:solidFill>
                <a:latin typeface="Cambria Bold"/>
              </a:rPr>
              <a:t>hiện</a:t>
            </a:r>
            <a:r>
              <a:rPr lang="en-US" sz="32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702A1A"/>
                </a:solidFill>
                <a:latin typeface="Cambria Bold"/>
              </a:rPr>
              <a:t>yêu</a:t>
            </a:r>
            <a:r>
              <a:rPr lang="en-US" sz="32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702A1A"/>
                </a:solidFill>
                <a:latin typeface="Cambria Bold"/>
              </a:rPr>
              <a:t>cầu</a:t>
            </a:r>
            <a:endParaRPr lang="en-US" sz="3200" dirty="0">
              <a:solidFill>
                <a:srgbClr val="702A1A"/>
              </a:solidFill>
              <a:latin typeface="Cambria Bold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42084B-FE4D-1531-4D4C-5C1244FDBE34}"/>
              </a:ext>
            </a:extLst>
          </p:cNvPr>
          <p:cNvGrpSpPr/>
          <p:nvPr/>
        </p:nvGrpSpPr>
        <p:grpSpPr>
          <a:xfrm>
            <a:off x="3246596" y="0"/>
            <a:ext cx="8945404" cy="6858000"/>
            <a:chOff x="3246596" y="0"/>
            <a:chExt cx="8945404" cy="6858000"/>
          </a:xfrm>
        </p:grpSpPr>
        <p:grpSp>
          <p:nvGrpSpPr>
            <p:cNvPr id="13" name="Group 13"/>
            <p:cNvGrpSpPr/>
            <p:nvPr/>
          </p:nvGrpSpPr>
          <p:grpSpPr>
            <a:xfrm>
              <a:off x="3246596" y="0"/>
              <a:ext cx="8945404" cy="6858000"/>
              <a:chOff x="0" y="0"/>
              <a:chExt cx="17890808" cy="13716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890808" cy="13716000"/>
              </a:xfrm>
              <a:custGeom>
                <a:avLst/>
                <a:gdLst/>
                <a:ahLst/>
                <a:cxnLst/>
                <a:rect l="l" t="t" r="r" b="b"/>
                <a:pathLst>
                  <a:path w="17890808" h="13716000">
                    <a:moveTo>
                      <a:pt x="0" y="0"/>
                    </a:moveTo>
                    <a:lnTo>
                      <a:pt x="17890808" y="0"/>
                    </a:lnTo>
                    <a:lnTo>
                      <a:pt x="17890808" y="13716000"/>
                    </a:lnTo>
                    <a:lnTo>
                      <a:pt x="0" y="13716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17" b="-1117"/>
                </a:stretch>
              </a:blipFill>
            </p:spPr>
          </p:sp>
          <p:grpSp>
            <p:nvGrpSpPr>
              <p:cNvPr id="15" name="Group 15"/>
              <p:cNvGrpSpPr/>
              <p:nvPr/>
            </p:nvGrpSpPr>
            <p:grpSpPr>
              <a:xfrm>
                <a:off x="2133733" y="131988"/>
                <a:ext cx="6313531" cy="12204239"/>
                <a:chOff x="0" y="0"/>
                <a:chExt cx="1091766" cy="2110416"/>
              </a:xfrm>
            </p:grpSpPr>
            <p:sp>
              <p:nvSpPr>
                <p:cNvPr id="16" name="Freeform 16"/>
                <p:cNvSpPr/>
                <p:nvPr/>
              </p:nvSpPr>
              <p:spPr>
                <a:xfrm>
                  <a:off x="0" y="0"/>
                  <a:ext cx="1091766" cy="2110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766" h="2110416">
                      <a:moveTo>
                        <a:pt x="95250" y="0"/>
                      </a:moveTo>
                      <a:lnTo>
                        <a:pt x="996517" y="0"/>
                      </a:lnTo>
                      <a:cubicBezTo>
                        <a:pt x="1021778" y="0"/>
                        <a:pt x="1046006" y="10035"/>
                        <a:pt x="1063868" y="27898"/>
                      </a:cubicBezTo>
                      <a:cubicBezTo>
                        <a:pt x="1081731" y="45761"/>
                        <a:pt x="1091766" y="69988"/>
                        <a:pt x="1091766" y="95250"/>
                      </a:cubicBezTo>
                      <a:lnTo>
                        <a:pt x="1091766" y="2015166"/>
                      </a:lnTo>
                      <a:cubicBezTo>
                        <a:pt x="1091766" y="2040428"/>
                        <a:pt x="1081731" y="2064655"/>
                        <a:pt x="1063868" y="2082518"/>
                      </a:cubicBezTo>
                      <a:cubicBezTo>
                        <a:pt x="1046006" y="2100381"/>
                        <a:pt x="1021778" y="2110416"/>
                        <a:pt x="996517" y="2110416"/>
                      </a:cubicBezTo>
                      <a:lnTo>
                        <a:pt x="95250" y="2110416"/>
                      </a:lnTo>
                      <a:cubicBezTo>
                        <a:pt x="69988" y="2110416"/>
                        <a:pt x="45761" y="2100381"/>
                        <a:pt x="27898" y="2082518"/>
                      </a:cubicBezTo>
                      <a:cubicBezTo>
                        <a:pt x="10035" y="2064655"/>
                        <a:pt x="0" y="2040428"/>
                        <a:pt x="0" y="2015166"/>
                      </a:cubicBezTo>
                      <a:lnTo>
                        <a:pt x="0" y="95250"/>
                      </a:lnTo>
                      <a:cubicBezTo>
                        <a:pt x="0" y="69988"/>
                        <a:pt x="10035" y="45761"/>
                        <a:pt x="27898" y="27898"/>
                      </a:cubicBezTo>
                      <a:cubicBezTo>
                        <a:pt x="45761" y="10035"/>
                        <a:pt x="69988" y="0"/>
                        <a:pt x="95250" y="0"/>
                      </a:cubicBezTo>
                      <a:close/>
                    </a:path>
                  </a:pathLst>
                </a:custGeom>
                <a:solidFill>
                  <a:srgbClr val="FFCE8F"/>
                </a:solidFill>
              </p:spPr>
            </p:sp>
            <p:sp>
              <p:nvSpPr>
                <p:cNvPr id="17" name="TextBox 17"/>
                <p:cNvSpPr txBox="1"/>
                <p:nvPr/>
              </p:nvSpPr>
              <p:spPr>
                <a:xfrm>
                  <a:off x="0" y="-57150"/>
                  <a:ext cx="1091766" cy="2167566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2240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8" name="Group 18"/>
              <p:cNvGrpSpPr/>
              <p:nvPr/>
            </p:nvGrpSpPr>
            <p:grpSpPr>
              <a:xfrm>
                <a:off x="9001915" y="0"/>
                <a:ext cx="6240203" cy="3771483"/>
                <a:chOff x="0" y="0"/>
                <a:chExt cx="1079086" cy="652183"/>
              </a:xfrm>
            </p:grpSpPr>
            <p:sp>
              <p:nvSpPr>
                <p:cNvPr id="19" name="Freeform 19"/>
                <p:cNvSpPr/>
                <p:nvPr/>
              </p:nvSpPr>
              <p:spPr>
                <a:xfrm>
                  <a:off x="0" y="0"/>
                  <a:ext cx="1079086" cy="652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086" h="652183">
                      <a:moveTo>
                        <a:pt x="96369" y="0"/>
                      </a:moveTo>
                      <a:lnTo>
                        <a:pt x="982717" y="0"/>
                      </a:lnTo>
                      <a:cubicBezTo>
                        <a:pt x="1035940" y="0"/>
                        <a:pt x="1079086" y="43146"/>
                        <a:pt x="1079086" y="96369"/>
                      </a:cubicBezTo>
                      <a:lnTo>
                        <a:pt x="1079086" y="555814"/>
                      </a:lnTo>
                      <a:cubicBezTo>
                        <a:pt x="1079086" y="609037"/>
                        <a:pt x="1035940" y="652183"/>
                        <a:pt x="982717" y="652183"/>
                      </a:cubicBezTo>
                      <a:lnTo>
                        <a:pt x="96369" y="652183"/>
                      </a:lnTo>
                      <a:cubicBezTo>
                        <a:pt x="43146" y="652183"/>
                        <a:pt x="0" y="609037"/>
                        <a:pt x="0" y="555814"/>
                      </a:cubicBezTo>
                      <a:lnTo>
                        <a:pt x="0" y="96369"/>
                      </a:lnTo>
                      <a:cubicBezTo>
                        <a:pt x="0" y="43146"/>
                        <a:pt x="43146" y="0"/>
                        <a:pt x="96369" y="0"/>
                      </a:cubicBezTo>
                      <a:close/>
                    </a:path>
                  </a:pathLst>
                </a:custGeom>
                <a:solidFill>
                  <a:srgbClr val="FFCE8F"/>
                </a:solidFill>
              </p:spPr>
            </p:sp>
            <p:sp>
              <p:nvSpPr>
                <p:cNvPr id="20" name="TextBox 20"/>
                <p:cNvSpPr txBox="1"/>
                <p:nvPr/>
              </p:nvSpPr>
              <p:spPr>
                <a:xfrm>
                  <a:off x="0" y="-57150"/>
                  <a:ext cx="1079086" cy="709333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2240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21" name="TextBox 21"/>
            <p:cNvSpPr txBox="1"/>
            <p:nvPr/>
          </p:nvSpPr>
          <p:spPr>
            <a:xfrm>
              <a:off x="4440112" y="152851"/>
              <a:ext cx="3311777" cy="6383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2465"/>
                </a:lnSpc>
              </a:pP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Nắng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chiều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mỏng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manh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sợi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chỉ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</a:p>
            <a:p>
              <a:pPr algn="just" defTabSz="609630">
                <a:lnSpc>
                  <a:spcPts val="2465"/>
                </a:lnSpc>
              </a:pP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Chuồn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kim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khâu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lá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trong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vườn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</a:p>
            <a:p>
              <a:pPr algn="just" defTabSz="609630">
                <a:lnSpc>
                  <a:spcPts val="2465"/>
                </a:lnSpc>
              </a:pPr>
              <a:r>
                <a:rPr lang="en-US" dirty="0">
                  <a:solidFill>
                    <a:srgbClr val="000000"/>
                  </a:solidFill>
                  <a:latin typeface="Cambria"/>
                </a:rPr>
                <a:t>Hoa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chuối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rơi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như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tàn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lửa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</a:p>
            <a:p>
              <a:pPr algn="just" defTabSz="609630">
                <a:lnSpc>
                  <a:spcPts val="2465"/>
                </a:lnSpc>
              </a:pP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Đất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trời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được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ướp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bằng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hương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.</a:t>
              </a:r>
            </a:p>
            <a:p>
              <a:pPr algn="just" defTabSz="609630">
                <a:lnSpc>
                  <a:spcPts val="2465"/>
                </a:lnSpc>
              </a:pPr>
              <a:endParaRPr lang="en-US" dirty="0">
                <a:solidFill>
                  <a:srgbClr val="000000"/>
                </a:solidFill>
                <a:latin typeface="Cambria"/>
              </a:endParaRPr>
            </a:p>
            <a:p>
              <a:pPr algn="just" defTabSz="609630">
                <a:lnSpc>
                  <a:spcPts val="2465"/>
                </a:lnSpc>
              </a:pPr>
              <a:r>
                <a:rPr lang="en-US" dirty="0">
                  <a:solidFill>
                    <a:srgbClr val="000000"/>
                  </a:solidFill>
                  <a:latin typeface="Cambria"/>
                </a:rPr>
                <a:t>Con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chim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giấu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chiều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trong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cánh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</a:p>
            <a:p>
              <a:pPr algn="just" defTabSz="609630">
                <a:lnSpc>
                  <a:spcPts val="2465"/>
                </a:lnSpc>
              </a:pP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rơi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tiếng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hót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khi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nào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</a:p>
            <a:p>
              <a:pPr algn="just" defTabSz="609630">
                <a:lnSpc>
                  <a:spcPts val="2465"/>
                </a:lnSpc>
              </a:pPr>
              <a:r>
                <a:rPr lang="en-US" dirty="0">
                  <a:solidFill>
                    <a:srgbClr val="000000"/>
                  </a:solidFill>
                  <a:latin typeface="Cambria"/>
                </a:rPr>
                <a:t>Hoàng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hôn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say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về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chạng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vạng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</a:p>
            <a:p>
              <a:pPr algn="just" defTabSz="609630">
                <a:lnSpc>
                  <a:spcPts val="2465"/>
                </a:lnSpc>
              </a:pP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Lục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bình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líu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ríu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cầu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ao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.</a:t>
              </a:r>
            </a:p>
            <a:p>
              <a:pPr algn="just" defTabSz="609630">
                <a:lnSpc>
                  <a:spcPts val="2465"/>
                </a:lnSpc>
              </a:pPr>
              <a:endParaRPr lang="en-US" dirty="0">
                <a:solidFill>
                  <a:srgbClr val="000000"/>
                </a:solidFill>
                <a:latin typeface="Cambria"/>
              </a:endParaRPr>
            </a:p>
            <a:p>
              <a:pPr algn="just" defTabSz="609630">
                <a:lnSpc>
                  <a:spcPts val="2465"/>
                </a:lnSpc>
              </a:pP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Dòng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sông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mát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lành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tuổi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nhỏ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</a:p>
            <a:p>
              <a:pPr algn="just" defTabSz="609630">
                <a:lnSpc>
                  <a:spcPts val="2465"/>
                </a:lnSpc>
              </a:pP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Nước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tung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toé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ướt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tiếng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cười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</a:p>
            <a:p>
              <a:pPr algn="just" defTabSz="609630">
                <a:lnSpc>
                  <a:spcPts val="2465"/>
                </a:lnSpc>
              </a:pPr>
              <a:r>
                <a:rPr lang="en-US" dirty="0">
                  <a:solidFill>
                    <a:srgbClr val="000000"/>
                  </a:solidFill>
                  <a:latin typeface="Cambria"/>
                </a:rPr>
                <a:t>Con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bò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mải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mê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gặm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cỏ</a:t>
              </a:r>
              <a:endParaRPr lang="en-US" dirty="0">
                <a:solidFill>
                  <a:srgbClr val="000000"/>
                </a:solidFill>
                <a:latin typeface="Cambria"/>
              </a:endParaRPr>
            </a:p>
            <a:p>
              <a:pPr algn="just" defTabSz="609630">
                <a:lnSpc>
                  <a:spcPts val="2465"/>
                </a:lnSpc>
              </a:pP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Cánh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diều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ca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hát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rong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chơi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.</a:t>
              </a:r>
            </a:p>
            <a:p>
              <a:pPr algn="just" defTabSz="609630">
                <a:lnSpc>
                  <a:spcPts val="2465"/>
                </a:lnSpc>
              </a:pPr>
              <a:endParaRPr lang="en-US" dirty="0">
                <a:solidFill>
                  <a:srgbClr val="000000"/>
                </a:solidFill>
                <a:latin typeface="Cambria"/>
              </a:endParaRPr>
            </a:p>
            <a:p>
              <a:pPr algn="just" defTabSz="609630">
                <a:lnSpc>
                  <a:spcPts val="2465"/>
                </a:lnSpc>
              </a:pP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Lúa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bá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vai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nhau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chạy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miết</a:t>
              </a:r>
              <a:endParaRPr lang="en-US" dirty="0">
                <a:solidFill>
                  <a:srgbClr val="000000"/>
                </a:solidFill>
                <a:latin typeface="Cambria"/>
              </a:endParaRPr>
            </a:p>
            <a:p>
              <a:pPr algn="just" defTabSz="609630">
                <a:lnSpc>
                  <a:spcPts val="2465"/>
                </a:lnSpc>
              </a:pP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Dừa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cầm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gió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lọt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kẽ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</a:p>
            <a:p>
              <a:pPr algn="just" defTabSz="609630">
                <a:lnSpc>
                  <a:spcPts val="2465"/>
                </a:lnSpc>
              </a:pP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Mây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trốn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đâu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rồi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chẳng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biết</a:t>
              </a:r>
              <a:endParaRPr lang="en-US" dirty="0">
                <a:solidFill>
                  <a:srgbClr val="000000"/>
                </a:solidFill>
                <a:latin typeface="Cambria"/>
              </a:endParaRPr>
            </a:p>
            <a:p>
              <a:pPr algn="just" defTabSz="609630">
                <a:lnSpc>
                  <a:spcPts val="2465"/>
                </a:lnSpc>
              </a:pP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Chiều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lo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đến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tím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mày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!</a:t>
              </a:r>
            </a:p>
            <a:p>
              <a:pPr algn="just" defTabSz="609630">
                <a:lnSpc>
                  <a:spcPts val="2465"/>
                </a:lnSpc>
                <a:spcBef>
                  <a:spcPct val="0"/>
                </a:spcBef>
              </a:pPr>
              <a:endParaRPr lang="en-US" dirty="0">
                <a:solidFill>
                  <a:srgbClr val="000000"/>
                </a:solidFill>
                <a:latin typeface="Cambria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847575" y="152851"/>
              <a:ext cx="3311777" cy="18357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2465"/>
                </a:lnSpc>
              </a:pP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Không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gian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lặn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vào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ngòi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bút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</a:p>
            <a:p>
              <a:pPr algn="just" defTabSz="609630">
                <a:lnSpc>
                  <a:spcPts val="2465"/>
                </a:lnSpc>
              </a:pP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Bé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ngồi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phác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hoạ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mùa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thu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</a:p>
            <a:p>
              <a:pPr algn="just" defTabSz="609630">
                <a:lnSpc>
                  <a:spcPts val="2465"/>
                </a:lnSpc>
              </a:pP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Quê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hương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hiện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lên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đậm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nét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</a:p>
            <a:p>
              <a:pPr algn="just" defTabSz="609630">
                <a:lnSpc>
                  <a:spcPts val="2465"/>
                </a:lnSpc>
              </a:pP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Buổi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chiều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rung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động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tâm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tư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. </a:t>
              </a:r>
            </a:p>
            <a:p>
              <a:pPr algn="r" defTabSz="609630">
                <a:lnSpc>
                  <a:spcPts val="2091"/>
                </a:lnSpc>
              </a:pPr>
              <a:r>
                <a:rPr lang="en-US" sz="1600" dirty="0">
                  <a:solidFill>
                    <a:srgbClr val="000000"/>
                  </a:solidFill>
                  <a:latin typeface="Cambria"/>
                </a:rPr>
                <a:t>(</a:t>
              </a:r>
              <a:r>
                <a:rPr lang="en-US" sz="1600" dirty="0" err="1">
                  <a:solidFill>
                    <a:srgbClr val="000000"/>
                  </a:solidFill>
                  <a:latin typeface="Cambria"/>
                </a:rPr>
                <a:t>Trương</a:t>
              </a:r>
              <a:r>
                <a:rPr lang="en-US" sz="1600" dirty="0">
                  <a:solidFill>
                    <a:srgbClr val="000000"/>
                  </a:solidFill>
                  <a:latin typeface="Cambria"/>
                </a:rPr>
                <a:t> Nam </a:t>
              </a:r>
              <a:r>
                <a:rPr lang="en-US" sz="1600" dirty="0" err="1">
                  <a:solidFill>
                    <a:srgbClr val="000000"/>
                  </a:solidFill>
                  <a:latin typeface="Cambria"/>
                </a:rPr>
                <a:t>Hương</a:t>
              </a:r>
              <a:r>
                <a:rPr lang="en-US" sz="1600" dirty="0">
                  <a:solidFill>
                    <a:srgbClr val="000000"/>
                  </a:solidFill>
                  <a:latin typeface="Cambria"/>
                </a:rPr>
                <a:t>)</a:t>
              </a:r>
            </a:p>
            <a:p>
              <a:pPr algn="just" defTabSz="609630">
                <a:lnSpc>
                  <a:spcPts val="2465"/>
                </a:lnSpc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  <a:latin typeface="Cambria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95F18ED5-8E35-CEB1-F2D4-DC4BD07953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7775" y="178844"/>
            <a:ext cx="1767993" cy="9083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43CA233-CD44-D06A-E0B1-26A7B5BDEB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4916" y="4107487"/>
            <a:ext cx="1963082" cy="20606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64174" y="5679410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5"/>
                </a:lnTo>
                <a:lnTo>
                  <a:pt x="0" y="619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166530" y="5679410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5"/>
                </a:lnTo>
                <a:lnTo>
                  <a:pt x="0" y="619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94878" y="5679410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5"/>
                </a:lnTo>
                <a:lnTo>
                  <a:pt x="0" y="619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25581" y="5679410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5"/>
                </a:lnTo>
                <a:lnTo>
                  <a:pt x="0" y="619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15356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0"/>
                </a:moveTo>
                <a:lnTo>
                  <a:pt x="3224618" y="0"/>
                </a:lnTo>
                <a:lnTo>
                  <a:pt x="3224618" y="5849647"/>
                </a:lnTo>
                <a:lnTo>
                  <a:pt x="0" y="58496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0357611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3224618" y="0"/>
                </a:moveTo>
                <a:lnTo>
                  <a:pt x="0" y="0"/>
                </a:lnTo>
                <a:lnTo>
                  <a:pt x="0" y="5849647"/>
                </a:lnTo>
                <a:lnTo>
                  <a:pt x="3224618" y="5849647"/>
                </a:lnTo>
                <a:lnTo>
                  <a:pt x="322461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52548" y="-470765"/>
            <a:ext cx="3313357" cy="2783220"/>
          </a:xfrm>
          <a:custGeom>
            <a:avLst/>
            <a:gdLst/>
            <a:ahLst/>
            <a:cxnLst/>
            <a:rect l="l" t="t" r="r" b="b"/>
            <a:pathLst>
              <a:path w="4970035" h="4174830">
                <a:moveTo>
                  <a:pt x="0" y="0"/>
                </a:moveTo>
                <a:lnTo>
                  <a:pt x="4970035" y="0"/>
                </a:lnTo>
                <a:lnTo>
                  <a:pt x="4970035" y="4174829"/>
                </a:lnTo>
                <a:lnTo>
                  <a:pt x="0" y="41748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7326096" y="-470765"/>
            <a:ext cx="3313357" cy="2783220"/>
          </a:xfrm>
          <a:custGeom>
            <a:avLst/>
            <a:gdLst/>
            <a:ahLst/>
            <a:cxnLst/>
            <a:rect l="l" t="t" r="r" b="b"/>
            <a:pathLst>
              <a:path w="4970035" h="4174830">
                <a:moveTo>
                  <a:pt x="4970035" y="0"/>
                </a:moveTo>
                <a:lnTo>
                  <a:pt x="0" y="0"/>
                </a:lnTo>
                <a:lnTo>
                  <a:pt x="0" y="4174829"/>
                </a:lnTo>
                <a:lnTo>
                  <a:pt x="4970035" y="4174829"/>
                </a:lnTo>
                <a:lnTo>
                  <a:pt x="497003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451352" y="-470765"/>
            <a:ext cx="3313357" cy="2783220"/>
          </a:xfrm>
          <a:custGeom>
            <a:avLst/>
            <a:gdLst/>
            <a:ahLst/>
            <a:cxnLst/>
            <a:rect l="l" t="t" r="r" b="b"/>
            <a:pathLst>
              <a:path w="4970035" h="4174830">
                <a:moveTo>
                  <a:pt x="0" y="0"/>
                </a:moveTo>
                <a:lnTo>
                  <a:pt x="4970036" y="0"/>
                </a:lnTo>
                <a:lnTo>
                  <a:pt x="4970036" y="4174829"/>
                </a:lnTo>
                <a:lnTo>
                  <a:pt x="0" y="41748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D9F1B6F-5B72-50F7-959C-4A7341B00065}"/>
              </a:ext>
            </a:extLst>
          </p:cNvPr>
          <p:cNvGrpSpPr/>
          <p:nvPr/>
        </p:nvGrpSpPr>
        <p:grpSpPr>
          <a:xfrm>
            <a:off x="781599" y="2828536"/>
            <a:ext cx="4938273" cy="3221279"/>
            <a:chOff x="781599" y="2828536"/>
            <a:chExt cx="4938273" cy="3221279"/>
          </a:xfrm>
        </p:grpSpPr>
        <p:grpSp>
          <p:nvGrpSpPr>
            <p:cNvPr id="15" name="Group 15"/>
            <p:cNvGrpSpPr/>
            <p:nvPr/>
          </p:nvGrpSpPr>
          <p:grpSpPr>
            <a:xfrm>
              <a:off x="781599" y="2828536"/>
              <a:ext cx="4938273" cy="3221279"/>
              <a:chOff x="0" y="0"/>
              <a:chExt cx="1950923" cy="127260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950923" cy="1272604"/>
              </a:xfrm>
              <a:custGeom>
                <a:avLst/>
                <a:gdLst/>
                <a:ahLst/>
                <a:cxnLst/>
                <a:rect l="l" t="t" r="r" b="b"/>
                <a:pathLst>
                  <a:path w="1950923" h="1272604">
                    <a:moveTo>
                      <a:pt x="42852" y="0"/>
                    </a:moveTo>
                    <a:lnTo>
                      <a:pt x="1908071" y="0"/>
                    </a:lnTo>
                    <a:cubicBezTo>
                      <a:pt x="1919436" y="0"/>
                      <a:pt x="1930335" y="4515"/>
                      <a:pt x="1938372" y="12551"/>
                    </a:cubicBezTo>
                    <a:cubicBezTo>
                      <a:pt x="1946408" y="20587"/>
                      <a:pt x="1950923" y="31487"/>
                      <a:pt x="1950923" y="42852"/>
                    </a:cubicBezTo>
                    <a:lnTo>
                      <a:pt x="1950923" y="1229753"/>
                    </a:lnTo>
                    <a:cubicBezTo>
                      <a:pt x="1950923" y="1241118"/>
                      <a:pt x="1946408" y="1252017"/>
                      <a:pt x="1938372" y="1260053"/>
                    </a:cubicBezTo>
                    <a:cubicBezTo>
                      <a:pt x="1930335" y="1268089"/>
                      <a:pt x="1919436" y="1272604"/>
                      <a:pt x="1908071" y="1272604"/>
                    </a:cubicBezTo>
                    <a:lnTo>
                      <a:pt x="42852" y="1272604"/>
                    </a:lnTo>
                    <a:cubicBezTo>
                      <a:pt x="31487" y="1272604"/>
                      <a:pt x="20587" y="1268089"/>
                      <a:pt x="12551" y="1260053"/>
                    </a:cubicBezTo>
                    <a:cubicBezTo>
                      <a:pt x="4515" y="1252017"/>
                      <a:pt x="0" y="1241118"/>
                      <a:pt x="0" y="1229753"/>
                    </a:cubicBezTo>
                    <a:lnTo>
                      <a:pt x="0" y="42852"/>
                    </a:lnTo>
                    <a:cubicBezTo>
                      <a:pt x="0" y="31487"/>
                      <a:pt x="4515" y="20587"/>
                      <a:pt x="12551" y="12551"/>
                    </a:cubicBezTo>
                    <a:cubicBezTo>
                      <a:pt x="20587" y="4515"/>
                      <a:pt x="31487" y="0"/>
                      <a:pt x="42852" y="0"/>
                    </a:cubicBezTo>
                    <a:close/>
                  </a:path>
                </a:pathLst>
              </a:custGeom>
              <a:solidFill>
                <a:srgbClr val="F2DDA9"/>
              </a:solidFill>
              <a:ln w="38100" cap="rnd">
                <a:solidFill>
                  <a:srgbClr val="702A1A"/>
                </a:solidFill>
                <a:prstDash val="solid"/>
                <a:round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57150"/>
                <a:ext cx="1950923" cy="132975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4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973120" y="3164538"/>
              <a:ext cx="4496809" cy="8463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3320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Câu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1 :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Kể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tên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5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sự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vật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được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miêu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tả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trong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bài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thơ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. </a:t>
              </a:r>
            </a:p>
          </p:txBody>
        </p:sp>
      </p:grpSp>
      <p:sp>
        <p:nvSpPr>
          <p:cNvPr id="22" name="Freeform 22"/>
          <p:cNvSpPr/>
          <p:nvPr/>
        </p:nvSpPr>
        <p:spPr>
          <a:xfrm>
            <a:off x="2588462" y="2471186"/>
            <a:ext cx="690577" cy="714698"/>
          </a:xfrm>
          <a:custGeom>
            <a:avLst/>
            <a:gdLst/>
            <a:ahLst/>
            <a:cxnLst/>
            <a:rect l="l" t="t" r="r" b="b"/>
            <a:pathLst>
              <a:path w="1035865" h="1072047">
                <a:moveTo>
                  <a:pt x="0" y="0"/>
                </a:moveTo>
                <a:lnTo>
                  <a:pt x="1035865" y="0"/>
                </a:lnTo>
                <a:lnTo>
                  <a:pt x="1035865" y="1072047"/>
                </a:lnTo>
                <a:lnTo>
                  <a:pt x="0" y="10720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222432" y="2471186"/>
            <a:ext cx="690577" cy="714698"/>
          </a:xfrm>
          <a:custGeom>
            <a:avLst/>
            <a:gdLst/>
            <a:ahLst/>
            <a:cxnLst/>
            <a:rect l="l" t="t" r="r" b="b"/>
            <a:pathLst>
              <a:path w="1035865" h="1072047">
                <a:moveTo>
                  <a:pt x="0" y="0"/>
                </a:moveTo>
                <a:lnTo>
                  <a:pt x="1035866" y="0"/>
                </a:lnTo>
                <a:lnTo>
                  <a:pt x="1035866" y="1072047"/>
                </a:lnTo>
                <a:lnTo>
                  <a:pt x="0" y="10720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8278992" y="2471186"/>
            <a:ext cx="690577" cy="714698"/>
          </a:xfrm>
          <a:custGeom>
            <a:avLst/>
            <a:gdLst/>
            <a:ahLst/>
            <a:cxnLst/>
            <a:rect l="l" t="t" r="r" b="b"/>
            <a:pathLst>
              <a:path w="1035865" h="1072047">
                <a:moveTo>
                  <a:pt x="0" y="0"/>
                </a:moveTo>
                <a:lnTo>
                  <a:pt x="1035866" y="0"/>
                </a:lnTo>
                <a:lnTo>
                  <a:pt x="1035866" y="1072047"/>
                </a:lnTo>
                <a:lnTo>
                  <a:pt x="0" y="10720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12962" y="2471186"/>
            <a:ext cx="690577" cy="714698"/>
          </a:xfrm>
          <a:custGeom>
            <a:avLst/>
            <a:gdLst/>
            <a:ahLst/>
            <a:cxnLst/>
            <a:rect l="l" t="t" r="r" b="b"/>
            <a:pathLst>
              <a:path w="1035865" h="1072047">
                <a:moveTo>
                  <a:pt x="0" y="0"/>
                </a:moveTo>
                <a:lnTo>
                  <a:pt x="1035865" y="0"/>
                </a:lnTo>
                <a:lnTo>
                  <a:pt x="1035865" y="1072047"/>
                </a:lnTo>
                <a:lnTo>
                  <a:pt x="0" y="10720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A5C2902-558A-5B3F-459F-5C9481AC00FB}"/>
              </a:ext>
            </a:extLst>
          </p:cNvPr>
          <p:cNvGrpSpPr/>
          <p:nvPr/>
        </p:nvGrpSpPr>
        <p:grpSpPr>
          <a:xfrm>
            <a:off x="6443825" y="2828536"/>
            <a:ext cx="5312414" cy="3221279"/>
            <a:chOff x="6443825" y="2828536"/>
            <a:chExt cx="5312414" cy="3221279"/>
          </a:xfrm>
        </p:grpSpPr>
        <p:grpSp>
          <p:nvGrpSpPr>
            <p:cNvPr id="19" name="Group 19"/>
            <p:cNvGrpSpPr/>
            <p:nvPr/>
          </p:nvGrpSpPr>
          <p:grpSpPr>
            <a:xfrm>
              <a:off x="6443825" y="2828536"/>
              <a:ext cx="5312414" cy="3221279"/>
              <a:chOff x="0" y="0"/>
              <a:chExt cx="1950923" cy="127260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950923" cy="1272604"/>
              </a:xfrm>
              <a:custGeom>
                <a:avLst/>
                <a:gdLst/>
                <a:ahLst/>
                <a:cxnLst/>
                <a:rect l="l" t="t" r="r" b="b"/>
                <a:pathLst>
                  <a:path w="1950923" h="1272604">
                    <a:moveTo>
                      <a:pt x="42852" y="0"/>
                    </a:moveTo>
                    <a:lnTo>
                      <a:pt x="1908071" y="0"/>
                    </a:lnTo>
                    <a:cubicBezTo>
                      <a:pt x="1919436" y="0"/>
                      <a:pt x="1930335" y="4515"/>
                      <a:pt x="1938372" y="12551"/>
                    </a:cubicBezTo>
                    <a:cubicBezTo>
                      <a:pt x="1946408" y="20587"/>
                      <a:pt x="1950923" y="31487"/>
                      <a:pt x="1950923" y="42852"/>
                    </a:cubicBezTo>
                    <a:lnTo>
                      <a:pt x="1950923" y="1229753"/>
                    </a:lnTo>
                    <a:cubicBezTo>
                      <a:pt x="1950923" y="1241118"/>
                      <a:pt x="1946408" y="1252017"/>
                      <a:pt x="1938372" y="1260053"/>
                    </a:cubicBezTo>
                    <a:cubicBezTo>
                      <a:pt x="1930335" y="1268089"/>
                      <a:pt x="1919436" y="1272604"/>
                      <a:pt x="1908071" y="1272604"/>
                    </a:cubicBezTo>
                    <a:lnTo>
                      <a:pt x="42852" y="1272604"/>
                    </a:lnTo>
                    <a:cubicBezTo>
                      <a:pt x="31487" y="1272604"/>
                      <a:pt x="20587" y="1268089"/>
                      <a:pt x="12551" y="1260053"/>
                    </a:cubicBezTo>
                    <a:cubicBezTo>
                      <a:pt x="4515" y="1252017"/>
                      <a:pt x="0" y="1241118"/>
                      <a:pt x="0" y="1229753"/>
                    </a:cubicBezTo>
                    <a:lnTo>
                      <a:pt x="0" y="42852"/>
                    </a:lnTo>
                    <a:cubicBezTo>
                      <a:pt x="0" y="31487"/>
                      <a:pt x="4515" y="20587"/>
                      <a:pt x="12551" y="12551"/>
                    </a:cubicBezTo>
                    <a:cubicBezTo>
                      <a:pt x="20587" y="4515"/>
                      <a:pt x="31487" y="0"/>
                      <a:pt x="42852" y="0"/>
                    </a:cubicBezTo>
                    <a:close/>
                  </a:path>
                </a:pathLst>
              </a:custGeom>
              <a:solidFill>
                <a:srgbClr val="F2DDA9"/>
              </a:solidFill>
              <a:ln w="38100" cap="rnd">
                <a:solidFill>
                  <a:srgbClr val="702A1A"/>
                </a:solidFill>
                <a:prstDash val="solid"/>
                <a:round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57150"/>
                <a:ext cx="1950923" cy="132975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4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6505358" y="2984394"/>
              <a:ext cx="5250881" cy="8463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3320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Câu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2: 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Tìm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trong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bài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2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câu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thơ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có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sử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dụng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biện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pháp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nhân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hoá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. 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189833" y="4104207"/>
            <a:ext cx="4121804" cy="2115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320"/>
              </a:lnSpc>
            </a:pPr>
            <a:r>
              <a:rPr lang="en-US" sz="2800" dirty="0">
                <a:solidFill>
                  <a:srgbClr val="CF0000"/>
                </a:solidFill>
                <a:latin typeface="Cambria"/>
              </a:rPr>
              <a:t>5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sự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vật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được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miêu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tả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trong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bài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thơ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là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: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Chuồn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kim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,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hoa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chuối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,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dòng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sông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, con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bò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,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mây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...</a:t>
            </a:r>
          </a:p>
          <a:p>
            <a:pPr algn="ctr" defTabSz="609630">
              <a:lnSpc>
                <a:spcPts val="3320"/>
              </a:lnSpc>
              <a:spcBef>
                <a:spcPct val="0"/>
              </a:spcBef>
            </a:pPr>
            <a:endParaRPr lang="en-US" sz="2800" dirty="0">
              <a:solidFill>
                <a:srgbClr val="CF0000"/>
              </a:solidFill>
              <a:latin typeface="Cambria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601271" y="3965226"/>
            <a:ext cx="5154968" cy="2115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320"/>
              </a:lnSpc>
            </a:pPr>
            <a:r>
              <a:rPr lang="en-US" sz="2800" dirty="0">
                <a:solidFill>
                  <a:srgbClr val="CF0000"/>
                </a:solidFill>
                <a:latin typeface="Cambria"/>
              </a:rPr>
              <a:t>2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câu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thơ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có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sử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dụng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biện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pháp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nhân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hóa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là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:</a:t>
            </a:r>
          </a:p>
          <a:p>
            <a:pPr algn="ctr" defTabSz="609630">
              <a:lnSpc>
                <a:spcPts val="3320"/>
              </a:lnSpc>
            </a:pPr>
            <a:r>
              <a:rPr lang="en-US" sz="2800" dirty="0">
                <a:solidFill>
                  <a:srgbClr val="CF0000"/>
                </a:solidFill>
                <a:latin typeface="Cambria"/>
              </a:rPr>
              <a:t>- Con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chim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giấu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chiều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trong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cánh</a:t>
            </a:r>
            <a:endParaRPr lang="en-US" sz="2800" dirty="0">
              <a:solidFill>
                <a:srgbClr val="CF0000"/>
              </a:solidFill>
              <a:latin typeface="Cambria"/>
            </a:endParaRPr>
          </a:p>
          <a:p>
            <a:pPr algn="ctr" defTabSz="609630">
              <a:lnSpc>
                <a:spcPts val="3320"/>
              </a:lnSpc>
            </a:pPr>
            <a:r>
              <a:rPr lang="en-US" sz="2800" dirty="0">
                <a:solidFill>
                  <a:srgbClr val="CF0000"/>
                </a:solidFill>
                <a:latin typeface="Cambria"/>
              </a:rPr>
              <a:t>-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Cánh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diều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ca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hát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rong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chơi</a:t>
            </a:r>
            <a:endParaRPr lang="en-US" sz="2800" dirty="0">
              <a:solidFill>
                <a:srgbClr val="CF0000"/>
              </a:solidFill>
              <a:latin typeface="Cambria"/>
            </a:endParaRPr>
          </a:p>
          <a:p>
            <a:pPr algn="ctr" defTabSz="609630">
              <a:lnSpc>
                <a:spcPts val="3320"/>
              </a:lnSpc>
              <a:spcBef>
                <a:spcPct val="0"/>
              </a:spcBef>
            </a:pPr>
            <a:endParaRPr lang="en-US" sz="2800" dirty="0">
              <a:solidFill>
                <a:srgbClr val="CF0000"/>
              </a:solidFill>
              <a:latin typeface="Cambria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0A42BAC-2BC9-6B3F-3EC0-8535D905698D}"/>
              </a:ext>
            </a:extLst>
          </p:cNvPr>
          <p:cNvGrpSpPr/>
          <p:nvPr/>
        </p:nvGrpSpPr>
        <p:grpSpPr>
          <a:xfrm>
            <a:off x="3626864" y="620904"/>
            <a:ext cx="4938273" cy="1390008"/>
            <a:chOff x="3626864" y="620904"/>
            <a:chExt cx="4938273" cy="1390008"/>
          </a:xfrm>
        </p:grpSpPr>
        <p:grpSp>
          <p:nvGrpSpPr>
            <p:cNvPr id="11" name="Group 11"/>
            <p:cNvGrpSpPr/>
            <p:nvPr/>
          </p:nvGrpSpPr>
          <p:grpSpPr>
            <a:xfrm>
              <a:off x="3626864" y="685801"/>
              <a:ext cx="4938273" cy="990655"/>
              <a:chOff x="0" y="0"/>
              <a:chExt cx="1950923" cy="39137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950923" cy="391370"/>
              </a:xfrm>
              <a:custGeom>
                <a:avLst/>
                <a:gdLst/>
                <a:ahLst/>
                <a:cxnLst/>
                <a:rect l="l" t="t" r="r" b="b"/>
                <a:pathLst>
                  <a:path w="1950923" h="391370">
                    <a:moveTo>
                      <a:pt x="42852" y="0"/>
                    </a:moveTo>
                    <a:lnTo>
                      <a:pt x="1908071" y="0"/>
                    </a:lnTo>
                    <a:cubicBezTo>
                      <a:pt x="1919436" y="0"/>
                      <a:pt x="1930335" y="4515"/>
                      <a:pt x="1938372" y="12551"/>
                    </a:cubicBezTo>
                    <a:cubicBezTo>
                      <a:pt x="1946408" y="20587"/>
                      <a:pt x="1950923" y="31487"/>
                      <a:pt x="1950923" y="42852"/>
                    </a:cubicBezTo>
                    <a:lnTo>
                      <a:pt x="1950923" y="348518"/>
                    </a:lnTo>
                    <a:cubicBezTo>
                      <a:pt x="1950923" y="359883"/>
                      <a:pt x="1946408" y="370783"/>
                      <a:pt x="1938372" y="378819"/>
                    </a:cubicBezTo>
                    <a:cubicBezTo>
                      <a:pt x="1930335" y="386855"/>
                      <a:pt x="1919436" y="391370"/>
                      <a:pt x="1908071" y="391370"/>
                    </a:cubicBezTo>
                    <a:lnTo>
                      <a:pt x="42852" y="391370"/>
                    </a:lnTo>
                    <a:cubicBezTo>
                      <a:pt x="31487" y="391370"/>
                      <a:pt x="20587" y="386855"/>
                      <a:pt x="12551" y="378819"/>
                    </a:cubicBezTo>
                    <a:cubicBezTo>
                      <a:pt x="4515" y="370783"/>
                      <a:pt x="0" y="359883"/>
                      <a:pt x="0" y="348518"/>
                    </a:cubicBezTo>
                    <a:lnTo>
                      <a:pt x="0" y="42852"/>
                    </a:lnTo>
                    <a:cubicBezTo>
                      <a:pt x="0" y="31487"/>
                      <a:pt x="4515" y="20587"/>
                      <a:pt x="12551" y="12551"/>
                    </a:cubicBezTo>
                    <a:cubicBezTo>
                      <a:pt x="20587" y="4515"/>
                      <a:pt x="31487" y="0"/>
                      <a:pt x="42852" y="0"/>
                    </a:cubicBezTo>
                    <a:close/>
                  </a:path>
                </a:pathLst>
              </a:custGeom>
              <a:solidFill>
                <a:srgbClr val="F2DDA9"/>
              </a:solidFill>
              <a:ln w="66675" cap="rnd">
                <a:solidFill>
                  <a:srgbClr val="702A1A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57150"/>
                <a:ext cx="1950923" cy="44852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4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61019F9-1A46-0E95-E755-03D314475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739337" y="620904"/>
              <a:ext cx="4596782" cy="139000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5356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0"/>
                </a:moveTo>
                <a:lnTo>
                  <a:pt x="3224618" y="0"/>
                </a:lnTo>
                <a:lnTo>
                  <a:pt x="3224618" y="5849647"/>
                </a:lnTo>
                <a:lnTo>
                  <a:pt x="0" y="58496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15356" y="3429000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5849647"/>
                </a:moveTo>
                <a:lnTo>
                  <a:pt x="3224618" y="5849647"/>
                </a:lnTo>
                <a:lnTo>
                  <a:pt x="3224618" y="0"/>
                </a:lnTo>
                <a:lnTo>
                  <a:pt x="0" y="0"/>
                </a:lnTo>
                <a:lnTo>
                  <a:pt x="0" y="58496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860530" y="-470765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860530" y="3662185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28295" y="106954"/>
            <a:ext cx="1812774" cy="494626"/>
            <a:chOff x="0" y="0"/>
            <a:chExt cx="6068139" cy="115769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5988248" cy="1157694"/>
              <a:chOff x="0" y="0"/>
              <a:chExt cx="1849480" cy="35755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849480" cy="357556"/>
              </a:xfrm>
              <a:custGeom>
                <a:avLst/>
                <a:gdLst/>
                <a:ahLst/>
                <a:cxnLst/>
                <a:rect l="l" t="t" r="r" b="b"/>
                <a:pathLst>
                  <a:path w="1849480" h="357556">
                    <a:moveTo>
                      <a:pt x="45202" y="0"/>
                    </a:moveTo>
                    <a:lnTo>
                      <a:pt x="1804278" y="0"/>
                    </a:lnTo>
                    <a:cubicBezTo>
                      <a:pt x="1829243" y="0"/>
                      <a:pt x="1849480" y="20238"/>
                      <a:pt x="1849480" y="45202"/>
                    </a:cubicBezTo>
                    <a:lnTo>
                      <a:pt x="1849480" y="312354"/>
                    </a:lnTo>
                    <a:cubicBezTo>
                      <a:pt x="1849480" y="337318"/>
                      <a:pt x="1829243" y="357556"/>
                      <a:pt x="1804278" y="357556"/>
                    </a:cubicBezTo>
                    <a:lnTo>
                      <a:pt x="45202" y="357556"/>
                    </a:lnTo>
                    <a:cubicBezTo>
                      <a:pt x="33214" y="357556"/>
                      <a:pt x="21716" y="352794"/>
                      <a:pt x="13239" y="344317"/>
                    </a:cubicBezTo>
                    <a:cubicBezTo>
                      <a:pt x="4762" y="335840"/>
                      <a:pt x="0" y="324342"/>
                      <a:pt x="0" y="312354"/>
                    </a:cubicBezTo>
                    <a:lnTo>
                      <a:pt x="0" y="45202"/>
                    </a:lnTo>
                    <a:cubicBezTo>
                      <a:pt x="0" y="33214"/>
                      <a:pt x="4762" y="21716"/>
                      <a:pt x="13239" y="13239"/>
                    </a:cubicBezTo>
                    <a:cubicBezTo>
                      <a:pt x="21716" y="4762"/>
                      <a:pt x="33214" y="0"/>
                      <a:pt x="45202" y="0"/>
                    </a:cubicBezTo>
                    <a:close/>
                  </a:path>
                </a:pathLst>
              </a:custGeom>
              <a:solidFill>
                <a:srgbClr val="F2DDA9"/>
              </a:solidFill>
              <a:ln w="66675" cap="rnd">
                <a:solidFill>
                  <a:srgbClr val="702A1A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1849480" cy="41470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40"/>
                  </a:lnSpc>
                </a:pPr>
                <a:endParaRPr sz="10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194680" y="239946"/>
              <a:ext cx="5873459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561"/>
                </a:lnSpc>
              </a:pPr>
              <a:r>
                <a:rPr lang="en-US" sz="2400" b="1" dirty="0">
                  <a:solidFill>
                    <a:srgbClr val="702A1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II. </a:t>
              </a:r>
              <a:r>
                <a:rPr lang="en-US" sz="2400" b="1" dirty="0" err="1">
                  <a:solidFill>
                    <a:srgbClr val="702A1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2400" b="1" dirty="0">
                  <a:solidFill>
                    <a:srgbClr val="702A1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rgbClr val="702A1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hiểu</a:t>
              </a:r>
              <a:endParaRPr lang="en-US" sz="2400" b="1" dirty="0">
                <a:solidFill>
                  <a:srgbClr val="702A1A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37802" y="351927"/>
            <a:ext cx="10609368" cy="63902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541"/>
              </a:lnSpc>
              <a:spcBef>
                <a:spcPct val="0"/>
              </a:spcBef>
            </a:pPr>
            <a:r>
              <a:rPr lang="en-US" sz="2000" dirty="0">
                <a:solidFill>
                  <a:srgbClr val="702A1A"/>
                </a:solidFill>
                <a:latin typeface="Cambria Bold"/>
              </a:rPr>
              <a:t>HƠN MỘT NGHÌN NGÀY VÒNG QUANH TRÁI ĐẤT</a:t>
            </a:r>
          </a:p>
          <a:p>
            <a:pPr algn="just" defTabSz="609630">
              <a:lnSpc>
                <a:spcPts val="2541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702A1A"/>
                </a:solidFill>
                <a:latin typeface="Cambria"/>
              </a:rPr>
              <a:t>	</a:t>
            </a:r>
            <a:r>
              <a:rPr lang="en-US" sz="2000" dirty="0" err="1" smtClean="0">
                <a:solidFill>
                  <a:srgbClr val="702A1A"/>
                </a:solidFill>
                <a:latin typeface="Cambria"/>
              </a:rPr>
              <a:t>Ngày</a:t>
            </a:r>
            <a:r>
              <a:rPr lang="en-US" sz="2000" dirty="0" smtClean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20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tháng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9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năm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1519,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từ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cảng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Xê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-vi-la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nước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Tây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Ban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Nha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,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có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năm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chiếc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thuyền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lớn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giong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buồm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ra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khơi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.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Đó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là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hạm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đội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do Ma-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gien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-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lăng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chỉ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huy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,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với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nhiệm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vụ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khám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phá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con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đường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trên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biển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dẫn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đến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những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vùng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đất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mới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2541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702A1A"/>
                </a:solidFill>
                <a:latin typeface="Cambria"/>
              </a:rPr>
              <a:t>	</a:t>
            </a:r>
            <a:r>
              <a:rPr lang="en-US" sz="2000" dirty="0" err="1" smtClean="0">
                <a:solidFill>
                  <a:srgbClr val="702A1A"/>
                </a:solidFill>
                <a:latin typeface="Cambria"/>
              </a:rPr>
              <a:t>Vượt</a:t>
            </a:r>
            <a:r>
              <a:rPr lang="en-US" sz="2000" dirty="0" smtClean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Đại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Tây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Dương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, Ma-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gien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-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lăng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cho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đoàn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thuyền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dọc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theo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bờ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biển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Nam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Mỹ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. Khi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tới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gần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mỏm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cực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nam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,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đoàn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thám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hiểm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phát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hiện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một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eo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biển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dẫn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tới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một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đại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dương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mênh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mông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.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Thấy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sóng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yên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biển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lặng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, Ma-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gien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-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lăng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đặt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tên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cho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đại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dương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mới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tìm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được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là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Thái Bình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Dương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2541"/>
              </a:lnSpc>
              <a:spcBef>
                <a:spcPct val="0"/>
              </a:spcBef>
            </a:pPr>
            <a:r>
              <a:rPr lang="en-US" sz="2000" dirty="0">
                <a:solidFill>
                  <a:srgbClr val="702A1A"/>
                </a:solidFill>
                <a:latin typeface="Cambria"/>
              </a:rPr>
              <a:t>Thái Bình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Dương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bát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ngát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,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mãi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chẳng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thấy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bờ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.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Thức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ăn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cạn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,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nước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ngọt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hết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sạch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.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Thuỷ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thủ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phải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uống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nước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tiểu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,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ninh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nhừ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giày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và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thắt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lưng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da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để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ăn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.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Mỗi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ngày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có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vài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ba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người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chết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phải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ném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xác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xuống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biển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. May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sao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,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gặp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một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hòn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đảo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nhỏ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,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được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tiếp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tế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thức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ăn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và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nước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ngọt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,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đoàn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thám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hiểm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ổn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định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được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tinh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thần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2541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702A1A"/>
                </a:solidFill>
                <a:latin typeface="Cambria"/>
              </a:rPr>
              <a:t>	</a:t>
            </a:r>
            <a:r>
              <a:rPr lang="en-US" sz="2000" dirty="0" err="1" smtClean="0">
                <a:solidFill>
                  <a:srgbClr val="702A1A"/>
                </a:solidFill>
                <a:latin typeface="Cambria"/>
              </a:rPr>
              <a:t>Đoạn</a:t>
            </a:r>
            <a:r>
              <a:rPr lang="en-US" sz="2000" dirty="0" smtClean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đường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từ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đó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có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nhiều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đảo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hơn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.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Không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phải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lo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thiếu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thức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ăn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,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nước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uống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nhưng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lại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nảy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sinh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những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khó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khăn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mới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. Trong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một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trận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giao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tranh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với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dân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đảo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Ma-tan, Ma-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gien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-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lăng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đã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bỏ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mình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,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không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kịp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nhìn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thấy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kết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quả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công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việc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mình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làm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2541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702A1A"/>
                </a:solidFill>
                <a:latin typeface="Cambria"/>
              </a:rPr>
              <a:t>Những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thuỷ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thủ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còn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lại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tiếp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tục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vượt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Ấn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Độ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Dương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tìm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đường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trở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về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Châu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Âu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.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Ngày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08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tháng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9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năm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1522,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đoàn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thám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hiểm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chỉ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còn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một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chiếc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thuyền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với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mười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tám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thuỷ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thủ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trở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về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Tây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Ban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Nha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2541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702A1A"/>
                </a:solidFill>
                <a:latin typeface="Cambria"/>
              </a:rPr>
              <a:t>	</a:t>
            </a:r>
            <a:r>
              <a:rPr lang="en-US" sz="2000" dirty="0" err="1" smtClean="0">
                <a:solidFill>
                  <a:srgbClr val="702A1A"/>
                </a:solidFill>
                <a:latin typeface="Cambria"/>
              </a:rPr>
              <a:t>Chuyến</a:t>
            </a:r>
            <a:r>
              <a:rPr lang="en-US" sz="2000" dirty="0" smtClean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đầu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tiên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vòng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quanh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thế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giới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của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Ma-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gien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-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lăng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kéo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dài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1083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ngày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,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mất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bốn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chiếc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thuyền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lớn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,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với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gần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hai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trăm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người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bỏ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mạng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dọc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đường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.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Nhưng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đoàn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thám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hiểm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đã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hoàn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thành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sứ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mạng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,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khẳng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định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Trái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Đất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hình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cầu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,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phát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hiện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Thái Bình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Dương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và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nhiều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vùng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đất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mới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.</a:t>
            </a:r>
          </a:p>
          <a:p>
            <a:pPr algn="r" defTabSz="609630">
              <a:lnSpc>
                <a:spcPts val="2541"/>
              </a:lnSpc>
              <a:spcBef>
                <a:spcPct val="0"/>
              </a:spcBef>
            </a:pPr>
            <a:r>
              <a:rPr lang="en-US" sz="2000" dirty="0">
                <a:solidFill>
                  <a:srgbClr val="702A1A"/>
                </a:solidFill>
                <a:latin typeface="Cambria"/>
              </a:rPr>
              <a:t>(Theo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Trần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Diệu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Tấn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và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Đỗ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Thái)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5356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0"/>
                </a:moveTo>
                <a:lnTo>
                  <a:pt x="3224618" y="0"/>
                </a:lnTo>
                <a:lnTo>
                  <a:pt x="3224618" y="5849647"/>
                </a:lnTo>
                <a:lnTo>
                  <a:pt x="0" y="58496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357611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3224618" y="0"/>
                </a:moveTo>
                <a:lnTo>
                  <a:pt x="0" y="0"/>
                </a:lnTo>
                <a:lnTo>
                  <a:pt x="0" y="5849647"/>
                </a:lnTo>
                <a:lnTo>
                  <a:pt x="3224618" y="5849647"/>
                </a:lnTo>
                <a:lnTo>
                  <a:pt x="32246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-315356" y="3429000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5849647"/>
                </a:moveTo>
                <a:lnTo>
                  <a:pt x="3224618" y="5849647"/>
                </a:lnTo>
                <a:lnTo>
                  <a:pt x="3224618" y="0"/>
                </a:lnTo>
                <a:lnTo>
                  <a:pt x="0" y="0"/>
                </a:lnTo>
                <a:lnTo>
                  <a:pt x="0" y="58496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0357611" y="3429000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3224618" y="5849647"/>
                </a:moveTo>
                <a:lnTo>
                  <a:pt x="0" y="5849647"/>
                </a:lnTo>
                <a:lnTo>
                  <a:pt x="0" y="0"/>
                </a:lnTo>
                <a:lnTo>
                  <a:pt x="3224618" y="0"/>
                </a:lnTo>
                <a:lnTo>
                  <a:pt x="3224618" y="58496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2875658" y="1937536"/>
            <a:ext cx="7819287" cy="514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364"/>
              </a:lnSpc>
              <a:spcBef>
                <a:spcPct val="0"/>
              </a:spcBef>
            </a:pPr>
            <a:r>
              <a:rPr lang="en-US" sz="3117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3117" dirty="0" err="1">
                <a:solidFill>
                  <a:srgbClr val="702A1A"/>
                </a:solidFill>
                <a:latin typeface="Cambria"/>
              </a:rPr>
              <a:t>một</a:t>
            </a:r>
            <a:r>
              <a:rPr lang="en-US" sz="3117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3117" dirty="0" err="1">
                <a:solidFill>
                  <a:srgbClr val="702A1A"/>
                </a:solidFill>
                <a:latin typeface="Cambria"/>
              </a:rPr>
              <a:t>đảo</a:t>
            </a:r>
            <a:r>
              <a:rPr lang="en-US" sz="3117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3117" dirty="0" err="1">
                <a:solidFill>
                  <a:srgbClr val="702A1A"/>
                </a:solidFill>
                <a:latin typeface="Cambria"/>
              </a:rPr>
              <a:t>thuộc</a:t>
            </a:r>
            <a:r>
              <a:rPr lang="en-US" sz="3117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3117" dirty="0" err="1">
                <a:solidFill>
                  <a:srgbClr val="702A1A"/>
                </a:solidFill>
                <a:latin typeface="Cambria"/>
              </a:rPr>
              <a:t>quần</a:t>
            </a:r>
            <a:r>
              <a:rPr lang="en-US" sz="3117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3117" dirty="0" err="1">
                <a:solidFill>
                  <a:srgbClr val="702A1A"/>
                </a:solidFill>
                <a:latin typeface="Cambria"/>
              </a:rPr>
              <a:t>đảo</a:t>
            </a:r>
            <a:r>
              <a:rPr lang="en-US" sz="3117" dirty="0">
                <a:solidFill>
                  <a:srgbClr val="702A1A"/>
                </a:solidFill>
                <a:latin typeface="Cambria"/>
              </a:rPr>
              <a:t> Phi-</a:t>
            </a:r>
            <a:r>
              <a:rPr lang="en-US" sz="3117" dirty="0" err="1">
                <a:solidFill>
                  <a:srgbClr val="702A1A"/>
                </a:solidFill>
                <a:latin typeface="Cambria"/>
              </a:rPr>
              <a:t>líp</a:t>
            </a:r>
            <a:r>
              <a:rPr lang="en-US" sz="3117" dirty="0">
                <a:solidFill>
                  <a:srgbClr val="702A1A"/>
                </a:solidFill>
                <a:latin typeface="Cambria"/>
              </a:rPr>
              <a:t>-pin </a:t>
            </a:r>
            <a:r>
              <a:rPr lang="en-US" sz="3117" dirty="0" err="1">
                <a:solidFill>
                  <a:srgbClr val="702A1A"/>
                </a:solidFill>
                <a:latin typeface="Cambria"/>
              </a:rPr>
              <a:t>ngày</a:t>
            </a:r>
            <a:r>
              <a:rPr lang="en-US" sz="3117" dirty="0">
                <a:solidFill>
                  <a:srgbClr val="702A1A"/>
                </a:solidFill>
                <a:latin typeface="Cambria"/>
              </a:rPr>
              <a:t> nay. 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619140" y="3315809"/>
            <a:ext cx="3238860" cy="514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364"/>
              </a:lnSpc>
              <a:spcBef>
                <a:spcPct val="0"/>
              </a:spcBef>
            </a:pPr>
            <a:r>
              <a:rPr lang="en-US" sz="3117" dirty="0" err="1">
                <a:solidFill>
                  <a:srgbClr val="702A1A"/>
                </a:solidFill>
                <a:latin typeface="Cambria"/>
              </a:rPr>
              <a:t>nhiệm</a:t>
            </a:r>
            <a:r>
              <a:rPr lang="en-US" sz="3117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3117" dirty="0" err="1">
                <a:solidFill>
                  <a:srgbClr val="702A1A"/>
                </a:solidFill>
                <a:latin typeface="Cambria"/>
              </a:rPr>
              <a:t>vụ</a:t>
            </a:r>
            <a:r>
              <a:rPr lang="en-US" sz="3117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3117" dirty="0" err="1">
                <a:solidFill>
                  <a:srgbClr val="702A1A"/>
                </a:solidFill>
                <a:latin typeface="Cambria"/>
              </a:rPr>
              <a:t>cao</a:t>
            </a:r>
            <a:r>
              <a:rPr lang="en-US" sz="3117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3117" dirty="0" err="1">
                <a:solidFill>
                  <a:srgbClr val="702A1A"/>
                </a:solidFill>
                <a:latin typeface="Cambria"/>
              </a:rPr>
              <a:t>cả</a:t>
            </a:r>
            <a:r>
              <a:rPr lang="en-US" sz="3117" dirty="0">
                <a:solidFill>
                  <a:srgbClr val="702A1A"/>
                </a:solidFill>
                <a:latin typeface="Cambria"/>
              </a:rPr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9515709-3106-8AAA-596B-8EB316830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736" y="297270"/>
            <a:ext cx="2938527" cy="14570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AD14C8B-7FF0-6BC6-E4D0-AFDEE88C9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219" y="1717775"/>
            <a:ext cx="1871634" cy="9510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ABF479A-AF0F-3CA5-7F1D-1051E15981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9872" y="3062062"/>
            <a:ext cx="2133785" cy="9510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5356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0"/>
                </a:moveTo>
                <a:lnTo>
                  <a:pt x="3224618" y="0"/>
                </a:lnTo>
                <a:lnTo>
                  <a:pt x="3224618" y="5849647"/>
                </a:lnTo>
                <a:lnTo>
                  <a:pt x="0" y="58496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15356" y="3429000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5849647"/>
                </a:moveTo>
                <a:lnTo>
                  <a:pt x="3224618" y="5849647"/>
                </a:lnTo>
                <a:lnTo>
                  <a:pt x="3224618" y="0"/>
                </a:lnTo>
                <a:lnTo>
                  <a:pt x="0" y="0"/>
                </a:lnTo>
                <a:lnTo>
                  <a:pt x="0" y="58496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199189" y="-587357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99189" y="3545592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758010" y="1370046"/>
            <a:ext cx="8675979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400" dirty="0">
                <a:solidFill>
                  <a:srgbClr val="702A1A"/>
                </a:solidFill>
                <a:latin typeface="Cambria Bold"/>
              </a:rPr>
              <a:t>1.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Ngày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20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tháng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9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năm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1519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có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sự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kiện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gì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đặc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biệt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? 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490675" y="2873637"/>
            <a:ext cx="9210648" cy="2829932"/>
            <a:chOff x="0" y="-289322"/>
            <a:chExt cx="17665410" cy="5463804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-289322"/>
              <a:ext cx="17665410" cy="5463804"/>
              <a:chOff x="0" y="-57150"/>
              <a:chExt cx="3489464" cy="107927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489464" cy="1022120"/>
              </a:xfrm>
              <a:custGeom>
                <a:avLst/>
                <a:gdLst/>
                <a:ahLst/>
                <a:cxnLst/>
                <a:rect l="l" t="t" r="r" b="b"/>
                <a:pathLst>
                  <a:path w="3489464" h="797139">
                    <a:moveTo>
                      <a:pt x="23958" y="0"/>
                    </a:moveTo>
                    <a:lnTo>
                      <a:pt x="3465506" y="0"/>
                    </a:lnTo>
                    <a:cubicBezTo>
                      <a:pt x="3478737" y="0"/>
                      <a:pt x="3489464" y="10726"/>
                      <a:pt x="3489464" y="23958"/>
                    </a:cubicBezTo>
                    <a:lnTo>
                      <a:pt x="3489464" y="773181"/>
                    </a:lnTo>
                    <a:cubicBezTo>
                      <a:pt x="3489464" y="786413"/>
                      <a:pt x="3478737" y="797139"/>
                      <a:pt x="3465506" y="797139"/>
                    </a:cubicBezTo>
                    <a:lnTo>
                      <a:pt x="23958" y="797139"/>
                    </a:lnTo>
                    <a:cubicBezTo>
                      <a:pt x="10726" y="797139"/>
                      <a:pt x="0" y="786413"/>
                      <a:pt x="0" y="773181"/>
                    </a:cubicBezTo>
                    <a:lnTo>
                      <a:pt x="0" y="23958"/>
                    </a:lnTo>
                    <a:cubicBezTo>
                      <a:pt x="0" y="10726"/>
                      <a:pt x="10726" y="0"/>
                      <a:pt x="23958" y="0"/>
                    </a:cubicBezTo>
                    <a:close/>
                  </a:path>
                </a:pathLst>
              </a:custGeom>
              <a:solidFill>
                <a:srgbClr val="F2DDA9"/>
              </a:solidFill>
              <a:ln w="28575" cap="rnd">
                <a:solidFill>
                  <a:srgbClr val="702A1A"/>
                </a:solidFill>
                <a:prstDash val="solid"/>
                <a:round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3489464" cy="85428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40"/>
                  </a:lnSpc>
                </a:pPr>
                <a:endParaRPr sz="1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64697" y="190560"/>
              <a:ext cx="17242642" cy="4555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4610"/>
                </a:lnSpc>
                <a:spcBef>
                  <a:spcPct val="0"/>
                </a:spcBef>
              </a:pP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	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Ngày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20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tháng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9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năm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1519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ngày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Ma-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gien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-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lăng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chỉ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huy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hạm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đội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đi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khám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phá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con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đường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biển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dẫn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đến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vùng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đất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99750E8-6F1D-A0C7-E349-04AB4381D9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5332" y="177867"/>
            <a:ext cx="7645047" cy="1377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5356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0"/>
                </a:moveTo>
                <a:lnTo>
                  <a:pt x="3224618" y="0"/>
                </a:lnTo>
                <a:lnTo>
                  <a:pt x="3224618" y="5849647"/>
                </a:lnTo>
                <a:lnTo>
                  <a:pt x="0" y="58496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15356" y="3429000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5849647"/>
                </a:moveTo>
                <a:lnTo>
                  <a:pt x="3224618" y="5849647"/>
                </a:lnTo>
                <a:lnTo>
                  <a:pt x="3224618" y="0"/>
                </a:lnTo>
                <a:lnTo>
                  <a:pt x="0" y="0"/>
                </a:lnTo>
                <a:lnTo>
                  <a:pt x="0" y="584964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506200" y="-630154"/>
            <a:ext cx="4132949" cy="8265899"/>
            <a:chOff x="0" y="0"/>
            <a:chExt cx="8265899" cy="1653179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265899" cy="8265899"/>
            </a:xfrm>
            <a:custGeom>
              <a:avLst/>
              <a:gdLst/>
              <a:ahLst/>
              <a:cxnLst/>
              <a:rect l="l" t="t" r="r" b="b"/>
              <a:pathLst>
                <a:path w="8265899" h="8265899">
                  <a:moveTo>
                    <a:pt x="0" y="0"/>
                  </a:moveTo>
                  <a:lnTo>
                    <a:pt x="8265899" y="0"/>
                  </a:lnTo>
                  <a:lnTo>
                    <a:pt x="8265899" y="8265899"/>
                  </a:lnTo>
                  <a:lnTo>
                    <a:pt x="0" y="82658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2000"/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8265899"/>
              <a:ext cx="8265899" cy="8265899"/>
            </a:xfrm>
            <a:custGeom>
              <a:avLst/>
              <a:gdLst/>
              <a:ahLst/>
              <a:cxnLst/>
              <a:rect l="l" t="t" r="r" b="b"/>
              <a:pathLst>
                <a:path w="8265899" h="8265899">
                  <a:moveTo>
                    <a:pt x="0" y="0"/>
                  </a:moveTo>
                  <a:lnTo>
                    <a:pt x="8265899" y="0"/>
                  </a:lnTo>
                  <a:lnTo>
                    <a:pt x="8265899" y="8265899"/>
                  </a:lnTo>
                  <a:lnTo>
                    <a:pt x="0" y="82658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2000"/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206902" y="489563"/>
            <a:ext cx="10299298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000" dirty="0">
                <a:solidFill>
                  <a:srgbClr val="702A1A"/>
                </a:solidFill>
                <a:latin typeface="Cambria Bold"/>
              </a:rPr>
              <a:t>2. Ma-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gien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-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lăng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đặt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tên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cho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đại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dương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mới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tìm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được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là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gì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?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Tìm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câu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trả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lời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đúng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.</a:t>
            </a:r>
          </a:p>
        </p:txBody>
      </p:sp>
      <p:grpSp>
        <p:nvGrpSpPr>
          <p:cNvPr id="8" name="Nhóm 1">
            <a:extLst>
              <a:ext uri="{FF2B5EF4-FFF2-40B4-BE49-F238E27FC236}">
                <a16:creationId xmlns:a16="http://schemas.microsoft.com/office/drawing/2014/main" id="{642D4D0C-F798-1B6E-C5BF-5A1F6A784518}"/>
              </a:ext>
            </a:extLst>
          </p:cNvPr>
          <p:cNvGrpSpPr/>
          <p:nvPr/>
        </p:nvGrpSpPr>
        <p:grpSpPr>
          <a:xfrm>
            <a:off x="873492" y="2490890"/>
            <a:ext cx="4875802" cy="1152000"/>
            <a:chOff x="873492" y="2490890"/>
            <a:chExt cx="5080545" cy="1152000"/>
          </a:xfrm>
        </p:grpSpPr>
        <p:grpSp>
          <p:nvGrpSpPr>
            <p:cNvPr id="9" name="Nhóm 2">
              <a:extLst>
                <a:ext uri="{FF2B5EF4-FFF2-40B4-BE49-F238E27FC236}">
                  <a16:creationId xmlns:a16="http://schemas.microsoft.com/office/drawing/2014/main" id="{3EF502A4-6121-AA7C-29D2-D32DD4649845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4">
                <a:extLst>
                  <a:ext uri="{FF2B5EF4-FFF2-40B4-BE49-F238E27FC236}">
                    <a16:creationId xmlns:a16="http://schemas.microsoft.com/office/drawing/2014/main" id="{2434370B-8253-3DFB-1E98-011AFA2D3094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2" name="Đồ họa 5">
                <a:extLst>
                  <a:ext uri="{FF2B5EF4-FFF2-40B4-BE49-F238E27FC236}">
                    <a16:creationId xmlns:a16="http://schemas.microsoft.com/office/drawing/2014/main" id="{B766793F-64D0-4540-0688-A1D4BA30F8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3">
              <a:extLst>
                <a:ext uri="{FF2B5EF4-FFF2-40B4-BE49-F238E27FC236}">
                  <a16:creationId xmlns:a16="http://schemas.microsoft.com/office/drawing/2014/main" id="{32344376-D69C-45EA-F7B7-8509A486BFE4}"/>
                </a:ext>
              </a:extLst>
            </p:cNvPr>
            <p:cNvSpPr txBox="1"/>
            <p:nvPr/>
          </p:nvSpPr>
          <p:spPr>
            <a:xfrm>
              <a:off x="1598172" y="2693203"/>
              <a:ext cx="43558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Đại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Tây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Dương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6">
            <a:extLst>
              <a:ext uri="{FF2B5EF4-FFF2-40B4-BE49-F238E27FC236}">
                <a16:creationId xmlns:a16="http://schemas.microsoft.com/office/drawing/2014/main" id="{7624926F-D590-10D9-1B0E-2D3C5EA58E4B}"/>
              </a:ext>
            </a:extLst>
          </p:cNvPr>
          <p:cNvGrpSpPr/>
          <p:nvPr/>
        </p:nvGrpSpPr>
        <p:grpSpPr>
          <a:xfrm>
            <a:off x="6309362" y="2482076"/>
            <a:ext cx="5645571" cy="1152000"/>
            <a:chOff x="6309362" y="2482076"/>
            <a:chExt cx="4926770" cy="1152000"/>
          </a:xfrm>
        </p:grpSpPr>
        <p:grpSp>
          <p:nvGrpSpPr>
            <p:cNvPr id="14" name="Nhóm 31">
              <a:extLst>
                <a:ext uri="{FF2B5EF4-FFF2-40B4-BE49-F238E27FC236}">
                  <a16:creationId xmlns:a16="http://schemas.microsoft.com/office/drawing/2014/main" id="{4DFC364E-C17F-3065-19C5-DEFDADBC1AC1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6" name="Hình chữ nhật: Góc Tròn 39">
                <a:extLst>
                  <a:ext uri="{FF2B5EF4-FFF2-40B4-BE49-F238E27FC236}">
                    <a16:creationId xmlns:a16="http://schemas.microsoft.com/office/drawing/2014/main" id="{B786A030-3440-B568-D438-E33C0A6E531F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7" name="Đồ họa 40">
                <a:extLst>
                  <a:ext uri="{FF2B5EF4-FFF2-40B4-BE49-F238E27FC236}">
                    <a16:creationId xmlns:a16="http://schemas.microsoft.com/office/drawing/2014/main" id="{8CED3CD1-B74E-DBCE-6CF6-CE494F91D1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38">
              <a:extLst>
                <a:ext uri="{FF2B5EF4-FFF2-40B4-BE49-F238E27FC236}">
                  <a16:creationId xmlns:a16="http://schemas.microsoft.com/office/drawing/2014/main" id="{7FD77EB7-B42E-4D41-0EEA-6FF4224656BD}"/>
                </a:ext>
              </a:extLst>
            </p:cNvPr>
            <p:cNvSpPr txBox="1"/>
            <p:nvPr/>
          </p:nvSpPr>
          <p:spPr>
            <a:xfrm>
              <a:off x="7018646" y="2712947"/>
              <a:ext cx="39480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Thái Bình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Dương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41">
            <a:extLst>
              <a:ext uri="{FF2B5EF4-FFF2-40B4-BE49-F238E27FC236}">
                <a16:creationId xmlns:a16="http://schemas.microsoft.com/office/drawing/2014/main" id="{AEECC1AB-1F68-187E-7A01-16B426560D76}"/>
              </a:ext>
            </a:extLst>
          </p:cNvPr>
          <p:cNvGrpSpPr/>
          <p:nvPr/>
        </p:nvGrpSpPr>
        <p:grpSpPr>
          <a:xfrm>
            <a:off x="958239" y="4423396"/>
            <a:ext cx="4725950" cy="1152000"/>
            <a:chOff x="958238" y="4423396"/>
            <a:chExt cx="4924401" cy="1152000"/>
          </a:xfrm>
        </p:grpSpPr>
        <p:grpSp>
          <p:nvGrpSpPr>
            <p:cNvPr id="19" name="Nhóm 42">
              <a:extLst>
                <a:ext uri="{FF2B5EF4-FFF2-40B4-BE49-F238E27FC236}">
                  <a16:creationId xmlns:a16="http://schemas.microsoft.com/office/drawing/2014/main" id="{DA7E00CD-EF5E-0D37-AFF7-322B0F594EAB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44">
                <a:extLst>
                  <a:ext uri="{FF2B5EF4-FFF2-40B4-BE49-F238E27FC236}">
                    <a16:creationId xmlns:a16="http://schemas.microsoft.com/office/drawing/2014/main" id="{7659A201-85AE-E8C8-F850-855A68020630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2" name="Đồ họa 45">
                <a:extLst>
                  <a:ext uri="{FF2B5EF4-FFF2-40B4-BE49-F238E27FC236}">
                    <a16:creationId xmlns:a16="http://schemas.microsoft.com/office/drawing/2014/main" id="{3880E173-466B-B8AE-70FC-4FD8F594E1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43">
              <a:extLst>
                <a:ext uri="{FF2B5EF4-FFF2-40B4-BE49-F238E27FC236}">
                  <a16:creationId xmlns:a16="http://schemas.microsoft.com/office/drawing/2014/main" id="{43F911EC-BA8C-E73A-C56F-88CA20B02808}"/>
                </a:ext>
              </a:extLst>
            </p:cNvPr>
            <p:cNvSpPr txBox="1"/>
            <p:nvPr/>
          </p:nvSpPr>
          <p:spPr>
            <a:xfrm>
              <a:off x="2035427" y="4646547"/>
              <a:ext cx="35745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Ấn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Dương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46">
            <a:extLst>
              <a:ext uri="{FF2B5EF4-FFF2-40B4-BE49-F238E27FC236}">
                <a16:creationId xmlns:a16="http://schemas.microsoft.com/office/drawing/2014/main" id="{233FA018-C183-84C5-7C74-1D9FF62CDD1D}"/>
              </a:ext>
            </a:extLst>
          </p:cNvPr>
          <p:cNvGrpSpPr/>
          <p:nvPr/>
        </p:nvGrpSpPr>
        <p:grpSpPr>
          <a:xfrm>
            <a:off x="6309362" y="4453999"/>
            <a:ext cx="5645571" cy="1153269"/>
            <a:chOff x="6309362" y="4453999"/>
            <a:chExt cx="4987834" cy="1153269"/>
          </a:xfrm>
        </p:grpSpPr>
        <p:grpSp>
          <p:nvGrpSpPr>
            <p:cNvPr id="24" name="Nhóm 47">
              <a:extLst>
                <a:ext uri="{FF2B5EF4-FFF2-40B4-BE49-F238E27FC236}">
                  <a16:creationId xmlns:a16="http://schemas.microsoft.com/office/drawing/2014/main" id="{505EA70B-6605-FF6F-AED8-2AE1BCCD023C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26" name="Hình chữ nhật: Góc Tròn 49">
                <a:extLst>
                  <a:ext uri="{FF2B5EF4-FFF2-40B4-BE49-F238E27FC236}">
                    <a16:creationId xmlns:a16="http://schemas.microsoft.com/office/drawing/2014/main" id="{207C4FD5-E2FE-FA84-8734-7CABDA1A43B8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7" name="Đồ họa 50">
                <a:extLst>
                  <a:ext uri="{FF2B5EF4-FFF2-40B4-BE49-F238E27FC236}">
                    <a16:creationId xmlns:a16="http://schemas.microsoft.com/office/drawing/2014/main" id="{6FE23FF2-B4DB-7DD3-0BD4-7F4A97E84A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48">
              <a:extLst>
                <a:ext uri="{FF2B5EF4-FFF2-40B4-BE49-F238E27FC236}">
                  <a16:creationId xmlns:a16="http://schemas.microsoft.com/office/drawing/2014/main" id="{BBC30941-C4AC-DC1C-905F-4A415CB4A644}"/>
                </a:ext>
              </a:extLst>
            </p:cNvPr>
            <p:cNvSpPr txBox="1"/>
            <p:nvPr/>
          </p:nvSpPr>
          <p:spPr>
            <a:xfrm>
              <a:off x="7357689" y="4646547"/>
              <a:ext cx="35745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Bắc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Băng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Dương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5356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0"/>
                </a:moveTo>
                <a:lnTo>
                  <a:pt x="3224618" y="0"/>
                </a:lnTo>
                <a:lnTo>
                  <a:pt x="3224618" y="5849647"/>
                </a:lnTo>
                <a:lnTo>
                  <a:pt x="0" y="58496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15356" y="3429000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5849647"/>
                </a:moveTo>
                <a:lnTo>
                  <a:pt x="3224618" y="5849647"/>
                </a:lnTo>
                <a:lnTo>
                  <a:pt x="3224618" y="0"/>
                </a:lnTo>
                <a:lnTo>
                  <a:pt x="0" y="0"/>
                </a:lnTo>
                <a:lnTo>
                  <a:pt x="0" y="584964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199189" y="-587357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2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99189" y="3545592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2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84042" y="248012"/>
            <a:ext cx="1068029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000" dirty="0">
                <a:solidFill>
                  <a:srgbClr val="702A1A"/>
                </a:solidFill>
                <a:latin typeface="Cambria Bold"/>
              </a:rPr>
              <a:t>3.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Vì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sao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Ma-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gien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-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lăng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đặt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tên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cho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đại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dương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mới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như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vậy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?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Tìm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câu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trả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lời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đúng</a:t>
            </a:r>
            <a:endParaRPr lang="en-US" sz="4000" dirty="0">
              <a:solidFill>
                <a:srgbClr val="702A1A"/>
              </a:solidFill>
              <a:latin typeface="Cambria Bold"/>
            </a:endParaRPr>
          </a:p>
        </p:txBody>
      </p:sp>
      <p:grpSp>
        <p:nvGrpSpPr>
          <p:cNvPr id="8" name="Nhóm 1">
            <a:extLst>
              <a:ext uri="{FF2B5EF4-FFF2-40B4-BE49-F238E27FC236}">
                <a16:creationId xmlns:a16="http://schemas.microsoft.com/office/drawing/2014/main" id="{7204A071-6C63-888F-F60E-29FBA4776062}"/>
              </a:ext>
            </a:extLst>
          </p:cNvPr>
          <p:cNvGrpSpPr/>
          <p:nvPr/>
        </p:nvGrpSpPr>
        <p:grpSpPr>
          <a:xfrm>
            <a:off x="620279" y="2013827"/>
            <a:ext cx="5262360" cy="1554193"/>
            <a:chOff x="620280" y="2081485"/>
            <a:chExt cx="5262360" cy="1554193"/>
          </a:xfrm>
        </p:grpSpPr>
        <p:grpSp>
          <p:nvGrpSpPr>
            <p:cNvPr id="9" name="Nhóm 2">
              <a:extLst>
                <a:ext uri="{FF2B5EF4-FFF2-40B4-BE49-F238E27FC236}">
                  <a16:creationId xmlns:a16="http://schemas.microsoft.com/office/drawing/2014/main" id="{A1097CF7-DA20-A718-7265-166BEC2297B4}"/>
                </a:ext>
              </a:extLst>
            </p:cNvPr>
            <p:cNvGrpSpPr/>
            <p:nvPr/>
          </p:nvGrpSpPr>
          <p:grpSpPr>
            <a:xfrm>
              <a:off x="620280" y="2082725"/>
              <a:ext cx="5262360" cy="1552953"/>
              <a:chOff x="620280" y="2082725"/>
              <a:chExt cx="5262360" cy="1552953"/>
            </a:xfrm>
          </p:grpSpPr>
          <p:sp>
            <p:nvSpPr>
              <p:cNvPr id="11" name="Hình chữ nhật: Góc Tròn 4">
                <a:extLst>
                  <a:ext uri="{FF2B5EF4-FFF2-40B4-BE49-F238E27FC236}">
                    <a16:creationId xmlns:a16="http://schemas.microsoft.com/office/drawing/2014/main" id="{F95C85D0-A6E9-E4C9-EB50-9045D3972976}"/>
                  </a:ext>
                </a:extLst>
              </p:cNvPr>
              <p:cNvSpPr/>
              <p:nvPr/>
            </p:nvSpPr>
            <p:spPr>
              <a:xfrm>
                <a:off x="1526774" y="2082725"/>
                <a:ext cx="4355866" cy="1552953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2" name="Đồ họa 5">
                <a:extLst>
                  <a:ext uri="{FF2B5EF4-FFF2-40B4-BE49-F238E27FC236}">
                    <a16:creationId xmlns:a16="http://schemas.microsoft.com/office/drawing/2014/main" id="{E4B9BB05-1C2E-C3BE-C504-1BB172DD13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620280" y="2196346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3">
              <a:extLst>
                <a:ext uri="{FF2B5EF4-FFF2-40B4-BE49-F238E27FC236}">
                  <a16:creationId xmlns:a16="http://schemas.microsoft.com/office/drawing/2014/main" id="{6E6624A3-4533-482B-2E62-E01B7C8FF794}"/>
                </a:ext>
              </a:extLst>
            </p:cNvPr>
            <p:cNvSpPr txBox="1"/>
            <p:nvPr/>
          </p:nvSpPr>
          <p:spPr>
            <a:xfrm>
              <a:off x="1526774" y="2081485"/>
              <a:ext cx="43558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thấy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nơi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này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rộng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mênh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mông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6">
            <a:extLst>
              <a:ext uri="{FF2B5EF4-FFF2-40B4-BE49-F238E27FC236}">
                <a16:creationId xmlns:a16="http://schemas.microsoft.com/office/drawing/2014/main" id="{49D6FD1D-8F8B-1913-30F6-708CD2A8FD43}"/>
              </a:ext>
            </a:extLst>
          </p:cNvPr>
          <p:cNvGrpSpPr/>
          <p:nvPr/>
        </p:nvGrpSpPr>
        <p:grpSpPr>
          <a:xfrm>
            <a:off x="5814861" y="1973916"/>
            <a:ext cx="5421271" cy="1658892"/>
            <a:chOff x="5814861" y="1973916"/>
            <a:chExt cx="5421271" cy="1658892"/>
          </a:xfrm>
        </p:grpSpPr>
        <p:grpSp>
          <p:nvGrpSpPr>
            <p:cNvPr id="14" name="Nhóm 31">
              <a:extLst>
                <a:ext uri="{FF2B5EF4-FFF2-40B4-BE49-F238E27FC236}">
                  <a16:creationId xmlns:a16="http://schemas.microsoft.com/office/drawing/2014/main" id="{E246CD58-704B-D55C-922F-1669472B13C6}"/>
                </a:ext>
              </a:extLst>
            </p:cNvPr>
            <p:cNvGrpSpPr/>
            <p:nvPr/>
          </p:nvGrpSpPr>
          <p:grpSpPr>
            <a:xfrm>
              <a:off x="5814861" y="1973916"/>
              <a:ext cx="5421271" cy="1658892"/>
              <a:chOff x="5814861" y="1955211"/>
              <a:chExt cx="5421271" cy="1658892"/>
            </a:xfrm>
          </p:grpSpPr>
          <p:sp>
            <p:nvSpPr>
              <p:cNvPr id="16" name="Hình chữ nhật: Góc Tròn 39">
                <a:extLst>
                  <a:ext uri="{FF2B5EF4-FFF2-40B4-BE49-F238E27FC236}">
                    <a16:creationId xmlns:a16="http://schemas.microsoft.com/office/drawing/2014/main" id="{19E15C6E-8D0E-5115-7749-AD224DB071D0}"/>
                  </a:ext>
                </a:extLst>
              </p:cNvPr>
              <p:cNvSpPr/>
              <p:nvPr/>
            </p:nvSpPr>
            <p:spPr>
              <a:xfrm>
                <a:off x="6688190" y="1955211"/>
                <a:ext cx="4547942" cy="1658892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7" name="Đồ họa 40">
                <a:extLst>
                  <a:ext uri="{FF2B5EF4-FFF2-40B4-BE49-F238E27FC236}">
                    <a16:creationId xmlns:a16="http://schemas.microsoft.com/office/drawing/2014/main" id="{76545572-C8DF-44CA-02A1-25062F1479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5814861" y="2196838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38">
              <a:extLst>
                <a:ext uri="{FF2B5EF4-FFF2-40B4-BE49-F238E27FC236}">
                  <a16:creationId xmlns:a16="http://schemas.microsoft.com/office/drawing/2014/main" id="{1F790322-AC08-2A08-483C-D11B435D703B}"/>
                </a:ext>
              </a:extLst>
            </p:cNvPr>
            <p:cNvSpPr txBox="1"/>
            <p:nvPr/>
          </p:nvSpPr>
          <p:spPr>
            <a:xfrm>
              <a:off x="7170925" y="2153983"/>
              <a:ext cx="39480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thấy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nơi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này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rất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yên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41">
            <a:extLst>
              <a:ext uri="{FF2B5EF4-FFF2-40B4-BE49-F238E27FC236}">
                <a16:creationId xmlns:a16="http://schemas.microsoft.com/office/drawing/2014/main" id="{2817F083-0832-FE31-F385-85EC4E2EB9E0}"/>
              </a:ext>
            </a:extLst>
          </p:cNvPr>
          <p:cNvGrpSpPr/>
          <p:nvPr/>
        </p:nvGrpSpPr>
        <p:grpSpPr>
          <a:xfrm>
            <a:off x="865165" y="3863726"/>
            <a:ext cx="5017474" cy="1706273"/>
            <a:chOff x="865165" y="3863726"/>
            <a:chExt cx="5017474" cy="1706273"/>
          </a:xfrm>
        </p:grpSpPr>
        <p:grpSp>
          <p:nvGrpSpPr>
            <p:cNvPr id="19" name="Nhóm 42">
              <a:extLst>
                <a:ext uri="{FF2B5EF4-FFF2-40B4-BE49-F238E27FC236}">
                  <a16:creationId xmlns:a16="http://schemas.microsoft.com/office/drawing/2014/main" id="{49970067-688D-C24D-4A4E-74E04EB693C4}"/>
                </a:ext>
              </a:extLst>
            </p:cNvPr>
            <p:cNvGrpSpPr/>
            <p:nvPr/>
          </p:nvGrpSpPr>
          <p:grpSpPr>
            <a:xfrm>
              <a:off x="865165" y="3863726"/>
              <a:ext cx="5017474" cy="1706273"/>
              <a:chOff x="865165" y="3863726"/>
              <a:chExt cx="5017474" cy="1706273"/>
            </a:xfrm>
          </p:grpSpPr>
          <p:sp>
            <p:nvSpPr>
              <p:cNvPr id="21" name="Hình chữ nhật: Góc Tròn 44">
                <a:extLst>
                  <a:ext uri="{FF2B5EF4-FFF2-40B4-BE49-F238E27FC236}">
                    <a16:creationId xmlns:a16="http://schemas.microsoft.com/office/drawing/2014/main" id="{B15C8836-20E3-9152-25C6-F3DB02718EB7}"/>
                  </a:ext>
                </a:extLst>
              </p:cNvPr>
              <p:cNvSpPr/>
              <p:nvPr/>
            </p:nvSpPr>
            <p:spPr>
              <a:xfrm>
                <a:off x="1351279" y="3863726"/>
                <a:ext cx="4531360" cy="1706273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2" name="Đồ họa 45">
                <a:extLst>
                  <a:ext uri="{FF2B5EF4-FFF2-40B4-BE49-F238E27FC236}">
                    <a16:creationId xmlns:a16="http://schemas.microsoft.com/office/drawing/2014/main" id="{EEC997C3-00BB-2479-3259-F0E9D8F3F9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p:blipFill>
            <p:spPr>
              <a:xfrm>
                <a:off x="865165" y="4048920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43">
              <a:extLst>
                <a:ext uri="{FF2B5EF4-FFF2-40B4-BE49-F238E27FC236}">
                  <a16:creationId xmlns:a16="http://schemas.microsoft.com/office/drawing/2014/main" id="{ADF95C85-630C-128E-FD2E-C17336DFF7FB}"/>
                </a:ext>
              </a:extLst>
            </p:cNvPr>
            <p:cNvSpPr txBox="1"/>
            <p:nvPr/>
          </p:nvSpPr>
          <p:spPr>
            <a:xfrm>
              <a:off x="1777994" y="4021139"/>
              <a:ext cx="40605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thấy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nơi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này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rất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thơ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mộng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46">
            <a:extLst>
              <a:ext uri="{FF2B5EF4-FFF2-40B4-BE49-F238E27FC236}">
                <a16:creationId xmlns:a16="http://schemas.microsoft.com/office/drawing/2014/main" id="{45DEB468-DB9B-CAE4-ABF5-936E7A665FB2}"/>
              </a:ext>
            </a:extLst>
          </p:cNvPr>
          <p:cNvGrpSpPr/>
          <p:nvPr/>
        </p:nvGrpSpPr>
        <p:grpSpPr>
          <a:xfrm>
            <a:off x="6355653" y="3885995"/>
            <a:ext cx="4878109" cy="1754326"/>
            <a:chOff x="6419087" y="3884726"/>
            <a:chExt cx="4878109" cy="1754326"/>
          </a:xfrm>
        </p:grpSpPr>
        <p:grpSp>
          <p:nvGrpSpPr>
            <p:cNvPr id="24" name="Nhóm 47">
              <a:extLst>
                <a:ext uri="{FF2B5EF4-FFF2-40B4-BE49-F238E27FC236}">
                  <a16:creationId xmlns:a16="http://schemas.microsoft.com/office/drawing/2014/main" id="{2ECAD5D6-50B5-834F-9C91-70B86AE2C198}"/>
                </a:ext>
              </a:extLst>
            </p:cNvPr>
            <p:cNvGrpSpPr/>
            <p:nvPr/>
          </p:nvGrpSpPr>
          <p:grpSpPr>
            <a:xfrm>
              <a:off x="6419087" y="3959633"/>
              <a:ext cx="4878109" cy="1611942"/>
              <a:chOff x="6419087" y="3900788"/>
              <a:chExt cx="4878109" cy="1611942"/>
            </a:xfrm>
          </p:grpSpPr>
          <p:sp>
            <p:nvSpPr>
              <p:cNvPr id="26" name="Hình chữ nhật: Góc Tròn 49">
                <a:extLst>
                  <a:ext uri="{FF2B5EF4-FFF2-40B4-BE49-F238E27FC236}">
                    <a16:creationId xmlns:a16="http://schemas.microsoft.com/office/drawing/2014/main" id="{E88FEAB8-CF5D-0D7C-8D16-A2A16634556C}"/>
                  </a:ext>
                </a:extLst>
              </p:cNvPr>
              <p:cNvSpPr/>
              <p:nvPr/>
            </p:nvSpPr>
            <p:spPr>
              <a:xfrm>
                <a:off x="6688190" y="3900788"/>
                <a:ext cx="4609006" cy="1611942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7" name="Đồ họa 50">
                <a:extLst>
                  <a:ext uri="{FF2B5EF4-FFF2-40B4-BE49-F238E27FC236}">
                    <a16:creationId xmlns:a16="http://schemas.microsoft.com/office/drawing/2014/main" id="{B1610ABD-3368-C5EC-52A9-BB7E0AA62A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p:blipFill>
            <p:spPr>
              <a:xfrm>
                <a:off x="6419087" y="4098730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48">
              <a:extLst>
                <a:ext uri="{FF2B5EF4-FFF2-40B4-BE49-F238E27FC236}">
                  <a16:creationId xmlns:a16="http://schemas.microsoft.com/office/drawing/2014/main" id="{A3749ABA-FCAE-2289-050D-85B85A0CEA2F}"/>
                </a:ext>
              </a:extLst>
            </p:cNvPr>
            <p:cNvSpPr txBox="1"/>
            <p:nvPr/>
          </p:nvSpPr>
          <p:spPr>
            <a:xfrm>
              <a:off x="7234359" y="3884726"/>
              <a:ext cx="403258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thấy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nơi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này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ngát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mãi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chẳng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thấy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bờ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644</Words>
  <Application>Microsoft Office PowerPoint</Application>
  <PresentationFormat>Widescreen</PresentationFormat>
  <Paragraphs>85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Cambria Bold</vt:lpstr>
      <vt:lpstr>SVN-Newton</vt:lpstr>
      <vt:lpstr>Times New Roman</vt:lpstr>
      <vt:lpstr>Office Theme</vt:lpstr>
      <vt:lpstr>1_Office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Laptop T&amp;T</cp:lastModifiedBy>
  <cp:revision>14</cp:revision>
  <dcterms:created xsi:type="dcterms:W3CDTF">2024-04-09T02:38:18Z</dcterms:created>
  <dcterms:modified xsi:type="dcterms:W3CDTF">2024-05-01T10:27:13Z</dcterms:modified>
</cp:coreProperties>
</file>