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sldIdLst>
    <p:sldId id="257" r:id="rId2"/>
    <p:sldId id="260" r:id="rId3"/>
    <p:sldId id="261" r:id="rId4"/>
    <p:sldId id="269" r:id="rId5"/>
    <p:sldId id="268" r:id="rId6"/>
    <p:sldId id="259" r:id="rId7"/>
    <p:sldId id="258" r:id="rId8"/>
    <p:sldId id="267" r:id="rId9"/>
    <p:sldId id="263" r:id="rId10"/>
    <p:sldId id="264" r:id="rId11"/>
    <p:sldId id="262" r:id="rId12"/>
    <p:sldId id="265" r:id="rId13"/>
  </p:sldIdLst>
  <p:sldSz cx="12192000" cy="6858000"/>
  <p:notesSz cx="6858000" cy="9144000"/>
  <p:embeddedFontLst>
    <p:embeddedFont>
      <p:font typeface="UVN Bach Tuyet Nang" panose="02090907080705020403" pitchFamily="18" charset="0"/>
      <p:regular r:id="rId15"/>
      <p:italic r:id="rId16"/>
    </p:embeddedFont>
    <p:embeddedFont>
      <p:font typeface="Calibri Light" panose="020F0302020204030204" pitchFamily="34" charset="0"/>
      <p:regular r:id="rId17"/>
      <p:italic r:id="rId18"/>
    </p:embeddedFont>
    <p:embeddedFont>
      <p:font typeface="#9Slide07 HoneyCream" panose="020B0604020202020204" charset="0"/>
      <p:regular r:id="rId19"/>
    </p:embeddedFont>
    <p:embeddedFont>
      <p:font typeface="UVF Kewl Script" panose="020B0604020202020204" charset="0"/>
      <p:regular r:id="rId20"/>
    </p:embeddedFont>
    <p:embeddedFont>
      <p:font typeface="Calibri" panose="020F0502020204030204" pitchFamily="34" charset="0"/>
      <p:regular r:id="rId21"/>
      <p:bold r:id="rId22"/>
      <p:italic r:id="rId23"/>
      <p:boldItalic r:id="rId24"/>
    </p:embeddedFont>
    <p:embeddedFont>
      <p:font typeface="UVN Binh Duong" pitchFamily="2" charset="0"/>
      <p:regular r:id="rId25"/>
    </p:embeddedFont>
    <p:embeddedFont>
      <p:font typeface="Cambria" panose="02040503050406030204" pitchFamily="18" charset="0"/>
      <p:regular r:id="rId26"/>
      <p:bold r:id="rId27"/>
      <p:italic r:id="rId28"/>
      <p:boldItalic r:id="rId29"/>
    </p:embeddedFont>
    <p:embeddedFont>
      <p:font typeface="Arial Rounded MT Bold" panose="020F0704030504030204" pitchFamily="34" charset="0"/>
      <p:regular r:id="rId30"/>
    </p:embeddedFont>
    <p:embeddedFont>
      <p:font typeface="#9Slide05 Aphrodite Pro"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showGuides="1">
      <p:cViewPr varScale="1">
        <p:scale>
          <a:sx n="71" d="100"/>
          <a:sy n="71" d="100"/>
        </p:scale>
        <p:origin x="69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849FC-2614-4EAC-8B03-BD335ED550AC}"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24D54-2C94-4410-9568-E8AD6EC4E1A4}" type="slidenum">
              <a:rPr lang="en-US" smtClean="0"/>
              <a:t>‹#›</a:t>
            </a:fld>
            <a:endParaRPr lang="en-US"/>
          </a:p>
        </p:txBody>
      </p:sp>
    </p:spTree>
    <p:extLst>
      <p:ext uri="{BB962C8B-B14F-4D97-AF65-F5344CB8AC3E}">
        <p14:creationId xmlns:p14="http://schemas.microsoft.com/office/powerpoint/2010/main" val="8330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25290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41300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579084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37289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269016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278916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2"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
        <p:nvSpPr>
          <p:cNvPr id="9" name="Rectangle 8"/>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9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0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88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84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763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971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54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4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48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7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87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45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03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317EAC-F7E3-4B9D-87A4-1E7BCEBA561F}"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15/09/2023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A07079-E68D-4D03-B20A-0CCB610C32C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Rectangle 7"/>
          <p:cNvSpPr/>
          <p:nvPr userDrawn="1"/>
        </p:nvSpPr>
        <p:spPr>
          <a:xfrm>
            <a:off x="10821114" y="6488668"/>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rgbClr val="5B9BD5"/>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5B9BD5"/>
                </a:solidFill>
                <a:effectLst/>
                <a:uLnTx/>
                <a:uFillTx/>
                <a:latin typeface="#9Slide07 HoneyCream" pitchFamily="2" charset="0"/>
                <a:ea typeface="+mn-ea"/>
                <a:cs typeface="+mn-cs"/>
              </a:rPr>
              <a:t> Non </a:t>
            </a:r>
            <a:endPar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09086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9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5" name="Picture 14"/>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43191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apezoid 9"/>
          <p:cNvSpPr/>
          <p:nvPr/>
        </p:nvSpPr>
        <p:spPr>
          <a:xfrm>
            <a:off x="3614403" y="1634246"/>
            <a:ext cx="8231801" cy="296904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4">
              <a:lumMod val="20000"/>
              <a:lumOff val="80000"/>
            </a:schemeClr>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8" name="Rectangle 7"/>
          <p:cNvSpPr/>
          <p:nvPr/>
        </p:nvSpPr>
        <p:spPr>
          <a:xfrm>
            <a:off x="3614403" y="1975571"/>
            <a:ext cx="7981082" cy="2286395"/>
          </a:xfrm>
          <a:prstGeom prst="rect">
            <a:avLst/>
          </a:prstGeom>
          <a:ln>
            <a:noFill/>
          </a:ln>
        </p:spPr>
        <p:txBody>
          <a:bodyPr wrap="square">
            <a:spAutoFit/>
          </a:bodyPr>
          <a:lstStyle/>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Trao đổi về nội dung </a:t>
            </a:r>
          </a:p>
          <a:p>
            <a:pPr lvl="0" algn="ctr" defTabSz="685800">
              <a:lnSpc>
                <a:spcPct val="150000"/>
              </a:lnSpc>
            </a:pPr>
            <a:r>
              <a:rPr kumimoji="0" lang="vi-VN"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 em đã đọc.</a:t>
            </a:r>
            <a:endParaRPr kumimoji="0" lang="en-US" sz="5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9" name="图片 3"/>
          <p:cNvPicPr>
            <a:picLocks noChangeAspect="1"/>
          </p:cNvPicPr>
          <p:nvPr/>
        </p:nvPicPr>
        <p:blipFill rotWithShape="1">
          <a:blip r:embed="rId2">
            <a:extLst>
              <a:ext uri="{28A0092B-C50C-407E-A947-70E740481C1C}">
                <a14:useLocalDpi xmlns:a14="http://schemas.microsoft.com/office/drawing/2010/main" val="0"/>
              </a:ext>
            </a:extLst>
          </a:blip>
          <a:srcRect b="3774"/>
          <a:stretch>
            <a:fillRect/>
          </a:stretch>
        </p:blipFill>
        <p:spPr>
          <a:xfrm>
            <a:off x="172009" y="4528294"/>
            <a:ext cx="4317437" cy="2329706"/>
          </a:xfrm>
          <a:prstGeom prst="rect">
            <a:avLst/>
          </a:prstGeom>
        </p:spPr>
      </p:pic>
      <p:pic>
        <p:nvPicPr>
          <p:cNvPr id="5" name="Picture 4"/>
          <p:cNvPicPr>
            <a:picLocks noChangeAspect="1"/>
          </p:cNvPicPr>
          <p:nvPr/>
        </p:nvPicPr>
        <p:blipFill>
          <a:blip r:embed="rId3"/>
          <a:stretch>
            <a:fillRect/>
          </a:stretch>
        </p:blipFill>
        <p:spPr>
          <a:xfrm>
            <a:off x="10829724" y="10091"/>
            <a:ext cx="1328685" cy="625264"/>
          </a:xfrm>
          <a:prstGeom prst="rect">
            <a:avLst/>
          </a:prstGeom>
        </p:spPr>
      </p:pic>
      <p:pic>
        <p:nvPicPr>
          <p:cNvPr id="2" name="Picture 1"/>
          <p:cNvPicPr>
            <a:picLocks noChangeAspect="1"/>
          </p:cNvPicPr>
          <p:nvPr/>
        </p:nvPicPr>
        <p:blipFill>
          <a:blip r:embed="rId4"/>
          <a:stretch>
            <a:fillRect/>
          </a:stretch>
        </p:blipFill>
        <p:spPr>
          <a:xfrm>
            <a:off x="10619036" y="6499829"/>
            <a:ext cx="1539373" cy="358171"/>
          </a:xfrm>
          <a:prstGeom prst="rect">
            <a:avLst/>
          </a:prstGeom>
        </p:spPr>
      </p:pic>
      <p:pic>
        <p:nvPicPr>
          <p:cNvPr id="3" name="Picture 2"/>
          <p:cNvPicPr>
            <a:picLocks noChangeAspect="1"/>
          </p:cNvPicPr>
          <p:nvPr/>
        </p:nvPicPr>
        <p:blipFill>
          <a:blip r:embed="rId5"/>
          <a:stretch>
            <a:fillRect/>
          </a:stretch>
        </p:blipFill>
        <p:spPr>
          <a:xfrm>
            <a:off x="45720" y="6602707"/>
            <a:ext cx="853440" cy="255293"/>
          </a:xfrm>
          <a:prstGeom prst="rect">
            <a:avLst/>
          </a:prstGeom>
        </p:spPr>
      </p:pic>
      <p:pic>
        <p:nvPicPr>
          <p:cNvPr id="10" name="Picture 9"/>
          <p:cNvPicPr>
            <a:picLocks noChangeAspect="1"/>
          </p:cNvPicPr>
          <p:nvPr/>
        </p:nvPicPr>
        <p:blipFill>
          <a:blip r:embed="rId6"/>
          <a:stretch>
            <a:fillRect/>
          </a:stretch>
        </p:blipFill>
        <p:spPr>
          <a:xfrm>
            <a:off x="-2147352" y="-198120"/>
            <a:ext cx="1936093" cy="2942939"/>
          </a:xfrm>
          <a:prstGeom prst="rect">
            <a:avLst/>
          </a:prstGeom>
        </p:spPr>
      </p:pic>
      <p:pic>
        <p:nvPicPr>
          <p:cNvPr id="11" name="Picture 10"/>
          <p:cNvPicPr>
            <a:picLocks noChangeAspect="1"/>
          </p:cNvPicPr>
          <p:nvPr/>
        </p:nvPicPr>
        <p:blipFill>
          <a:blip r:embed="rId6"/>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88058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25723"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p:cNvPicPr>
            <a:picLocks noChangeAspect="1"/>
          </p:cNvPicPr>
          <p:nvPr/>
        </p:nvPicPr>
        <p:blipFill>
          <a:blip r:embed="rId11"/>
          <a:stretch>
            <a:fillRect/>
          </a:stretch>
        </p:blipFill>
        <p:spPr>
          <a:xfrm>
            <a:off x="1686391" y="1013955"/>
            <a:ext cx="5846571" cy="1780186"/>
          </a:xfrm>
          <a:prstGeom prst="rect">
            <a:avLst/>
          </a:prstGeom>
        </p:spPr>
      </p:pic>
      <p:sp>
        <p:nvSpPr>
          <p:cNvPr id="4" name="Rectangle 3"/>
          <p:cNvSpPr/>
          <p:nvPr/>
        </p:nvSpPr>
        <p:spPr>
          <a:xfrm>
            <a:off x="2358684" y="2875105"/>
            <a:ext cx="4897986" cy="2308324"/>
          </a:xfrm>
          <a:prstGeom prst="rect">
            <a:avLst/>
          </a:prstGeom>
        </p:spPr>
        <p:txBody>
          <a:bodyPr wrap="square">
            <a:spAutoFit/>
          </a:bodyPr>
          <a:lstStyle/>
          <a:p>
            <a:pPr algn="ctr"/>
            <a:r>
              <a:rPr lang="vi-VN" sz="3600" b="1" dirty="0">
                <a:solidFill>
                  <a:srgbClr val="002060"/>
                </a:solidFill>
                <a:latin typeface="Cambria" panose="02040503050406030204" pitchFamily="18" charset="0"/>
                <a:ea typeface="Cambria" panose="02040503050406030204" pitchFamily="18" charset="0"/>
              </a:rPr>
              <a:t>Kể với người thân về những câu chuyện của tác giả mà em </a:t>
            </a:r>
          </a:p>
          <a:p>
            <a:pPr algn="ctr"/>
            <a:r>
              <a:rPr lang="vi-VN" sz="3600" b="1" dirty="0">
                <a:solidFill>
                  <a:srgbClr val="002060"/>
                </a:solidFill>
                <a:latin typeface="Cambria" panose="02040503050406030204" pitchFamily="18" charset="0"/>
                <a:ea typeface="Cambria" panose="02040503050406030204" pitchFamily="18" charset="0"/>
              </a:rPr>
              <a:t>yêu thích.</a:t>
            </a:r>
            <a:endParaRPr lang="en-US" sz="36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12"/>
          <a:stretch>
            <a:fillRect/>
          </a:stretch>
        </p:blipFill>
        <p:spPr>
          <a:xfrm>
            <a:off x="10829724" y="10090"/>
            <a:ext cx="1328685" cy="648277"/>
          </a:xfrm>
          <a:prstGeom prst="rect">
            <a:avLst/>
          </a:prstGeom>
        </p:spPr>
      </p:pic>
      <p:pic>
        <p:nvPicPr>
          <p:cNvPr id="16" name="Picture 15"/>
          <p:cNvPicPr>
            <a:picLocks noChangeAspect="1"/>
          </p:cNvPicPr>
          <p:nvPr/>
        </p:nvPicPr>
        <p:blipFill>
          <a:blip r:embed="rId13"/>
          <a:stretch>
            <a:fillRect/>
          </a:stretch>
        </p:blipFill>
        <p:spPr>
          <a:xfrm>
            <a:off x="-2147352" y="-198120"/>
            <a:ext cx="1936093" cy="2942939"/>
          </a:xfrm>
          <a:prstGeom prst="rect">
            <a:avLst/>
          </a:prstGeom>
        </p:spPr>
      </p:pic>
      <p:pic>
        <p:nvPicPr>
          <p:cNvPr id="17" name="Picture 16"/>
          <p:cNvPicPr>
            <a:picLocks noChangeAspect="1"/>
          </p:cNvPicPr>
          <p:nvPr/>
        </p:nvPicPr>
        <p:blipFill>
          <a:blip r:embed="rId13"/>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755891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6684F74D-274C-D0B0-3344-12B4A355E4B1}"/>
              </a:ext>
            </a:extLst>
          </p:cNvPr>
          <p:cNvPicPr>
            <a:picLocks noChangeAspect="1"/>
          </p:cNvPicPr>
          <p:nvPr/>
        </p:nvPicPr>
        <p:blipFill rotWithShape="1">
          <a:blip r:embed="rId8"/>
          <a:srcRect l="91141" b="62934"/>
          <a:stretch/>
        </p:blipFill>
        <p:spPr>
          <a:xfrm>
            <a:off x="1327338" y="2451002"/>
            <a:ext cx="6561339" cy="320521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299687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1189683" y="-418514"/>
            <a:ext cx="8457320" cy="7186596"/>
          </a:xfrm>
          <a:prstGeom prst="rect">
            <a:avLst/>
          </a:prstGeom>
          <a:noFill/>
          <a:ln w="9525">
            <a:noFill/>
          </a:ln>
        </p:spPr>
      </p:pic>
      <p:pic>
        <p:nvPicPr>
          <p:cNvPr id="11" name="图片 9220" descr="21"/>
          <p:cNvPicPr>
            <a:picLocks noChangeAspect="1"/>
          </p:cNvPicPr>
          <p:nvPr/>
        </p:nvPicPr>
        <p:blipFill rotWithShape="1">
          <a:blip r:embed="rId6"/>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8235470" y="3623278"/>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4" name="Picture 3"/>
          <p:cNvPicPr>
            <a:picLocks noChangeAspect="1"/>
          </p:cNvPicPr>
          <p:nvPr/>
        </p:nvPicPr>
        <p:blipFill>
          <a:blip r:embed="rId8"/>
          <a:stretch>
            <a:fillRect/>
          </a:stretch>
        </p:blipFill>
        <p:spPr>
          <a:xfrm>
            <a:off x="1917274" y="2280036"/>
            <a:ext cx="5889246" cy="3048264"/>
          </a:xfrm>
          <a:prstGeom prst="rect">
            <a:avLst/>
          </a:prstGeom>
        </p:spPr>
      </p:pic>
      <p:pic>
        <p:nvPicPr>
          <p:cNvPr id="3" name="Picture 2"/>
          <p:cNvPicPr>
            <a:picLocks noChangeAspect="1"/>
          </p:cNvPicPr>
          <p:nvPr/>
        </p:nvPicPr>
        <p:blipFill>
          <a:blip r:embed="rId9"/>
          <a:stretch>
            <a:fillRect/>
          </a:stretch>
        </p:blipFill>
        <p:spPr>
          <a:xfrm>
            <a:off x="10829724" y="10091"/>
            <a:ext cx="1328685" cy="625264"/>
          </a:xfrm>
          <a:prstGeom prst="rect">
            <a:avLst/>
          </a:prstGeom>
        </p:spPr>
      </p:pic>
      <p:pic>
        <p:nvPicPr>
          <p:cNvPr id="12" name="Picture 11"/>
          <p:cNvPicPr>
            <a:picLocks noChangeAspect="1"/>
          </p:cNvPicPr>
          <p:nvPr/>
        </p:nvPicPr>
        <p:blipFill>
          <a:blip r:embed="rId10"/>
          <a:stretch>
            <a:fillRect/>
          </a:stretch>
        </p:blipFill>
        <p:spPr>
          <a:xfrm>
            <a:off x="-2147352" y="-198120"/>
            <a:ext cx="1936093" cy="2942939"/>
          </a:xfrm>
          <a:prstGeom prst="rect">
            <a:avLst/>
          </a:prstGeom>
        </p:spPr>
      </p:pic>
      <p:pic>
        <p:nvPicPr>
          <p:cNvPr id="15" name="Picture 14"/>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50820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078029" y="771935"/>
            <a:ext cx="10599380" cy="1209266"/>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2" name="Rectangle 1"/>
          <p:cNvSpPr/>
          <p:nvPr/>
        </p:nvSpPr>
        <p:spPr>
          <a:xfrm>
            <a:off x="1148614" y="989894"/>
            <a:ext cx="10458209" cy="707886"/>
          </a:xfrm>
          <a:prstGeom prst="rect">
            <a:avLst/>
          </a:prstGeom>
        </p:spPr>
        <p:txBody>
          <a:bodyPr wrap="square">
            <a:spAutoFit/>
          </a:bodyPr>
          <a:lstStyle/>
          <a:p>
            <a:pPr lvl="0" algn="ctr">
              <a:defRPr/>
            </a:pPr>
            <a:r>
              <a:rPr lang="en-US" sz="4000" b="1" dirty="0" err="1" smtClean="0">
                <a:solidFill>
                  <a:srgbClr val="002060"/>
                </a:solidFill>
                <a:latin typeface="Cambria" panose="02040503050406030204" pitchFamily="18" charset="0"/>
                <a:ea typeface="Cambria" panose="02040503050406030204" pitchFamily="18" charset="0"/>
              </a:rPr>
              <a:t>Kể</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tên</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những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người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có</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năng</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khiếu</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nổi</a:t>
            </a:r>
            <a:r>
              <a:rPr lang="en-US" sz="4000" b="1" dirty="0" smtClean="0">
                <a:solidFill>
                  <a:srgbClr val="002060"/>
                </a:solidFill>
                <a:latin typeface="Cambria" panose="02040503050406030204" pitchFamily="18" charset="0"/>
                <a:ea typeface="Cambria" panose="02040503050406030204" pitchFamily="18" charset="0"/>
              </a:rPr>
              <a:t> </a:t>
            </a:r>
            <a:r>
              <a:rPr lang="en-US" sz="4000" b="1" dirty="0" err="1" smtClean="0">
                <a:solidFill>
                  <a:srgbClr val="002060"/>
                </a:solidFill>
                <a:latin typeface="Cambria" panose="02040503050406030204" pitchFamily="18" charset="0"/>
                <a:ea typeface="Cambria" panose="02040503050406030204" pitchFamily="18" charset="0"/>
              </a:rPr>
              <a:t>bật</a:t>
            </a:r>
            <a:r>
              <a:rPr lang="en-US" sz="4000" b="1" dirty="0">
                <a:solidFill>
                  <a:srgbClr val="002060"/>
                </a:solidFill>
                <a:latin typeface="Cambria" panose="02040503050406030204" pitchFamily="18" charset="0"/>
                <a:ea typeface="Cambria" panose="02040503050406030204" pitchFamily="18" charset="0"/>
              </a:rPr>
              <a:t>.</a:t>
            </a:r>
          </a:p>
        </p:txBody>
      </p:sp>
      <p:sp>
        <p:nvSpPr>
          <p:cNvPr id="17" name="Rounded Rectangle 1"/>
          <p:cNvSpPr/>
          <p:nvPr/>
        </p:nvSpPr>
        <p:spPr>
          <a:xfrm>
            <a:off x="1078029" y="2366014"/>
            <a:ext cx="10528794" cy="347090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19" name="Rectangle 18"/>
          <p:cNvSpPr/>
          <p:nvPr/>
        </p:nvSpPr>
        <p:spPr>
          <a:xfrm>
            <a:off x="2046602" y="2628819"/>
            <a:ext cx="9342120" cy="2862322"/>
          </a:xfrm>
          <a:prstGeom prst="rect">
            <a:avLst/>
          </a:prstGeom>
        </p:spPr>
        <p:txBody>
          <a:bodyPr wrap="square">
            <a:spAutoFit/>
          </a:bodyPr>
          <a:lstStyle/>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Thần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Đĩnh</a:t>
            </a:r>
            <a:r>
              <a:rPr lang="en-US" sz="3600" b="1" dirty="0">
                <a:solidFill>
                  <a:srgbClr val="002060"/>
                </a:solidFill>
                <a:latin typeface="Cambria" panose="02040503050406030204" pitchFamily="18" charset="0"/>
                <a:ea typeface="Cambria" panose="02040503050406030204" pitchFamily="18" charset="0"/>
              </a:rPr>
              <a:t> Chi, </a:t>
            </a:r>
            <a:r>
              <a:rPr lang="en-US" sz="3600" b="1" dirty="0" err="1">
                <a:solidFill>
                  <a:srgbClr val="002060"/>
                </a:solidFill>
                <a:latin typeface="Cambria" panose="02040503050406030204" pitchFamily="18" charset="0"/>
                <a:ea typeface="Cambria" panose="02040503050406030204" pitchFamily="18" charset="0"/>
              </a:rPr>
              <a:t>Trạng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Quỳnh</a:t>
            </a:r>
            <a:r>
              <a:rPr lang="en-US" sz="3600" b="1" dirty="0">
                <a:solidFill>
                  <a:srgbClr val="002060"/>
                </a:solidFill>
                <a:latin typeface="Cambria" panose="02040503050406030204" pitchFamily="18" charset="0"/>
                <a:ea typeface="Cambria" panose="02040503050406030204" pitchFamily="18" charset="0"/>
              </a:rPr>
              <a:t>,…</a:t>
            </a:r>
          </a:p>
          <a:p>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nhân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Lin-</a:t>
            </a:r>
            <a:r>
              <a:rPr lang="en-US" sz="3600" b="1" dirty="0" err="1">
                <a:solidFill>
                  <a:srgbClr val="002060"/>
                </a:solidFill>
                <a:latin typeface="Cambria" panose="02040503050406030204" pitchFamily="18" charset="0"/>
                <a:ea typeface="Cambria" panose="02040503050406030204" pitchFamily="18" charset="0"/>
              </a:rPr>
              <a:t>côn</a:t>
            </a:r>
            <a:r>
              <a:rPr lang="en-US" sz="3600" b="1" dirty="0">
                <a:solidFill>
                  <a:srgbClr val="002060"/>
                </a:solidFill>
                <a:latin typeface="Cambria" panose="02040503050406030204" pitchFamily="18" charset="0"/>
                <a:ea typeface="Cambria" panose="02040503050406030204" pitchFamily="18" charset="0"/>
              </a:rPr>
              <a:t>, Na-</a:t>
            </a:r>
            <a:r>
              <a:rPr lang="en-US" sz="3600" b="1" dirty="0" err="1">
                <a:solidFill>
                  <a:srgbClr val="002060"/>
                </a:solidFill>
                <a:latin typeface="Cambria" panose="02040503050406030204" pitchFamily="18" charset="0"/>
                <a:ea typeface="Cambria" panose="02040503050406030204" pitchFamily="18" charset="0"/>
              </a:rPr>
              <a:t>pô</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lê-ông</a:t>
            </a:r>
            <a:r>
              <a:rPr lang="en-US" sz="3600" b="1" dirty="0">
                <a:solidFill>
                  <a:srgbClr val="002060"/>
                </a:solidFill>
                <a:latin typeface="Cambria" panose="02040503050406030204" pitchFamily="18" charset="0"/>
                <a:ea typeface="Cambria" panose="02040503050406030204" pitchFamily="18" charset="0"/>
              </a:rPr>
              <a:t>, Ê-</a:t>
            </a:r>
            <a:r>
              <a:rPr lang="en-US" sz="3600" b="1" dirty="0" err="1">
                <a:solidFill>
                  <a:srgbClr val="002060"/>
                </a:solidFill>
                <a:latin typeface="Cambria" panose="02040503050406030204" pitchFamily="18" charset="0"/>
                <a:ea typeface="Cambria" panose="02040503050406030204" pitchFamily="18" charset="0"/>
              </a:rPr>
              <a:t>đi</a:t>
            </a:r>
            <a:r>
              <a:rPr lang="en-US" sz="3600" b="1" dirty="0">
                <a:solidFill>
                  <a:srgbClr val="002060"/>
                </a:solidFill>
                <a:latin typeface="Cambria" panose="02040503050406030204" pitchFamily="18" charset="0"/>
                <a:ea typeface="Cambria" panose="02040503050406030204" pitchFamily="18" charset="0"/>
              </a:rPr>
              <a:t>-</a:t>
            </a:r>
            <a:r>
              <a:rPr lang="en-US" sz="3600" b="1" dirty="0" err="1">
                <a:solidFill>
                  <a:srgbClr val="002060"/>
                </a:solidFill>
                <a:latin typeface="Cambria" panose="02040503050406030204" pitchFamily="18" charset="0"/>
                <a:ea typeface="Cambria" panose="02040503050406030204" pitchFamily="18" charset="0"/>
              </a:rPr>
              <a:t>xơn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Niu-tơn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Anh-xtanh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Hê-len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Nô</a:t>
            </a:r>
            <a:r>
              <a:rPr lang="en-US" sz="3600" b="1" dirty="0">
                <a:solidFill>
                  <a:srgbClr val="002060"/>
                </a:solidFill>
                <a:latin typeface="Cambria" panose="02040503050406030204" pitchFamily="18" charset="0"/>
                <a:ea typeface="Cambria" panose="02040503050406030204" pitchFamily="18" charset="0"/>
              </a:rPr>
              <a:t>-ben,…</a:t>
            </a:r>
            <a:endParaRPr lang="en-US" sz="6600" b="1" dirty="0">
              <a:solidFill>
                <a:srgbClr val="002060"/>
              </a:solidFill>
              <a:latin typeface="Cambria" panose="02040503050406030204" pitchFamily="18" charset="0"/>
              <a:ea typeface="Cambria" panose="02040503050406030204" pitchFamily="18" charset="0"/>
            </a:endParaRPr>
          </a:p>
        </p:txBody>
      </p:sp>
      <p:pic>
        <p:nvPicPr>
          <p:cNvPr id="21" name="图片 9220" descr="21"/>
          <p:cNvPicPr>
            <a:picLocks noChangeAspect="1"/>
          </p:cNvPicPr>
          <p:nvPr/>
        </p:nvPicPr>
        <p:blipFill rotWithShape="1">
          <a:blip r:embed="rId2"/>
          <a:srcRect l="15135" t="23865" r="61624" b="16686"/>
          <a:stretch/>
        </p:blipFill>
        <p:spPr>
          <a:xfrm flipH="1">
            <a:off x="0" y="3170030"/>
            <a:ext cx="2156059" cy="3685809"/>
          </a:xfrm>
          <a:prstGeom prst="rect">
            <a:avLst/>
          </a:prstGeom>
          <a:noFill/>
          <a:ln w="9525">
            <a:noFill/>
          </a:ln>
        </p:spPr>
      </p:pic>
      <p:pic>
        <p:nvPicPr>
          <p:cNvPr id="8" name="Picture 7"/>
          <p:cNvPicPr>
            <a:picLocks noChangeAspect="1"/>
          </p:cNvPicPr>
          <p:nvPr/>
        </p:nvPicPr>
        <p:blipFill>
          <a:blip r:embed="rId3"/>
          <a:stretch>
            <a:fillRect/>
          </a:stretch>
        </p:blipFill>
        <p:spPr>
          <a:xfrm>
            <a:off x="10829724" y="10091"/>
            <a:ext cx="1328685" cy="625264"/>
          </a:xfrm>
          <a:prstGeom prst="rect">
            <a:avLst/>
          </a:prstGeom>
        </p:spPr>
      </p:pic>
      <p:pic>
        <p:nvPicPr>
          <p:cNvPr id="9" name="Picture 8"/>
          <p:cNvPicPr>
            <a:picLocks noChangeAspect="1"/>
          </p:cNvPicPr>
          <p:nvPr/>
        </p:nvPicPr>
        <p:blipFill>
          <a:blip r:embed="rId4"/>
          <a:stretch>
            <a:fillRect/>
          </a:stretch>
        </p:blipFill>
        <p:spPr>
          <a:xfrm>
            <a:off x="10619036" y="6499829"/>
            <a:ext cx="1539373" cy="358171"/>
          </a:xfrm>
          <a:prstGeom prst="rect">
            <a:avLst/>
          </a:prstGeom>
        </p:spPr>
      </p:pic>
      <p:pic>
        <p:nvPicPr>
          <p:cNvPr id="10" name="Picture 9"/>
          <p:cNvPicPr>
            <a:picLocks noChangeAspect="1"/>
          </p:cNvPicPr>
          <p:nvPr/>
        </p:nvPicPr>
        <p:blipFill>
          <a:blip r:embed="rId5"/>
          <a:stretch>
            <a:fillRect/>
          </a:stretch>
        </p:blipFill>
        <p:spPr>
          <a:xfrm>
            <a:off x="-2147352" y="-198120"/>
            <a:ext cx="1936093" cy="2942939"/>
          </a:xfrm>
          <a:prstGeom prst="rect">
            <a:avLst/>
          </a:prstGeom>
        </p:spPr>
      </p:pic>
      <p:pic>
        <p:nvPicPr>
          <p:cNvPr id="11" name="Picture 10"/>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380826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9299376" y="-266460"/>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412551" y="199488"/>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890324" y="3852790"/>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60446" y="9035"/>
            <a:ext cx="1140398" cy="1140398"/>
          </a:xfrm>
          <a:prstGeom prst="rect">
            <a:avLst/>
          </a:prstGeom>
        </p:spPr>
      </p:pic>
      <p:grpSp>
        <p:nvGrpSpPr>
          <p:cNvPr id="5" name="Group 4"/>
          <p:cNvGrpSpPr/>
          <p:nvPr/>
        </p:nvGrpSpPr>
        <p:grpSpPr>
          <a:xfrm>
            <a:off x="10756119" y="5012318"/>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3" b="0" i="0" u="none" strike="noStrike" kern="1200" cap="none" spc="0" normalizeH="0" baseline="0" noProof="0" dirty="0" err="1">
                  <a:ln>
                    <a:noFill/>
                  </a:ln>
                  <a:solidFill>
                    <a:srgbClr val="CC3300"/>
                  </a:solidFill>
                  <a:effectLst/>
                  <a:uLnTx/>
                  <a:uFillTx/>
                  <a:latin typeface="UVF Kewl Script" panose="02000505000000020002" pitchFamily="2" charset="0"/>
                  <a:ea typeface="+mn-ea"/>
                  <a:cs typeface="+mn-cs"/>
                </a:rPr>
                <a:t>Măng</a:t>
              </a:r>
              <a:r>
                <a:rPr kumimoji="0" lang="en-GB" sz="1303" b="0" i="0" u="none" strike="noStrike" kern="1200" cap="none" spc="0" normalizeH="0" baseline="0" noProof="0" dirty="0">
                  <a:ln>
                    <a:noFill/>
                  </a:ln>
                  <a:solidFill>
                    <a:srgbClr val="CC3300"/>
                  </a:solidFill>
                  <a:effectLst/>
                  <a:uLnTx/>
                  <a:uFillTx/>
                  <a:latin typeface="UVF Kewl Script" panose="02000505000000020002" pitchFamily="2" charset="0"/>
                  <a:ea typeface="+mn-ea"/>
                  <a:cs typeface="+mn-cs"/>
                </a:rPr>
                <a:t> non</a:t>
              </a:r>
            </a:p>
          </p:txBody>
        </p:sp>
      </p:grpSp>
      <p:pic>
        <p:nvPicPr>
          <p:cNvPr id="3" name="Picture 2">
            <a:extLst>
              <a:ext uri="{FF2B5EF4-FFF2-40B4-BE49-F238E27FC236}">
                <a16:creationId xmlns:a16="http://schemas.microsoft.com/office/drawing/2014/main" id="{8B342BF1-FB1F-DBD9-D3C7-05FE670063E6}"/>
              </a:ext>
            </a:extLst>
          </p:cNvPr>
          <p:cNvPicPr>
            <a:picLocks noChangeAspect="1"/>
          </p:cNvPicPr>
          <p:nvPr/>
        </p:nvPicPr>
        <p:blipFill rotWithShape="1">
          <a:blip r:embed="rId10"/>
          <a:srcRect l="86919" b="71467"/>
          <a:stretch/>
        </p:blipFill>
        <p:spPr>
          <a:xfrm>
            <a:off x="1320086" y="1386187"/>
            <a:ext cx="8858558" cy="2344904"/>
          </a:xfrm>
          <a:prstGeom prst="rect">
            <a:avLst/>
          </a:prstGeom>
        </p:spPr>
      </p:pic>
      <p:pic>
        <p:nvPicPr>
          <p:cNvPr id="12" name="Picture 11"/>
          <p:cNvPicPr>
            <a:picLocks noChangeAspect="1"/>
          </p:cNvPicPr>
          <p:nvPr/>
        </p:nvPicPr>
        <p:blipFill>
          <a:blip r:embed="rId11"/>
          <a:stretch>
            <a:fillRect/>
          </a:stretch>
        </p:blipFill>
        <p:spPr>
          <a:xfrm>
            <a:off x="-2147352" y="-198120"/>
            <a:ext cx="1936093" cy="2942939"/>
          </a:xfrm>
          <a:prstGeom prst="rect">
            <a:avLst/>
          </a:prstGeom>
        </p:spPr>
      </p:pic>
      <p:pic>
        <p:nvPicPr>
          <p:cNvPr id="13" name="Picture 12"/>
          <p:cNvPicPr>
            <a:picLocks noChangeAspect="1"/>
          </p:cNvPicPr>
          <p:nvPr/>
        </p:nvPicPr>
        <p:blipFill>
          <a:blip r:embed="rId11"/>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3006862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9000" y="1446185"/>
            <a:ext cx="11127945" cy="452767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2170737" y="598890"/>
            <a:ext cx="8100051"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2170737" y="477610"/>
            <a:ext cx="8167155" cy="1319848"/>
          </a:xfrm>
          <a:prstGeom prst="rect">
            <a:avLst/>
          </a:prstGeom>
          <a:ln>
            <a:noFill/>
          </a:ln>
        </p:spPr>
        <p:txBody>
          <a:bodyPr wrap="square">
            <a:spAutoFit/>
          </a:bodyPr>
          <a:lstStyle/>
          <a:p>
            <a:pPr lvl="0" algn="ctr" defTabSz="685800">
              <a:lnSpc>
                <a:spcPct val="150000"/>
              </a:lnSpc>
            </a:pPr>
            <a:r>
              <a:rPr kumimoji="0" lang="en-US" sz="6000" b="0" i="0" u="none" strike="noStrike" kern="1200" cap="none" spc="0" normalizeH="0" baseline="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YÊU</a:t>
            </a:r>
            <a:r>
              <a:rPr kumimoji="0" lang="en-US" sz="6000" b="0" i="0" u="none" strike="noStrike" kern="1200" cap="none" spc="0" normalizeH="0" noProof="0" dirty="0" smtClean="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CẦU CẦN ĐẠT</a:t>
            </a:r>
            <a:endParaRPr kumimoji="0" lang="en-US" sz="6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1184449" y="2528005"/>
            <a:ext cx="10321751" cy="2554545"/>
          </a:xfrm>
          <a:prstGeom prst="rect">
            <a:avLst/>
          </a:prstGeom>
        </p:spPr>
        <p:txBody>
          <a:bodyPr wrap="square">
            <a:spAutoFit/>
          </a:bodyPr>
          <a:lstStyle/>
          <a:p>
            <a:r>
              <a:rPr lang="vi-VN" sz="3200" b="1" dirty="0">
                <a:latin typeface="Cambria" panose="02040503050406030204" pitchFamily="18" charset="0"/>
                <a:ea typeface="Cambria" panose="02040503050406030204" pitchFamily="18" charset="0"/>
              </a:rPr>
              <a:t>- Tìm đọc câu chuyện về những người có năng khiếu nổi bật, viết được phiếu đọc sách theo mẫu.</a:t>
            </a:r>
            <a:endParaRPr lang="en-US" sz="3200" b="1" dirty="0">
              <a:latin typeface="Cambria" panose="02040503050406030204" pitchFamily="18" charset="0"/>
              <a:ea typeface="Cambria" panose="02040503050406030204" pitchFamily="18" charset="0"/>
            </a:endParaRPr>
          </a:p>
          <a:p>
            <a:r>
              <a:rPr lang="vi-VN" sz="3200" b="1" dirty="0">
                <a:latin typeface="Cambria" panose="02040503050406030204" pitchFamily="18" charset="0"/>
                <a:ea typeface="Cambria" panose="02040503050406030204" pitchFamily="18" charset="0"/>
              </a:rPr>
              <a:t>-  Biết trao đổi, chia sẻ với bạn về nội dung câu chuyện đã đọc; nhớ tên những câu chuyện của tác giả yêu thích và kể lại cho người thân.</a:t>
            </a:r>
            <a:endParaRPr lang="en-US" sz="3200" b="1" dirty="0">
              <a:latin typeface="Cambria" panose="02040503050406030204" pitchFamily="18" charset="0"/>
              <a:ea typeface="Cambria" panose="02040503050406030204" pitchFamily="18" charset="0"/>
            </a:endParaRPr>
          </a:p>
        </p:txBody>
      </p:sp>
      <p:pic>
        <p:nvPicPr>
          <p:cNvPr id="13" name="图片 47108" descr="1-43"/>
          <p:cNvPicPr>
            <a:picLocks noChangeAspect="1"/>
          </p:cNvPicPr>
          <p:nvPr/>
        </p:nvPicPr>
        <p:blipFill>
          <a:blip r:embed="rId2"/>
          <a:stretch>
            <a:fillRect/>
          </a:stretch>
        </p:blipFill>
        <p:spPr>
          <a:xfrm>
            <a:off x="912280" y="636550"/>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12" name="Picture 11"/>
          <p:cNvPicPr>
            <a:picLocks noChangeAspect="1"/>
          </p:cNvPicPr>
          <p:nvPr/>
        </p:nvPicPr>
        <p:blipFill>
          <a:blip r:embed="rId6"/>
          <a:stretch>
            <a:fillRect/>
          </a:stretch>
        </p:blipFill>
        <p:spPr>
          <a:xfrm>
            <a:off x="0" y="6601302"/>
            <a:ext cx="1369049" cy="256697"/>
          </a:xfrm>
          <a:prstGeom prst="rect">
            <a:avLst/>
          </a:prstGeom>
        </p:spPr>
      </p:pic>
      <p:pic>
        <p:nvPicPr>
          <p:cNvPr id="15" name="Picture 14"/>
          <p:cNvPicPr>
            <a:picLocks noChangeAspect="1"/>
          </p:cNvPicPr>
          <p:nvPr/>
        </p:nvPicPr>
        <p:blipFill>
          <a:blip r:embed="rId7"/>
          <a:stretch>
            <a:fillRect/>
          </a:stretch>
        </p:blipFill>
        <p:spPr>
          <a:xfrm>
            <a:off x="-2147352" y="-198120"/>
            <a:ext cx="1936093" cy="2942939"/>
          </a:xfrm>
          <a:prstGeom prst="rect">
            <a:avLst/>
          </a:prstGeom>
        </p:spPr>
      </p:pic>
      <p:pic>
        <p:nvPicPr>
          <p:cNvPr id="16" name="Picture 15"/>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821918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805324" y="4440583"/>
            <a:ext cx="2375607" cy="2665782"/>
          </a:xfrm>
          <a:prstGeom prst="rect">
            <a:avLst/>
          </a:prstGeom>
          <a:noFill/>
          <a:ln w="9525">
            <a:noFill/>
          </a:ln>
        </p:spPr>
      </p:pic>
      <p:pic>
        <p:nvPicPr>
          <p:cNvPr id="47109" name="图片 47108" descr="1-43"/>
          <p:cNvPicPr>
            <a:picLocks noChangeAspect="1"/>
          </p:cNvPicPr>
          <p:nvPr/>
        </p:nvPicPr>
        <p:blipFill>
          <a:blip r:embed="rId7"/>
          <a:stretch>
            <a:fillRect/>
          </a:stretch>
        </p:blipFill>
        <p:spPr>
          <a:xfrm>
            <a:off x="7122579" y="4150496"/>
            <a:ext cx="3776553" cy="3410043"/>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5" name="Picture 4"/>
          <p:cNvPicPr>
            <a:picLocks noChangeAspect="1"/>
          </p:cNvPicPr>
          <p:nvPr/>
        </p:nvPicPr>
        <p:blipFill>
          <a:blip r:embed="rId8"/>
          <a:stretch>
            <a:fillRect/>
          </a:stretch>
        </p:blipFill>
        <p:spPr>
          <a:xfrm>
            <a:off x="1662005" y="2244905"/>
            <a:ext cx="5870957" cy="3036071"/>
          </a:xfrm>
          <a:prstGeom prst="rect">
            <a:avLst/>
          </a:prstGeom>
        </p:spPr>
      </p:pic>
      <p:pic>
        <p:nvPicPr>
          <p:cNvPr id="10" name="Picture 9"/>
          <p:cNvPicPr>
            <a:picLocks noChangeAspect="1"/>
          </p:cNvPicPr>
          <p:nvPr/>
        </p:nvPicPr>
        <p:blipFill>
          <a:blip r:embed="rId9"/>
          <a:stretch>
            <a:fillRect/>
          </a:stretch>
        </p:blipFill>
        <p:spPr>
          <a:xfrm>
            <a:off x="10829724" y="10091"/>
            <a:ext cx="1328685" cy="625264"/>
          </a:xfrm>
          <a:prstGeom prst="rect">
            <a:avLst/>
          </a:prstGeom>
        </p:spPr>
      </p:pic>
      <p:pic>
        <p:nvPicPr>
          <p:cNvPr id="11" name="Picture 10"/>
          <p:cNvPicPr>
            <a:picLocks noChangeAspect="1"/>
          </p:cNvPicPr>
          <p:nvPr/>
        </p:nvPicPr>
        <p:blipFill>
          <a:blip r:embed="rId10"/>
          <a:stretch>
            <a:fillRect/>
          </a:stretch>
        </p:blipFill>
        <p:spPr>
          <a:xfrm>
            <a:off x="-2147352" y="-198120"/>
            <a:ext cx="1936093" cy="2942939"/>
          </a:xfrm>
          <a:prstGeom prst="rect">
            <a:avLst/>
          </a:prstGeom>
        </p:spPr>
      </p:pic>
      <p:pic>
        <p:nvPicPr>
          <p:cNvPr id="12" name="Picture 11"/>
          <p:cNvPicPr>
            <a:picLocks noChangeAspect="1"/>
          </p:cNvPicPr>
          <p:nvPr/>
        </p:nvPicPr>
        <p:blipFill>
          <a:blip r:embed="rId10"/>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47407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1601084" y="2656433"/>
            <a:ext cx="9721912" cy="331635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8" name="Trapezoid 9"/>
          <p:cNvSpPr/>
          <p:nvPr/>
        </p:nvSpPr>
        <p:spPr>
          <a:xfrm>
            <a:off x="3409777" y="1019225"/>
            <a:ext cx="5505855"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10" name="Rectangle 9"/>
          <p:cNvSpPr/>
          <p:nvPr/>
        </p:nvSpPr>
        <p:spPr>
          <a:xfrm>
            <a:off x="3698366" y="807231"/>
            <a:ext cx="4795267" cy="1708160"/>
          </a:xfrm>
          <a:prstGeom prst="rect">
            <a:avLst/>
          </a:prstGeom>
          <a:ln>
            <a:noFill/>
          </a:ln>
        </p:spPr>
        <p:txBody>
          <a:bodyPr wrap="square">
            <a:spAutoFit/>
          </a:bodyPr>
          <a:lstStyle/>
          <a:p>
            <a:pPr lvl="0" algn="ctr" defTabSz="685800">
              <a:lnSpc>
                <a:spcPct val="150000"/>
              </a:lnSpc>
            </a:pPr>
            <a:r>
              <a:rPr kumimoji="0" lang="vi-VN"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Nhiệm vụ</a:t>
            </a:r>
            <a:endParaRPr kumimoji="0" lang="en-US" sz="70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sp>
        <p:nvSpPr>
          <p:cNvPr id="18" name="Rectangle 17"/>
          <p:cNvSpPr/>
          <p:nvPr/>
        </p:nvSpPr>
        <p:spPr>
          <a:xfrm>
            <a:off x="2201642" y="2676879"/>
            <a:ext cx="8682203" cy="4708981"/>
          </a:xfrm>
          <a:prstGeom prst="rect">
            <a:avLst/>
          </a:prstGeom>
        </p:spPr>
        <p:txBody>
          <a:bodyPr wrap="square">
            <a:spAutoFit/>
          </a:bodyPr>
          <a:lstStyle/>
          <a:p>
            <a:pPr lvl="0" algn="ctr"/>
            <a:r>
              <a:rPr lang="vi-VN" sz="5000" b="1" dirty="0">
                <a:latin typeface="Cambria" panose="02040503050406030204" pitchFamily="18" charset="0"/>
                <a:ea typeface="Cambria" panose="02040503050406030204" pitchFamily="18" charset="0"/>
              </a:rPr>
              <a:t>Đọc câu chuyện về những </a:t>
            </a:r>
            <a:r>
              <a:rPr lang="vi-VN" sz="5000" b="1" dirty="0">
                <a:solidFill>
                  <a:srgbClr val="002060"/>
                </a:solidFill>
                <a:latin typeface="Cambria" panose="02040503050406030204" pitchFamily="18" charset="0"/>
                <a:ea typeface="Cambria" panose="02040503050406030204" pitchFamily="18" charset="0"/>
              </a:rPr>
              <a:t>người có năng khiếu nổi bật </a:t>
            </a:r>
            <a:r>
              <a:rPr lang="vi-VN" sz="5000" b="1" dirty="0">
                <a:latin typeface="Cambria" panose="02040503050406030204" pitchFamily="18" charset="0"/>
                <a:ea typeface="Cambria" panose="02040503050406030204" pitchFamily="18" charset="0"/>
              </a:rPr>
              <a:t>(Thần đồng đất Việt, Danh nhân thế giới,...)</a:t>
            </a:r>
            <a:r>
              <a:rPr lang="vi-VN" sz="5000" b="1" dirty="0">
                <a:solidFill>
                  <a:srgbClr val="002060"/>
                </a:solidFill>
                <a:latin typeface="Cambria" panose="02040503050406030204" pitchFamily="18" charset="0"/>
                <a:ea typeface="Cambria" panose="02040503050406030204" pitchFamily="18" charset="0"/>
              </a:rPr>
              <a:t/>
            </a:r>
            <a:br>
              <a:rPr lang="vi-VN" sz="5000" b="1" dirty="0">
                <a:solidFill>
                  <a:srgbClr val="002060"/>
                </a:solidFill>
                <a:latin typeface="Cambria" panose="02040503050406030204" pitchFamily="18" charset="0"/>
                <a:ea typeface="Cambria" panose="02040503050406030204" pitchFamily="18" charset="0"/>
              </a:rPr>
            </a:br>
            <a:r>
              <a:rPr lang="vi-VN" sz="5000" b="1" dirty="0">
                <a:latin typeface="Cambria" panose="02040503050406030204" pitchFamily="18" charset="0"/>
                <a:ea typeface="Cambria" panose="02040503050406030204" pitchFamily="18" charset="0"/>
              </a:rPr>
              <a:t/>
            </a:r>
            <a:br>
              <a:rPr lang="vi-VN" sz="5000" b="1" dirty="0">
                <a:latin typeface="Cambria" panose="02040503050406030204" pitchFamily="18" charset="0"/>
                <a:ea typeface="Cambria" panose="02040503050406030204" pitchFamily="18" charset="0"/>
              </a:rPr>
            </a:br>
            <a:endPar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3" name="图片 47108" descr="1-43"/>
          <p:cNvPicPr>
            <a:picLocks noChangeAspect="1"/>
          </p:cNvPicPr>
          <p:nvPr/>
        </p:nvPicPr>
        <p:blipFill>
          <a:blip r:embed="rId2"/>
          <a:stretch>
            <a:fillRect/>
          </a:stretch>
        </p:blipFill>
        <p:spPr>
          <a:xfrm>
            <a:off x="628578" y="1869742"/>
            <a:ext cx="1725283" cy="1557847"/>
          </a:xfrm>
          <a:prstGeom prst="rect">
            <a:avLst/>
          </a:prstGeom>
          <a:noFill/>
          <a:ln w="9525">
            <a:noFill/>
          </a:ln>
        </p:spPr>
      </p:pic>
      <p:pic>
        <p:nvPicPr>
          <p:cNvPr id="14" name="图片 49157" descr="1-52"/>
          <p:cNvPicPr>
            <a:picLocks noChangeAspect="1"/>
          </p:cNvPicPr>
          <p:nvPr/>
        </p:nvPicPr>
        <p:blipFill>
          <a:blip r:embed="rId3"/>
          <a:stretch>
            <a:fillRect/>
          </a:stretch>
        </p:blipFill>
        <p:spPr>
          <a:xfrm rot="720629">
            <a:off x="9160036" y="5146597"/>
            <a:ext cx="2355712" cy="1604878"/>
          </a:xfrm>
          <a:prstGeom prst="rect">
            <a:avLst/>
          </a:prstGeom>
          <a:noFill/>
          <a:ln w="9525">
            <a:noFill/>
          </a:ln>
        </p:spPr>
      </p:pic>
      <p:pic>
        <p:nvPicPr>
          <p:cNvPr id="9" name="Picture 8"/>
          <p:cNvPicPr>
            <a:picLocks noChangeAspect="1"/>
          </p:cNvPicPr>
          <p:nvPr/>
        </p:nvPicPr>
        <p:blipFill>
          <a:blip r:embed="rId4"/>
          <a:stretch>
            <a:fillRect/>
          </a:stretch>
        </p:blipFill>
        <p:spPr>
          <a:xfrm>
            <a:off x="10829724" y="10091"/>
            <a:ext cx="1328685" cy="625264"/>
          </a:xfrm>
          <a:prstGeom prst="rect">
            <a:avLst/>
          </a:prstGeom>
        </p:spPr>
      </p:pic>
      <p:pic>
        <p:nvPicPr>
          <p:cNvPr id="11" name="Picture 10"/>
          <p:cNvPicPr>
            <a:picLocks noChangeAspect="1"/>
          </p:cNvPicPr>
          <p:nvPr/>
        </p:nvPicPr>
        <p:blipFill>
          <a:blip r:embed="rId5"/>
          <a:stretch>
            <a:fillRect/>
          </a:stretch>
        </p:blipFill>
        <p:spPr>
          <a:xfrm>
            <a:off x="10619036" y="6499829"/>
            <a:ext cx="1539373" cy="358171"/>
          </a:xfrm>
          <a:prstGeom prst="rect">
            <a:avLst/>
          </a:prstGeom>
        </p:spPr>
      </p:pic>
      <p:pic>
        <p:nvPicPr>
          <p:cNvPr id="2" name="Picture 1"/>
          <p:cNvPicPr>
            <a:picLocks noChangeAspect="1"/>
          </p:cNvPicPr>
          <p:nvPr/>
        </p:nvPicPr>
        <p:blipFill>
          <a:blip r:embed="rId6"/>
          <a:stretch>
            <a:fillRect/>
          </a:stretch>
        </p:blipFill>
        <p:spPr>
          <a:xfrm>
            <a:off x="0" y="6601302"/>
            <a:ext cx="1369049" cy="256697"/>
          </a:xfrm>
          <a:prstGeom prst="rect">
            <a:avLst/>
          </a:prstGeom>
        </p:spPr>
      </p:pic>
      <p:pic>
        <p:nvPicPr>
          <p:cNvPr id="12" name="Picture 11"/>
          <p:cNvPicPr>
            <a:picLocks noChangeAspect="1"/>
          </p:cNvPicPr>
          <p:nvPr/>
        </p:nvPicPr>
        <p:blipFill>
          <a:blip r:embed="rId7"/>
          <a:stretch>
            <a:fillRect/>
          </a:stretch>
        </p:blipFill>
        <p:spPr>
          <a:xfrm>
            <a:off x="-2147352" y="-198120"/>
            <a:ext cx="1936093" cy="2942939"/>
          </a:xfrm>
          <a:prstGeom prst="rect">
            <a:avLst/>
          </a:prstGeom>
        </p:spPr>
      </p:pic>
      <p:pic>
        <p:nvPicPr>
          <p:cNvPr id="15" name="Picture 1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4142030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619036" y="6499829"/>
            <a:ext cx="1539373" cy="358171"/>
          </a:xfrm>
          <a:prstGeom prst="rect">
            <a:avLst/>
          </a:prstGeom>
        </p:spPr>
      </p:pic>
      <p:sp>
        <p:nvSpPr>
          <p:cNvPr id="7" name="Rounded Rectangle 1"/>
          <p:cNvSpPr/>
          <p:nvPr/>
        </p:nvSpPr>
        <p:spPr>
          <a:xfrm>
            <a:off x="259884" y="356135"/>
            <a:ext cx="11864741" cy="6501865"/>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5B9BD5"/>
                </a:solidFill>
              </a:ln>
              <a:solidFill>
                <a:prstClr val="white"/>
              </a:solidFill>
              <a:effectLst/>
              <a:uLnTx/>
              <a:uFillTx/>
              <a:latin typeface="Calibri" panose="020F0502020204030204"/>
              <a:ea typeface="+mn-ea"/>
              <a:cs typeface="+mn-cs"/>
            </a:endParaRPr>
          </a:p>
        </p:txBody>
      </p:sp>
      <p:sp>
        <p:nvSpPr>
          <p:cNvPr id="4" name="TextBox 3"/>
          <p:cNvSpPr txBox="1"/>
          <p:nvPr/>
        </p:nvSpPr>
        <p:spPr>
          <a:xfrm>
            <a:off x="373781" y="356135"/>
            <a:ext cx="11444438" cy="6750566"/>
          </a:xfrm>
          <a:prstGeom prst="rect">
            <a:avLst/>
          </a:prstGeom>
          <a:noFill/>
        </p:spPr>
        <p:txBody>
          <a:bodyPr wrap="square" rtlCol="0">
            <a:spAutoFit/>
          </a:bodyPr>
          <a:lstStyle/>
          <a:p>
            <a:pPr algn="just">
              <a:lnSpc>
                <a:spcPts val="6439"/>
              </a:lnSpc>
            </a:pPr>
            <a:endParaRPr lang="vi-VN"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Chú bé rất ham thả diều. Lúc còn bé, chú đã biết làm lấy diều để chơi. Lên sáu tuổi, chú học ông thầy trong làng. Thầy phải kinh ngạc vì chú học đến đâu hiểu ngay đến đó và có trí nhớ lạ thường. Có hôm, chú thuộc hai mươi trang sách mà vẫn có thì giờ chơi diều.</a:t>
            </a:r>
          </a:p>
          <a:p>
            <a:pPr algn="just"/>
            <a:r>
              <a:rPr lang="vi-VN" sz="2200" b="1" dirty="0">
                <a:latin typeface="Cambria" panose="02040503050406030204" pitchFamily="18" charset="0"/>
                <a:ea typeface="Cambria" panose="02040503050406030204" pitchFamily="18" charset="0"/>
              </a:rPr>
              <a:t>     Sau vì nhà nghèo quá, chú phải bỏ học. Ban ngày, đi chăn trâu, dù mưa gió thế nào, chú cũng đứng ngoài lớp học nghe giảng nhờ. Tối đến, chú đợi bạn học thuộc bài mới mượn vở về học. Đã học thì cũng phải đèn sách như ai nhưng sách của chú là lưng trâu, nền cát, bút là ngón tay hay mảnh gạch vỡ; còn đèn là vỏ trứng thả đom đóm vào trong. Bận làm, bận học như thế mà cánh diều của chú vẫn bay cao, tiếng sáo vẫn vi vút tầng mây. Mỗi lần có kì thi ở trường, chú làm bài vào lá chuối khô và nhờ bạn xin thầy chấm hộ. Bài của chú chữ tốt văn hay, vượt xa các học trò của thầy.</a:t>
            </a:r>
          </a:p>
          <a:p>
            <a:pPr algn="just"/>
            <a:r>
              <a:rPr lang="vi-VN" sz="2200" b="1" dirty="0">
                <a:latin typeface="Cambria" panose="02040503050406030204" pitchFamily="18" charset="0"/>
                <a:ea typeface="Cambria" panose="02040503050406030204" pitchFamily="18" charset="0"/>
              </a:rPr>
              <a:t>    Thế rồi, vua mở khoa thi. Chú bé thả diều đỗ Trạng nguyên. Ông Trạng khi ấy mới có mười ba tuổi. Đó là Trạng nguyên trẻ nhất của nước Nam ta.</a:t>
            </a:r>
          </a:p>
          <a:p>
            <a:pPr algn="just">
              <a:lnSpc>
                <a:spcPts val="6439"/>
              </a:lnSpc>
            </a:pPr>
            <a:endParaRPr lang="en-US" b="1" dirty="0">
              <a:solidFill>
                <a:srgbClr val="819D57"/>
              </a:solidFill>
              <a:latin typeface="SVN-Nickel"/>
            </a:endParaRPr>
          </a:p>
          <a:p>
            <a:endParaRPr lang="en-US" dirty="0"/>
          </a:p>
        </p:txBody>
      </p:sp>
      <p:sp>
        <p:nvSpPr>
          <p:cNvPr id="5" name="TextBox 10">
            <a:extLst>
              <a:ext uri="{FF2B5EF4-FFF2-40B4-BE49-F238E27FC236}">
                <a16:creationId xmlns:a16="http://schemas.microsoft.com/office/drawing/2014/main" id="{D30AFE1D-6FA9-2849-E55F-82B40F5FC17F}"/>
              </a:ext>
            </a:extLst>
          </p:cNvPr>
          <p:cNvSpPr txBox="1"/>
          <p:nvPr/>
        </p:nvSpPr>
        <p:spPr>
          <a:xfrm>
            <a:off x="4091328" y="559727"/>
            <a:ext cx="4185805" cy="549210"/>
          </a:xfrm>
          <a:prstGeom prst="rect">
            <a:avLst/>
          </a:prstGeom>
          <a:noFill/>
        </p:spPr>
        <p:txBody>
          <a:bodyPr wrap="none" lIns="86699" tIns="43349" rIns="86699" bIns="43349">
            <a:spAutoFit/>
          </a:bodyPr>
          <a:lstStyle/>
          <a:p>
            <a:pPr algn="ctr" defTabSz="1219170">
              <a:buClr>
                <a:srgbClr val="000000"/>
              </a:buClr>
            </a:pPr>
            <a:r>
              <a:rPr lang="vi-VN" altLang="zh-CN"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rPr>
              <a:t>ÔNG TRẠNG THẢ DIỀU</a:t>
            </a:r>
            <a:endParaRPr lang="zh-CN" altLang="en-US" sz="3000" kern="0" cap="all" dirty="0">
              <a:solidFill>
                <a:srgbClr val="FF0000"/>
              </a:solidFill>
              <a:latin typeface="UVN Binh Duong" pitchFamily="2" charset="0"/>
              <a:ea typeface="方正粗谭黑简体" panose="02000000000000000000" pitchFamily="2" charset="-122"/>
              <a:cs typeface="Arial" panose="020B0604020202020204" pitchFamily="34" charset="0"/>
              <a:sym typeface="Arial"/>
            </a:endParaRPr>
          </a:p>
        </p:txBody>
      </p:sp>
      <p:sp>
        <p:nvSpPr>
          <p:cNvPr id="6" name="TextBox 5"/>
          <p:cNvSpPr txBox="1"/>
          <p:nvPr/>
        </p:nvSpPr>
        <p:spPr>
          <a:xfrm>
            <a:off x="7343827" y="6014859"/>
            <a:ext cx="2778212" cy="430887"/>
          </a:xfrm>
          <a:prstGeom prst="rect">
            <a:avLst/>
          </a:prstGeom>
          <a:noFill/>
        </p:spPr>
        <p:txBody>
          <a:bodyPr wrap="square" rtlCol="0">
            <a:spAutoFit/>
          </a:bodyPr>
          <a:lstStyle/>
          <a:p>
            <a:r>
              <a:rPr lang="vi-VN" sz="2200" b="1" dirty="0">
                <a:latin typeface="Cambria" panose="02040503050406030204" pitchFamily="18" charset="0"/>
                <a:ea typeface="Cambria" panose="02040503050406030204" pitchFamily="18" charset="0"/>
              </a:rPr>
              <a:t>Theo Trinh Đường</a:t>
            </a:r>
            <a:endParaRPr lang="en-US" sz="2200" b="1" dirty="0">
              <a:latin typeface="Cambria" panose="02040503050406030204" pitchFamily="18" charset="0"/>
              <a:ea typeface="Cambria" panose="02040503050406030204" pitchFamily="18" charset="0"/>
            </a:endParaRPr>
          </a:p>
        </p:txBody>
      </p:sp>
      <p:sp>
        <p:nvSpPr>
          <p:cNvPr id="8" name="Trapezoid 9"/>
          <p:cNvSpPr/>
          <p:nvPr/>
        </p:nvSpPr>
        <p:spPr>
          <a:xfrm>
            <a:off x="0" y="148271"/>
            <a:ext cx="3898232" cy="71557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9" name="Rectangle 8"/>
          <p:cNvSpPr/>
          <p:nvPr/>
        </p:nvSpPr>
        <p:spPr>
          <a:xfrm>
            <a:off x="-216392" y="229058"/>
            <a:ext cx="4331016" cy="508281"/>
          </a:xfrm>
          <a:prstGeom prst="rect">
            <a:avLst/>
          </a:prstGeom>
          <a:ln>
            <a:noFill/>
          </a:ln>
        </p:spPr>
        <p:txBody>
          <a:bodyPr wrap="square">
            <a:spAutoFit/>
          </a:bodyPr>
          <a:lstStyle/>
          <a:p>
            <a:pPr lvl="0" algn="ctr" defTabSz="685800">
              <a:lnSpc>
                <a:spcPct val="150000"/>
              </a:lnSpc>
            </a:pP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CÂU CHUYỆN</a:t>
            </a:r>
            <a:r>
              <a:rPr kumimoji="0" lang="vi-VN" sz="2000" b="0" i="0" u="none" strike="noStrike" kern="1200" cap="none" spc="0" normalizeH="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 </a:t>
            </a:r>
            <a:r>
              <a:rPr kumimoji="0" lang="vi-VN"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THAM KHẢO</a:t>
            </a:r>
            <a:endParaRPr kumimoji="0" lang="en-US" sz="2000" b="0" i="0" u="none" strike="noStrike" kern="1200" cap="none" spc="0" normalizeH="0" baseline="0" noProof="0" dirty="0">
              <a:ln w="9525">
                <a:solidFill>
                  <a:schemeClr val="bg1"/>
                </a:solidFill>
              </a:ln>
              <a:solidFill>
                <a:schemeClr val="bg1"/>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pic>
        <p:nvPicPr>
          <p:cNvPr id="10" name="Picture 9"/>
          <p:cNvPicPr>
            <a:picLocks noChangeAspect="1"/>
          </p:cNvPicPr>
          <p:nvPr/>
        </p:nvPicPr>
        <p:blipFill rotWithShape="1">
          <a:blip r:embed="rId3"/>
          <a:srcRect b="35804"/>
          <a:stretch/>
        </p:blipFill>
        <p:spPr>
          <a:xfrm>
            <a:off x="10829724" y="10091"/>
            <a:ext cx="1328685" cy="456253"/>
          </a:xfrm>
          <a:prstGeom prst="rect">
            <a:avLst/>
          </a:prstGeom>
        </p:spPr>
      </p:pic>
      <p:pic>
        <p:nvPicPr>
          <p:cNvPr id="12" name="Picture 11"/>
          <p:cNvPicPr>
            <a:picLocks noChangeAspect="1"/>
          </p:cNvPicPr>
          <p:nvPr/>
        </p:nvPicPr>
        <p:blipFill>
          <a:blip r:embed="rId4"/>
          <a:stretch>
            <a:fillRect/>
          </a:stretch>
        </p:blipFill>
        <p:spPr>
          <a:xfrm>
            <a:off x="45720" y="6602707"/>
            <a:ext cx="853440" cy="255293"/>
          </a:xfrm>
          <a:prstGeom prst="rect">
            <a:avLst/>
          </a:prstGeom>
        </p:spPr>
      </p:pic>
      <p:pic>
        <p:nvPicPr>
          <p:cNvPr id="13" name="Picture 12"/>
          <p:cNvPicPr>
            <a:picLocks noChangeAspect="1"/>
          </p:cNvPicPr>
          <p:nvPr/>
        </p:nvPicPr>
        <p:blipFill>
          <a:blip r:embed="rId5"/>
          <a:stretch>
            <a:fillRect/>
          </a:stretch>
        </p:blipFill>
        <p:spPr>
          <a:xfrm>
            <a:off x="-2147352" y="-198120"/>
            <a:ext cx="1936093" cy="2942939"/>
          </a:xfrm>
          <a:prstGeom prst="rect">
            <a:avLst/>
          </a:prstGeom>
        </p:spPr>
      </p:pic>
      <p:pic>
        <p:nvPicPr>
          <p:cNvPr id="14" name="Picture 13"/>
          <p:cNvPicPr>
            <a:picLocks noChangeAspect="1"/>
          </p:cNvPicPr>
          <p:nvPr/>
        </p:nvPicPr>
        <p:blipFill>
          <a:blip r:embed="rId5"/>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2143048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apezoid 9"/>
          <p:cNvSpPr/>
          <p:nvPr/>
        </p:nvSpPr>
        <p:spPr>
          <a:xfrm>
            <a:off x="3715966" y="252584"/>
            <a:ext cx="5291847" cy="1028230"/>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uLnTx/>
              <a:uFillTx/>
              <a:latin typeface="UVN Bach Tuyet Nang" panose="02090907080705020403" pitchFamily="18" charset="0"/>
              <a:ea typeface="+mn-ea"/>
              <a:cs typeface="Arial" panose="020B0604020202020204" pitchFamily="34" charset="0"/>
            </a:endParaRPr>
          </a:p>
        </p:txBody>
      </p:sp>
      <p:sp>
        <p:nvSpPr>
          <p:cNvPr id="5" name="Rectangle 4"/>
          <p:cNvSpPr/>
          <p:nvPr/>
        </p:nvSpPr>
        <p:spPr>
          <a:xfrm>
            <a:off x="2792765" y="200611"/>
            <a:ext cx="7138247" cy="1028230"/>
          </a:xfrm>
          <a:prstGeom prst="rect">
            <a:avLst/>
          </a:prstGeom>
          <a:ln>
            <a:noFill/>
          </a:ln>
        </p:spPr>
        <p:txBody>
          <a:bodyPr wrap="square">
            <a:spAutoFit/>
          </a:bodyPr>
          <a:lstStyle/>
          <a:p>
            <a:pPr lvl="0" algn="ctr" defTabSz="685800">
              <a:lnSpc>
                <a:spcPct val="150000"/>
              </a:lnSpc>
            </a:pPr>
            <a:r>
              <a:rPr kumimoji="0" lang="vi-VN"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rPr>
              <a:t>Phiếu đọc sách</a:t>
            </a:r>
            <a:endParaRPr kumimoji="0" lang="en-US" sz="4500" b="0" i="0" u="none" strike="noStrike" kern="1200" cap="none" spc="0" normalizeH="0" baseline="0" noProof="0" dirty="0">
              <a:ln w="9525">
                <a:solidFill>
                  <a:srgbClr val="C00000"/>
                </a:solidFill>
              </a:ln>
              <a:solidFill>
                <a:srgbClr val="C00000"/>
              </a:solidFill>
              <a:effectLst>
                <a:outerShdw blurRad="38100" dist="25400" dir="5400000" algn="ctr" rotWithShape="0">
                  <a:srgbClr val="6E747A">
                    <a:alpha val="43000"/>
                  </a:srgbClr>
                </a:outerShdw>
              </a:effectLst>
              <a:uLnTx/>
              <a:uFillTx/>
              <a:latin typeface="UVF Salome" panose="02000503040000020003" pitchFamily="50" charset="0"/>
              <a:cs typeface="Arial Rounded MT Bold" panose="020F0704030504030204" charset="0"/>
            </a:endParaRPr>
          </a:p>
        </p:txBody>
      </p:sp>
      <p:graphicFrame>
        <p:nvGraphicFramePr>
          <p:cNvPr id="6" name="Table 550"/>
          <p:cNvGraphicFramePr>
            <a:graphicFrameLocks noGrp="1"/>
          </p:cNvGraphicFramePr>
          <p:nvPr>
            <p:extLst>
              <p:ext uri="{D42A27DB-BD31-4B8C-83A1-F6EECF244321}">
                <p14:modId xmlns:p14="http://schemas.microsoft.com/office/powerpoint/2010/main" val="2889555676"/>
              </p:ext>
            </p:extLst>
          </p:nvPr>
        </p:nvGraphicFramePr>
        <p:xfrm>
          <a:off x="1193556" y="1339174"/>
          <a:ext cx="10350231" cy="4985428"/>
        </p:xfrm>
        <a:graphic>
          <a:graphicData uri="http://schemas.openxmlformats.org/drawingml/2006/table">
            <a:tbl>
              <a:tblPr firstRow="1" bandRow="1">
                <a:tableStyleId>{00A15C55-8517-42AA-B614-E9B94910E393}</a:tableStyleId>
              </a:tblPr>
              <a:tblGrid>
                <a:gridCol w="3429244">
                  <a:extLst>
                    <a:ext uri="{9D8B030D-6E8A-4147-A177-3AD203B41FA5}">
                      <a16:colId xmlns:a16="http://schemas.microsoft.com/office/drawing/2014/main" val="532596869"/>
                    </a:ext>
                  </a:extLst>
                </a:gridCol>
                <a:gridCol w="3470910">
                  <a:extLst>
                    <a:ext uri="{9D8B030D-6E8A-4147-A177-3AD203B41FA5}">
                      <a16:colId xmlns:a16="http://schemas.microsoft.com/office/drawing/2014/main" val="4110420878"/>
                    </a:ext>
                  </a:extLst>
                </a:gridCol>
                <a:gridCol w="3450077">
                  <a:extLst>
                    <a:ext uri="{9D8B030D-6E8A-4147-A177-3AD203B41FA5}">
                      <a16:colId xmlns:a16="http://schemas.microsoft.com/office/drawing/2014/main" val="4042659718"/>
                    </a:ext>
                  </a:extLst>
                </a:gridCol>
              </a:tblGrid>
              <a:tr h="1246357">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tc>
                  <a:txBody>
                    <a:bodyPr/>
                    <a:lstStyle/>
                    <a:p>
                      <a:pPr algn="ctr"/>
                      <a:endParaRPr lang="en-US" sz="40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09485567"/>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777938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45645561"/>
                  </a:ext>
                </a:extLst>
              </a:tr>
              <a:tr h="1246357">
                <a:tc gridSpan="3">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tc hMerge="1">
                  <a:txBody>
                    <a:bodyPr/>
                    <a:lstStyle/>
                    <a:p>
                      <a:pPr algn="ctr"/>
                      <a:endParaRPr lang="en-US" sz="3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8034227"/>
                  </a:ext>
                </a:extLst>
              </a:tr>
            </a:tbl>
          </a:graphicData>
        </a:graphic>
      </p:graphicFrame>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3127855" y="738838"/>
            <a:ext cx="1613170" cy="1634247"/>
          </a:xfrm>
          <a:prstGeom prst="rect">
            <a:avLst/>
          </a:prstGeom>
        </p:spPr>
      </p:pic>
      <p:sp>
        <p:nvSpPr>
          <p:cNvPr id="8" name="TextBox 7"/>
          <p:cNvSpPr txBox="1"/>
          <p:nvPr/>
        </p:nvSpPr>
        <p:spPr>
          <a:xfrm>
            <a:off x="975653" y="1363286"/>
            <a:ext cx="3190673" cy="1600438"/>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Tên</a:t>
            </a:r>
          </a:p>
          <a:p>
            <a:pPr algn="ctr"/>
            <a:r>
              <a:rPr lang="vi-VN" sz="4000" b="1" dirty="0">
                <a:solidFill>
                  <a:srgbClr val="002060"/>
                </a:solidFill>
                <a:latin typeface="Cambria" panose="02040503050406030204" pitchFamily="18" charset="0"/>
                <a:ea typeface="Cambria" panose="02040503050406030204" pitchFamily="18" charset="0"/>
              </a:rPr>
              <a:t> câu chuyện </a:t>
            </a:r>
            <a:endParaRPr lang="en-US" sz="4000" b="1" dirty="0">
              <a:solidFill>
                <a:srgbClr val="002060"/>
              </a:solidFill>
              <a:latin typeface="Cambria" panose="02040503050406030204" pitchFamily="18" charset="0"/>
              <a:ea typeface="Cambria" panose="02040503050406030204" pitchFamily="18" charset="0"/>
            </a:endParaRPr>
          </a:p>
          <a:p>
            <a:pPr algn="ctr"/>
            <a:endParaRPr lang="en-US" dirty="0"/>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6386131" y="763897"/>
            <a:ext cx="1613170" cy="1634247"/>
          </a:xfrm>
          <a:prstGeom prst="rect">
            <a:avLst/>
          </a:prstGeom>
        </p:spPr>
      </p:pic>
      <p:sp>
        <p:nvSpPr>
          <p:cNvPr id="10" name="TextBox 9"/>
          <p:cNvSpPr txBox="1"/>
          <p:nvPr/>
        </p:nvSpPr>
        <p:spPr>
          <a:xfrm>
            <a:off x="4920216" y="1610200"/>
            <a:ext cx="1880683"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Tác giả </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sp>
        <p:nvSpPr>
          <p:cNvPr id="11" name="TextBox 10"/>
          <p:cNvSpPr txBox="1"/>
          <p:nvPr/>
        </p:nvSpPr>
        <p:spPr>
          <a:xfrm>
            <a:off x="8154578" y="1610199"/>
            <a:ext cx="2556934" cy="984885"/>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Ngày đọc</a:t>
            </a:r>
            <a:endParaRPr lang="en-US" sz="4000" b="1" dirty="0">
              <a:solidFill>
                <a:srgbClr val="002060"/>
              </a:solidFill>
              <a:latin typeface="Cambria" panose="02040503050406030204" pitchFamily="18" charset="0"/>
              <a:ea typeface="Cambria" panose="02040503050406030204" pitchFamily="18" charset="0"/>
            </a:endParaRPr>
          </a:p>
          <a:p>
            <a:endParaRPr lang="en-US" dirty="0"/>
          </a:p>
        </p:txBody>
      </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350" b="25250" l="2350" r="21150"/>
                    </a14:imgEffect>
                  </a14:imgLayer>
                </a14:imgProps>
              </a:ext>
              <a:ext uri="{28A0092B-C50C-407E-A947-70E740481C1C}">
                <a14:useLocalDpi xmlns:a14="http://schemas.microsoft.com/office/drawing/2010/main" val="0"/>
              </a:ext>
            </a:extLst>
          </a:blip>
          <a:srcRect r="76478" b="76170"/>
          <a:stretch/>
        </p:blipFill>
        <p:spPr>
          <a:xfrm>
            <a:off x="9873727" y="793075"/>
            <a:ext cx="1613170" cy="1634247"/>
          </a:xfrm>
          <a:prstGeom prst="rect">
            <a:avLst/>
          </a:prstGeom>
        </p:spPr>
      </p:pic>
      <p:sp>
        <p:nvSpPr>
          <p:cNvPr id="13" name="TextBox 12"/>
          <p:cNvSpPr txBox="1"/>
          <p:nvPr/>
        </p:nvSpPr>
        <p:spPr>
          <a:xfrm>
            <a:off x="1026613" y="4135624"/>
            <a:ext cx="6279425" cy="553998"/>
          </a:xfrm>
          <a:prstGeom prst="rect">
            <a:avLst/>
          </a:prstGeom>
          <a:noFill/>
        </p:spPr>
        <p:txBody>
          <a:bodyPr wrap="square" rtlCol="0">
            <a:spAutoFit/>
          </a:bodyPr>
          <a:lstStyle/>
          <a:p>
            <a:pPr algn="ctr"/>
            <a:r>
              <a:rPr lang="en-US" sz="3000" b="1" dirty="0" err="1" smtClean="0">
                <a:solidFill>
                  <a:srgbClr val="002060"/>
                </a:solidFill>
                <a:latin typeface="Cambria" panose="02040503050406030204" pitchFamily="18" charset="0"/>
                <a:ea typeface="Cambria" panose="02040503050406030204" pitchFamily="18" charset="0"/>
              </a:rPr>
              <a:t>Năng</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khiếu</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nổi</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bật</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của</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nhân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vật</a:t>
            </a:r>
            <a:endParaRPr lang="en-US" sz="3000" b="1" dirty="0">
              <a:solidFill>
                <a:srgbClr val="002060"/>
              </a:solidFill>
              <a:latin typeface="Cambria" panose="02040503050406030204" pitchFamily="18" charset="0"/>
              <a:ea typeface="Cambria" panose="02040503050406030204" pitchFamily="18" charset="0"/>
            </a:endParaRPr>
          </a:p>
        </p:txBody>
      </p:sp>
      <p:sp>
        <p:nvSpPr>
          <p:cNvPr id="14" name="TextBox 13"/>
          <p:cNvSpPr txBox="1"/>
          <p:nvPr/>
        </p:nvSpPr>
        <p:spPr>
          <a:xfrm>
            <a:off x="17772" y="2859339"/>
            <a:ext cx="4902444" cy="553998"/>
          </a:xfrm>
          <a:prstGeom prst="rect">
            <a:avLst/>
          </a:prstGeom>
          <a:noFill/>
        </p:spPr>
        <p:txBody>
          <a:bodyPr wrap="square" rtlCol="0">
            <a:spAutoFit/>
          </a:bodyPr>
          <a:lstStyle/>
          <a:p>
            <a:pPr algn="ctr"/>
            <a:r>
              <a:rPr lang="en-US" sz="3000" b="1" dirty="0" err="1" smtClean="0">
                <a:solidFill>
                  <a:srgbClr val="002060"/>
                </a:solidFill>
                <a:latin typeface="Cambria" panose="02040503050406030204" pitchFamily="18" charset="0"/>
                <a:ea typeface="Cambria" panose="02040503050406030204" pitchFamily="18" charset="0"/>
              </a:rPr>
              <a:t>Tên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nhân</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smtClean="0">
                <a:solidFill>
                  <a:srgbClr val="002060"/>
                </a:solidFill>
                <a:latin typeface="Cambria" panose="02040503050406030204" pitchFamily="18" charset="0"/>
                <a:ea typeface="Cambria" panose="02040503050406030204" pitchFamily="18" charset="0"/>
              </a:rPr>
              <a:t>vật</a:t>
            </a:r>
            <a:endParaRPr lang="en-US" sz="30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1282735" y="5371208"/>
            <a:ext cx="3188437" cy="553998"/>
          </a:xfrm>
          <a:prstGeom prst="rect">
            <a:avLst/>
          </a:prstGeom>
        </p:spPr>
        <p:txBody>
          <a:bodyPr wrap="none">
            <a:spAutoFit/>
          </a:bodyPr>
          <a:lstStyle/>
          <a:p>
            <a:r>
              <a:rPr lang="en-US" sz="3000" b="1" i="0" dirty="0" err="1">
                <a:solidFill>
                  <a:srgbClr val="002060"/>
                </a:solidFill>
                <a:effectLst/>
                <a:latin typeface="Cambria" panose="02040503050406030204" pitchFamily="18" charset="0"/>
                <a:ea typeface="Cambria" panose="02040503050406030204" pitchFamily="18" charset="0"/>
              </a:rPr>
              <a:t>Mức</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độ</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yêu</a:t>
            </a:r>
            <a:r>
              <a:rPr lang="en-US" sz="3000" b="1" i="0" dirty="0">
                <a:solidFill>
                  <a:srgbClr val="002060"/>
                </a:solidFill>
                <a:effectLst/>
                <a:latin typeface="Cambria" panose="02040503050406030204" pitchFamily="18" charset="0"/>
                <a:ea typeface="Cambria" panose="02040503050406030204" pitchFamily="18" charset="0"/>
              </a:rPr>
              <a:t> </a:t>
            </a:r>
            <a:r>
              <a:rPr lang="en-US" sz="3000" b="1" i="0" dirty="0" err="1">
                <a:solidFill>
                  <a:srgbClr val="002060"/>
                </a:solidFill>
                <a:effectLst/>
                <a:latin typeface="Cambria" panose="02040503050406030204" pitchFamily="18" charset="0"/>
                <a:ea typeface="Cambria" panose="02040503050406030204" pitchFamily="18" charset="0"/>
              </a:rPr>
              <a:t>thích</a:t>
            </a:r>
            <a:endParaRPr lang="en-US" sz="3000" b="1" dirty="0">
              <a:solidFill>
                <a:srgbClr val="002060"/>
              </a:solidFill>
              <a:latin typeface="Cambria" panose="02040503050406030204" pitchFamily="18" charset="0"/>
              <a:ea typeface="Cambria" panose="02040503050406030204" pitchFamily="18" charset="0"/>
            </a:endParaRPr>
          </a:p>
        </p:txBody>
      </p:sp>
      <p:sp>
        <p:nvSpPr>
          <p:cNvPr id="16" name="5-Point Star 15"/>
          <p:cNvSpPr/>
          <p:nvPr/>
        </p:nvSpPr>
        <p:spPr>
          <a:xfrm>
            <a:off x="5664200" y="52639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9905612" y="53020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6775193" y="52652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p:nvPr/>
        </p:nvSpPr>
        <p:spPr>
          <a:xfrm>
            <a:off x="7878302" y="5276614"/>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8913330" y="5303326"/>
            <a:ext cx="774700" cy="743186"/>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0829724" y="10091"/>
            <a:ext cx="1328685" cy="625264"/>
          </a:xfrm>
          <a:prstGeom prst="rect">
            <a:avLst/>
          </a:prstGeom>
        </p:spPr>
      </p:pic>
      <p:pic>
        <p:nvPicPr>
          <p:cNvPr id="22" name="Picture 21"/>
          <p:cNvPicPr>
            <a:picLocks noChangeAspect="1"/>
          </p:cNvPicPr>
          <p:nvPr/>
        </p:nvPicPr>
        <p:blipFill>
          <a:blip r:embed="rId5"/>
          <a:stretch>
            <a:fillRect/>
          </a:stretch>
        </p:blipFill>
        <p:spPr>
          <a:xfrm>
            <a:off x="10619036" y="6499829"/>
            <a:ext cx="1539373" cy="358171"/>
          </a:xfrm>
          <a:prstGeom prst="rect">
            <a:avLst/>
          </a:prstGeom>
        </p:spPr>
      </p:pic>
      <p:pic>
        <p:nvPicPr>
          <p:cNvPr id="23" name="Picture 22"/>
          <p:cNvPicPr>
            <a:picLocks noChangeAspect="1"/>
          </p:cNvPicPr>
          <p:nvPr/>
        </p:nvPicPr>
        <p:blipFill>
          <a:blip r:embed="rId6"/>
          <a:stretch>
            <a:fillRect/>
          </a:stretch>
        </p:blipFill>
        <p:spPr>
          <a:xfrm>
            <a:off x="45720" y="6602707"/>
            <a:ext cx="853440" cy="255293"/>
          </a:xfrm>
          <a:prstGeom prst="rect">
            <a:avLst/>
          </a:prstGeom>
        </p:spPr>
      </p:pic>
      <p:pic>
        <p:nvPicPr>
          <p:cNvPr id="24" name="Picture 23"/>
          <p:cNvPicPr>
            <a:picLocks noChangeAspect="1"/>
          </p:cNvPicPr>
          <p:nvPr/>
        </p:nvPicPr>
        <p:blipFill>
          <a:blip r:embed="rId7"/>
          <a:stretch>
            <a:fillRect/>
          </a:stretch>
        </p:blipFill>
        <p:spPr>
          <a:xfrm>
            <a:off x="-2147352" y="-198120"/>
            <a:ext cx="1936093" cy="2942939"/>
          </a:xfrm>
          <a:prstGeom prst="rect">
            <a:avLst/>
          </a:prstGeom>
        </p:spPr>
      </p:pic>
      <p:pic>
        <p:nvPicPr>
          <p:cNvPr id="25" name="Picture 24"/>
          <p:cNvPicPr>
            <a:picLocks noChangeAspect="1"/>
          </p:cNvPicPr>
          <p:nvPr/>
        </p:nvPicPr>
        <p:blipFill>
          <a:blip r:embed="rId7"/>
          <a:stretch>
            <a:fillRect/>
          </a:stretch>
        </p:blipFill>
        <p:spPr>
          <a:xfrm>
            <a:off x="822755" y="7667175"/>
            <a:ext cx="10119565" cy="2713963"/>
          </a:xfrm>
          <a:prstGeom prst="rect">
            <a:avLst/>
          </a:prstGeom>
        </p:spPr>
      </p:pic>
    </p:spTree>
    <p:extLst>
      <p:ext uri="{BB962C8B-B14F-4D97-AF65-F5344CB8AC3E}">
        <p14:creationId xmlns:p14="http://schemas.microsoft.com/office/powerpoint/2010/main" val="121954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randombar(horizontal)">
                                      <p:cBhvr>
                                        <p:cTn id="35" dur="500"/>
                                        <p:tgtEl>
                                          <p:spTgt spid="1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randombar(horizontal)">
                                      <p:cBhvr>
                                        <p:cTn id="44" dur="500"/>
                                        <p:tgtEl>
                                          <p:spTgt spid="1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randombar(horizontal)">
                                      <p:cBhvr>
                                        <p:cTn id="50" dur="500"/>
                                        <p:tgtEl>
                                          <p:spTgt spid="18"/>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randombar(horizontal)">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0" grpId="0"/>
      <p:bldP spid="11" grpId="0"/>
      <p:bldP spid="13" grpId="0"/>
      <p:bldP spid="14" grpId="0"/>
      <p:bldP spid="15" grpId="0"/>
      <p:bldP spid="16" grpId="0" animBg="1"/>
      <p:bldP spid="17" grpId="0" animBg="1"/>
      <p:bldP spid="18" grpId="0" animBg="1"/>
      <p:bldP spid="19" grpId="0" animBg="1"/>
      <p:bldP spid="2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483</Words>
  <Application>Microsoft Office PowerPoint</Application>
  <PresentationFormat>Widescreen</PresentationFormat>
  <Paragraphs>35</Paragraphs>
  <Slides>12</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12</vt:i4>
      </vt:variant>
    </vt:vector>
  </HeadingPairs>
  <TitlesOfParts>
    <vt:vector size="30" baseType="lpstr">
      <vt:lpstr>#9Slide05 Bodega Script</vt:lpstr>
      <vt:lpstr>UVN Bach Tuyet Nang</vt:lpstr>
      <vt:lpstr>方正粗谭黑简体</vt:lpstr>
      <vt:lpstr>Calibri Light</vt:lpstr>
      <vt:lpstr>#9Slide07 HoneyCream</vt:lpstr>
      <vt:lpstr>Times New Roman</vt:lpstr>
      <vt:lpstr>SVN-Nickel</vt:lpstr>
      <vt:lpstr>UVF Kewl Script</vt:lpstr>
      <vt:lpstr>Calibri</vt:lpstr>
      <vt:lpstr>UVN Binh Duong</vt:lpstr>
      <vt:lpstr>等线</vt:lpstr>
      <vt:lpstr>Arial</vt:lpstr>
      <vt:lpstr>UVF Salome</vt:lpstr>
      <vt:lpstr>Cambria</vt:lpstr>
      <vt:lpstr>Arial Rounded MT Bold</vt:lpstr>
      <vt:lpstr>#9Slide05 Aphrodite Pro</vt:lpstr>
      <vt:lpstr>SVN-Newton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Măngnon</cp:keywords>
  <cp:lastModifiedBy>Techsi.vn</cp:lastModifiedBy>
  <cp:revision>19</cp:revision>
  <dcterms:created xsi:type="dcterms:W3CDTF">2023-07-16T09:59:28Z</dcterms:created>
  <dcterms:modified xsi:type="dcterms:W3CDTF">2023-09-15T00:47:30Z</dcterms:modified>
  <cp:version>MNT37</cp:version>
</cp:coreProperties>
</file>