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1"/>
  </p:notesMasterIdLst>
  <p:sldIdLst>
    <p:sldId id="362" r:id="rId3"/>
    <p:sldId id="364" r:id="rId4"/>
    <p:sldId id="354" r:id="rId5"/>
    <p:sldId id="365" r:id="rId6"/>
    <p:sldId id="347" r:id="rId7"/>
    <p:sldId id="350" r:id="rId8"/>
    <p:sldId id="355"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FD392-F27C-4075-87FB-1829D3621C87}"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09CD3-9D5A-4B91-A04A-C2B9CF514739}" type="slidenum">
              <a:rPr lang="en-US" smtClean="0"/>
              <a:t>‹#›</a:t>
            </a:fld>
            <a:endParaRPr lang="en-US"/>
          </a:p>
        </p:txBody>
      </p:sp>
    </p:spTree>
    <p:extLst>
      <p:ext uri="{BB962C8B-B14F-4D97-AF65-F5344CB8AC3E}">
        <p14:creationId xmlns:p14="http://schemas.microsoft.com/office/powerpoint/2010/main" val="97996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4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98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10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83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92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5"/>
        <p:cNvGrpSpPr/>
        <p:nvPr/>
      </p:nvGrpSpPr>
      <p:grpSpPr>
        <a:xfrm>
          <a:off x="0" y="0"/>
          <a:ext cx="0" cy="0"/>
          <a:chOff x="0" y="0"/>
          <a:chExt cx="0" cy="0"/>
        </a:xfrm>
      </p:grpSpPr>
      <p:sp>
        <p:nvSpPr>
          <p:cNvPr id="7506" name="Google Shape;7506;gcc9050bdf8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7" name="Google Shape;7507;gcc9050bdf8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48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5"/>
        <p:cNvGrpSpPr/>
        <p:nvPr/>
      </p:nvGrpSpPr>
      <p:grpSpPr>
        <a:xfrm>
          <a:off x="0" y="0"/>
          <a:ext cx="0" cy="0"/>
          <a:chOff x="0" y="0"/>
          <a:chExt cx="0" cy="0"/>
        </a:xfrm>
      </p:grpSpPr>
      <p:sp>
        <p:nvSpPr>
          <p:cNvPr id="7506" name="Google Shape;7506;gcc9050bdf8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7" name="Google Shape;7507;gcc9050bdf8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277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9163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6330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9056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4340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69998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22970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5268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584537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521957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1915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7046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640607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040552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61831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83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46976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234301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18153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660821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93775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236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2020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41184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385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sp>
        <p:nvSpPr>
          <p:cNvPr id="2582" name="Google Shape;2582;p16"/>
          <p:cNvSpPr/>
          <p:nvPr/>
        </p:nvSpPr>
        <p:spPr>
          <a:xfrm>
            <a:off x="9184372" y="345701"/>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11093133" y="3863863"/>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5979134"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4" name="Google Shape;2694;p16"/>
          <p:cNvSpPr txBox="1">
            <a:spLocks noGrp="1"/>
          </p:cNvSpPr>
          <p:nvPr userDrawn="1">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userDrawn="1">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9360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556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214350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09340599"/>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865734473"/>
      </p:ext>
    </p:extLst>
  </p:cSld>
  <p:clrMap bg1="lt1" tx1="dk1" bg2="dk2" tx2="lt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87" r:id="rId5"/>
    <p:sldLayoutId id="2147483688" r:id="rId6"/>
    <p:sldLayoutId id="2147483689" r:id="rId7"/>
    <p:sldLayoutId id="2147483690" r:id="rId8"/>
    <p:sldLayoutId id="2147483691" r:id="rId9"/>
    <p:sldLayoutId id="214748369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12" name="Hình chữ nhật: Góc Tròn 5">
            <a:extLst>
              <a:ext uri="{FF2B5EF4-FFF2-40B4-BE49-F238E27FC236}">
                <a16:creationId xmlns:a16="http://schemas.microsoft.com/office/drawing/2014/main" id="{678A5BFD-7E46-2AA5-52BB-15BD660A2072}"/>
              </a:ext>
            </a:extLst>
          </p:cNvPr>
          <p:cNvSpPr/>
          <p:nvPr/>
        </p:nvSpPr>
        <p:spPr>
          <a:xfrm>
            <a:off x="2012289" y="1613354"/>
            <a:ext cx="9178509" cy="38495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pPr>
            <a:r>
              <a:rPr lang="en-US" altLang="en-US" sz="2800" smtClean="0">
                <a:solidFill>
                  <a:srgbClr val="002060"/>
                </a:solidFill>
                <a:latin typeface="Times New Roman" panose="02020603050405020304" pitchFamily="18" charset="0"/>
              </a:rPr>
              <a:t> </a:t>
            </a:r>
            <a:endParaRPr lang="en-US" altLang="en-US" sz="2800">
              <a:solidFill>
                <a:srgbClr val="CC0066"/>
              </a:solidFill>
              <a:latin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BC322B7E-7988-014C-AE20-00319B3924A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1811" b="63137" l="4285" r="36217"/>
                    </a14:imgEffect>
                  </a14:imgLayer>
                </a14:imgProps>
              </a:ext>
              <a:ext uri="{28A0092B-C50C-407E-A947-70E740481C1C}">
                <a14:useLocalDpi xmlns:a14="http://schemas.microsoft.com/office/drawing/2010/main" val="0"/>
              </a:ext>
            </a:extLst>
          </a:blip>
          <a:srcRect l="3364" t="32107" r="62966" b="35523"/>
          <a:stretch/>
        </p:blipFill>
        <p:spPr>
          <a:xfrm>
            <a:off x="-247966" y="168783"/>
            <a:ext cx="2399051" cy="2621028"/>
          </a:xfrm>
          <a:prstGeom prst="rect">
            <a:avLst/>
          </a:prstGeom>
        </p:spPr>
      </p:pic>
      <p:sp>
        <p:nvSpPr>
          <p:cNvPr id="10" name="Hình chữ nhật: Góc Tròn 5">
            <a:extLst>
              <a:ext uri="{FF2B5EF4-FFF2-40B4-BE49-F238E27FC236}">
                <a16:creationId xmlns:a16="http://schemas.microsoft.com/office/drawing/2014/main" id="{678A5BFD-7E46-2AA5-52BB-15BD660A2072}"/>
              </a:ext>
            </a:extLst>
          </p:cNvPr>
          <p:cNvSpPr/>
          <p:nvPr/>
        </p:nvSpPr>
        <p:spPr>
          <a:xfrm>
            <a:off x="2012290" y="168783"/>
            <a:ext cx="9178509" cy="11244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pPr>
            <a:r>
              <a:rPr lang="en-US" altLang="en-US" sz="2800">
                <a:solidFill>
                  <a:srgbClr val="002060"/>
                </a:solidFill>
                <a:latin typeface="Times New Roman" panose="02020603050405020304" pitchFamily="18" charset="0"/>
              </a:rPr>
              <a:t>CÁCH </a:t>
            </a:r>
            <a:r>
              <a:rPr lang="en-US" altLang="en-US" sz="2800" smtClean="0">
                <a:solidFill>
                  <a:srgbClr val="002060"/>
                </a:solidFill>
                <a:latin typeface="Times New Roman" panose="02020603050405020304" pitchFamily="18" charset="0"/>
              </a:rPr>
              <a:t>MỞ BÀI</a:t>
            </a:r>
            <a:endParaRPr lang="en-US" altLang="en-US" sz="2800">
              <a:solidFill>
                <a:srgbClr val="CC0066"/>
              </a:solidFill>
              <a:latin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E4290BA3-CE83-B148-34BB-40EC950A5E8B}"/>
              </a:ext>
            </a:extLst>
          </p:cNvPr>
          <p:cNvSpPr/>
          <p:nvPr/>
        </p:nvSpPr>
        <p:spPr>
          <a:xfrm>
            <a:off x="353004" y="757388"/>
            <a:ext cx="1332637" cy="1200329"/>
          </a:xfrm>
          <a:prstGeom prst="rect">
            <a:avLst/>
          </a:prstGeom>
        </p:spPr>
        <p:txBody>
          <a:bodyPr wrap="square">
            <a:spAutoFit/>
          </a:bodyPr>
          <a:lstStyle/>
          <a:p>
            <a:pPr lvl="0" algn="ctr">
              <a:defRPr/>
            </a:pPr>
            <a:r>
              <a:rPr lang="en-US" sz="2400" b="1" kern="0" dirty="0">
                <a:solidFill>
                  <a:prstClr val="black"/>
                </a:solidFill>
              </a:rPr>
              <a:t>3</a:t>
            </a:r>
            <a:r>
              <a:rPr lang="en-US" sz="2400" b="1" kern="0" smtClean="0">
                <a:solidFill>
                  <a:prstClr val="black"/>
                </a:solidFill>
              </a:rPr>
              <a:t>. Sửa lỗi chung</a:t>
            </a:r>
            <a:endParaRPr lang="en-US" sz="2400" b="1" kern="0" dirty="0">
              <a:solidFill>
                <a:prstClr val="black"/>
              </a:solidFill>
            </a:endParaRPr>
          </a:p>
        </p:txBody>
      </p:sp>
      <p:sp>
        <p:nvSpPr>
          <p:cNvPr id="7" name="TextBox 6"/>
          <p:cNvSpPr txBox="1">
            <a:spLocks noChangeArrowheads="1"/>
          </p:cNvSpPr>
          <p:nvPr/>
        </p:nvSpPr>
        <p:spPr bwMode="auto">
          <a:xfrm>
            <a:off x="2465034" y="1613354"/>
            <a:ext cx="739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smtClean="0">
                <a:solidFill>
                  <a:srgbClr val="0000FF"/>
                </a:solidFill>
                <a:latin typeface="Times New Roman" panose="02020603050405020304" pitchFamily="18" charset="0"/>
                <a:cs typeface="Times New Roman" panose="02020603050405020304" pitchFamily="18" charset="0"/>
              </a:rPr>
              <a:t>Trong số các câu chuyện đã đọc, em </a:t>
            </a:r>
            <a:r>
              <a:rPr lang="en-US" altLang="en-US" sz="2800">
                <a:solidFill>
                  <a:srgbClr val="0000FF"/>
                </a:solidFill>
                <a:latin typeface="Times New Roman" panose="02020603050405020304" pitchFamily="18" charset="0"/>
                <a:cs typeface="Times New Roman" panose="02020603050405020304" pitchFamily="18" charset="0"/>
              </a:rPr>
              <a:t>thích nhất là câu chuyện Cóc kiện trời.</a:t>
            </a:r>
            <a:endParaRPr lang="vi-VN" altLang="en-US" sz="2800">
              <a:solidFill>
                <a:srgbClr val="0000FF"/>
              </a:solidFill>
              <a:latin typeface="Times New Roman" panose="02020603050405020304" pitchFamily="18" charset="0"/>
              <a:cs typeface="Times New Roman" panose="02020603050405020304" pitchFamily="18" charset="0"/>
            </a:endParaRPr>
          </a:p>
        </p:txBody>
      </p:sp>
      <p:sp>
        <p:nvSpPr>
          <p:cNvPr id="9" name="TextBox 7"/>
          <p:cNvSpPr txBox="1">
            <a:spLocks noChangeArrowheads="1"/>
          </p:cNvSpPr>
          <p:nvPr/>
        </p:nvSpPr>
        <p:spPr bwMode="auto">
          <a:xfrm>
            <a:off x="2477733" y="2567461"/>
            <a:ext cx="83439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a:solidFill>
                  <a:srgbClr val="C00000"/>
                </a:solidFill>
                <a:latin typeface="Times New Roman" panose="02020603050405020304" pitchFamily="18" charset="0"/>
                <a:cs typeface="Times New Roman" panose="02020603050405020304" pitchFamily="18" charset="0"/>
              </a:rPr>
              <a:t>Kho tàng </a:t>
            </a:r>
            <a:r>
              <a:rPr lang="en-US" altLang="en-US" sz="2800" smtClean="0">
                <a:solidFill>
                  <a:srgbClr val="C00000"/>
                </a:solidFill>
                <a:latin typeface="Times New Roman" panose="02020603050405020304" pitchFamily="18" charset="0"/>
                <a:cs typeface="Times New Roman" panose="02020603050405020304" pitchFamily="18" charset="0"/>
              </a:rPr>
              <a:t>truyện </a:t>
            </a:r>
            <a:r>
              <a:rPr lang="en-US" altLang="en-US" sz="2800">
                <a:solidFill>
                  <a:srgbClr val="C00000"/>
                </a:solidFill>
                <a:latin typeface="Times New Roman" panose="02020603050405020304" pitchFamily="18" charset="0"/>
                <a:cs typeface="Times New Roman" panose="02020603050405020304" pitchFamily="18" charset="0"/>
              </a:rPr>
              <a:t>cổ Việt Nam rất phong phú với biết bao nhiêu câu chuyện hay, bổ ích. Mỗi câu chuyện là một bài học sâu sắc ông cha ta muốn răn dạy con cháu đời sau. Trong số những câu chuyện cổ tích đã đọc, em thích nhất câu chuyện  giải thích về hiện tượng thiên nhiên. Câu chuyện mang tên: Cóc kiện trời.</a:t>
            </a:r>
            <a:endParaRPr lang="vi-VN" altLang="en-US" sz="28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823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12" name="Hình chữ nhật: Góc Tròn 5">
            <a:extLst>
              <a:ext uri="{FF2B5EF4-FFF2-40B4-BE49-F238E27FC236}">
                <a16:creationId xmlns:a16="http://schemas.microsoft.com/office/drawing/2014/main" id="{678A5BFD-7E46-2AA5-52BB-15BD660A2072}"/>
              </a:ext>
            </a:extLst>
          </p:cNvPr>
          <p:cNvSpPr/>
          <p:nvPr/>
        </p:nvSpPr>
        <p:spPr>
          <a:xfrm>
            <a:off x="2012289" y="1613354"/>
            <a:ext cx="9178509" cy="38495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pPr>
            <a:r>
              <a:rPr lang="en-US" altLang="en-US" sz="2800" smtClean="0">
                <a:solidFill>
                  <a:srgbClr val="002060"/>
                </a:solidFill>
                <a:latin typeface="Times New Roman" panose="02020603050405020304" pitchFamily="18" charset="0"/>
              </a:rPr>
              <a:t> </a:t>
            </a:r>
            <a:endParaRPr lang="en-US" altLang="en-US" sz="2800">
              <a:solidFill>
                <a:srgbClr val="CC0066"/>
              </a:solidFill>
              <a:latin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BC322B7E-7988-014C-AE20-00319B3924A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1811" b="63137" l="4285" r="36217"/>
                    </a14:imgEffect>
                  </a14:imgLayer>
                </a14:imgProps>
              </a:ext>
              <a:ext uri="{28A0092B-C50C-407E-A947-70E740481C1C}">
                <a14:useLocalDpi xmlns:a14="http://schemas.microsoft.com/office/drawing/2010/main" val="0"/>
              </a:ext>
            </a:extLst>
          </a:blip>
          <a:srcRect l="3364" t="32107" r="62966" b="35523"/>
          <a:stretch/>
        </p:blipFill>
        <p:spPr>
          <a:xfrm>
            <a:off x="-247966" y="168783"/>
            <a:ext cx="2399051" cy="2621028"/>
          </a:xfrm>
          <a:prstGeom prst="rect">
            <a:avLst/>
          </a:prstGeom>
        </p:spPr>
      </p:pic>
      <p:sp>
        <p:nvSpPr>
          <p:cNvPr id="10" name="Hình chữ nhật: Góc Tròn 5">
            <a:extLst>
              <a:ext uri="{FF2B5EF4-FFF2-40B4-BE49-F238E27FC236}">
                <a16:creationId xmlns:a16="http://schemas.microsoft.com/office/drawing/2014/main" id="{678A5BFD-7E46-2AA5-52BB-15BD660A2072}"/>
              </a:ext>
            </a:extLst>
          </p:cNvPr>
          <p:cNvSpPr/>
          <p:nvPr/>
        </p:nvSpPr>
        <p:spPr>
          <a:xfrm>
            <a:off x="2012290" y="168783"/>
            <a:ext cx="9178509" cy="11244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pPr>
            <a:r>
              <a:rPr lang="en-US" altLang="en-US" sz="2800">
                <a:solidFill>
                  <a:srgbClr val="002060"/>
                </a:solidFill>
                <a:latin typeface="Times New Roman" panose="02020603050405020304" pitchFamily="18" charset="0"/>
              </a:rPr>
              <a:t>CÁCH </a:t>
            </a:r>
            <a:r>
              <a:rPr lang="en-US" altLang="en-US" sz="2800" smtClean="0">
                <a:solidFill>
                  <a:srgbClr val="002060"/>
                </a:solidFill>
                <a:latin typeface="Times New Roman" panose="02020603050405020304" pitchFamily="18" charset="0"/>
              </a:rPr>
              <a:t>KẾT BÀI</a:t>
            </a:r>
            <a:endParaRPr lang="en-US" altLang="en-US" sz="2800">
              <a:solidFill>
                <a:srgbClr val="CC0066"/>
              </a:solidFill>
              <a:latin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E4290BA3-CE83-B148-34BB-40EC950A5E8B}"/>
              </a:ext>
            </a:extLst>
          </p:cNvPr>
          <p:cNvSpPr/>
          <p:nvPr/>
        </p:nvSpPr>
        <p:spPr>
          <a:xfrm>
            <a:off x="353004" y="757388"/>
            <a:ext cx="1332637" cy="1200329"/>
          </a:xfrm>
          <a:prstGeom prst="rect">
            <a:avLst/>
          </a:prstGeom>
        </p:spPr>
        <p:txBody>
          <a:bodyPr wrap="square">
            <a:spAutoFit/>
          </a:bodyPr>
          <a:lstStyle/>
          <a:p>
            <a:pPr lvl="0" algn="ctr">
              <a:defRPr/>
            </a:pPr>
            <a:r>
              <a:rPr lang="en-US" sz="2400" b="1" kern="0" dirty="0">
                <a:solidFill>
                  <a:prstClr val="black"/>
                </a:solidFill>
              </a:rPr>
              <a:t>3</a:t>
            </a:r>
            <a:r>
              <a:rPr lang="en-US" sz="2400" b="1" kern="0" smtClean="0">
                <a:solidFill>
                  <a:prstClr val="black"/>
                </a:solidFill>
              </a:rPr>
              <a:t>. Sửa lỗi chung</a:t>
            </a:r>
            <a:endParaRPr lang="en-US" sz="2400" b="1" kern="0" dirty="0">
              <a:solidFill>
                <a:prstClr val="black"/>
              </a:solidFill>
            </a:endParaRPr>
          </a:p>
        </p:txBody>
      </p:sp>
      <p:sp>
        <p:nvSpPr>
          <p:cNvPr id="13" name="TextBox 4"/>
          <p:cNvSpPr txBox="1">
            <a:spLocks noChangeArrowheads="1"/>
          </p:cNvSpPr>
          <p:nvPr/>
        </p:nvSpPr>
        <p:spPr bwMode="auto">
          <a:xfrm>
            <a:off x="2151085" y="2082830"/>
            <a:ext cx="87825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      Đoạn truyện trên cho ta thấy ông có tài xét xử. Em sẽ cố gắng học giỏi để thông minh như ông.</a:t>
            </a:r>
            <a:endParaRPr lang="vi-VN" altLang="en-US" sz="2800">
              <a:solidFill>
                <a:srgbClr val="0000FF"/>
              </a:solidFill>
              <a:latin typeface="Times New Roman" panose="02020603050405020304" pitchFamily="18" charset="0"/>
              <a:cs typeface="Times New Roman" panose="02020603050405020304" pitchFamily="18" charset="0"/>
            </a:endParaRPr>
          </a:p>
        </p:txBody>
      </p:sp>
      <p:sp>
        <p:nvSpPr>
          <p:cNvPr id="14" name="TextBox 5"/>
          <p:cNvSpPr txBox="1">
            <a:spLocks noChangeArrowheads="1"/>
          </p:cNvSpPr>
          <p:nvPr/>
        </p:nvSpPr>
        <p:spPr bwMode="auto">
          <a:xfrm>
            <a:off x="2151085" y="3109942"/>
            <a:ext cx="862577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C00000"/>
                </a:solidFill>
                <a:latin typeface="Times New Roman" panose="02020603050405020304" pitchFamily="18" charset="0"/>
                <a:cs typeface="Times New Roman" panose="02020603050405020304" pitchFamily="18" charset="0"/>
              </a:rPr>
              <a:t>      Câu chuyện trên cho ta thấy ông Nguyễn Khoa Đăng là vị quan thông minh và có tài xét xử. Những người </a:t>
            </a:r>
            <a:r>
              <a:rPr lang="en-US" altLang="en-US" sz="2800" smtClean="0">
                <a:solidFill>
                  <a:srgbClr val="C00000"/>
                </a:solidFill>
                <a:latin typeface="Times New Roman" panose="02020603050405020304" pitchFamily="18" charset="0"/>
                <a:cs typeface="Times New Roman" panose="02020603050405020304" pitchFamily="18" charset="0"/>
              </a:rPr>
              <a:t>mang lại công bằng cho mọi người như ông </a:t>
            </a:r>
            <a:r>
              <a:rPr lang="en-US" altLang="en-US" sz="2800">
                <a:solidFill>
                  <a:srgbClr val="C00000"/>
                </a:solidFill>
                <a:latin typeface="Times New Roman" panose="02020603050405020304" pitchFamily="18" charset="0"/>
                <a:cs typeface="Times New Roman" panose="02020603050405020304" pitchFamily="18" charset="0"/>
              </a:rPr>
              <a:t>góp phần </a:t>
            </a:r>
            <a:r>
              <a:rPr lang="en-US" altLang="en-US" sz="2800" smtClean="0">
                <a:solidFill>
                  <a:srgbClr val="C00000"/>
                </a:solidFill>
                <a:latin typeface="Times New Roman" panose="02020603050405020304" pitchFamily="18" charset="0"/>
                <a:cs typeface="Times New Roman" panose="02020603050405020304" pitchFamily="18" charset="0"/>
              </a:rPr>
              <a:t>làm </a:t>
            </a:r>
            <a:r>
              <a:rPr lang="en-US" altLang="en-US" sz="2800">
                <a:solidFill>
                  <a:srgbClr val="C00000"/>
                </a:solidFill>
                <a:latin typeface="Times New Roman" panose="02020603050405020304" pitchFamily="18" charset="0"/>
                <a:cs typeface="Times New Roman" panose="02020603050405020304" pitchFamily="18" charset="0"/>
              </a:rPr>
              <a:t>cho cuộc sống của chúng ta ngày càng tốt đẹp hơn.</a:t>
            </a:r>
            <a:endParaRPr lang="vi-VN" altLang="en-US" sz="28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759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Shape 6982"/>
        <p:cNvGrpSpPr/>
        <p:nvPr/>
      </p:nvGrpSpPr>
      <p:grpSpPr>
        <a:xfrm>
          <a:off x="0" y="0"/>
          <a:ext cx="0" cy="0"/>
          <a:chOff x="0" y="0"/>
          <a:chExt cx="0" cy="0"/>
        </a:xfrm>
      </p:grpSpPr>
      <p:sp>
        <p:nvSpPr>
          <p:cNvPr id="6" name="Hình chữ nhật: Góc Tròn 5">
            <a:extLst>
              <a:ext uri="{FF2B5EF4-FFF2-40B4-BE49-F238E27FC236}">
                <a16:creationId xmlns:a16="http://schemas.microsoft.com/office/drawing/2014/main" id="{678A5BFD-7E46-2AA5-52BB-15BD660A2072}"/>
              </a:ext>
            </a:extLst>
          </p:cNvPr>
          <p:cNvSpPr/>
          <p:nvPr/>
        </p:nvSpPr>
        <p:spPr>
          <a:xfrm>
            <a:off x="494090" y="314325"/>
            <a:ext cx="11203821" cy="62674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 name="Group 2">
            <a:extLst>
              <a:ext uri="{FF2B5EF4-FFF2-40B4-BE49-F238E27FC236}">
                <a16:creationId xmlns:a16="http://schemas.microsoft.com/office/drawing/2014/main" id="{44158FE7-2415-FF48-20DF-2F2F31AA3045}"/>
              </a:ext>
            </a:extLst>
          </p:cNvPr>
          <p:cNvGrpSpPr/>
          <p:nvPr/>
        </p:nvGrpSpPr>
        <p:grpSpPr>
          <a:xfrm>
            <a:off x="237660" y="-247650"/>
            <a:ext cx="3581865" cy="3609975"/>
            <a:chOff x="3211419" y="3411124"/>
            <a:chExt cx="2460334" cy="2377877"/>
          </a:xfrm>
        </p:grpSpPr>
        <p:pic>
          <p:nvPicPr>
            <p:cNvPr id="4" name="Picture 3">
              <a:extLst>
                <a:ext uri="{FF2B5EF4-FFF2-40B4-BE49-F238E27FC236}">
                  <a16:creationId xmlns:a16="http://schemas.microsoft.com/office/drawing/2014/main" id="{8EB606CB-A8B1-8E25-D899-76F57F19C01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923" b="33538" l="34462" r="68154"/>
                      </a14:imgEffect>
                    </a14:imgLayer>
                  </a14:imgProps>
                </a:ext>
                <a:ext uri="{28A0092B-C50C-407E-A947-70E740481C1C}">
                  <a14:useLocalDpi xmlns:a14="http://schemas.microsoft.com/office/drawing/2010/main" val="0"/>
                </a:ext>
              </a:extLst>
            </a:blip>
            <a:srcRect l="35512" t="272" r="32165" b="68488"/>
            <a:stretch/>
          </p:blipFill>
          <p:spPr>
            <a:xfrm>
              <a:off x="3211419" y="3411124"/>
              <a:ext cx="2460334" cy="2377877"/>
            </a:xfrm>
            <a:prstGeom prst="rect">
              <a:avLst/>
            </a:prstGeom>
          </p:spPr>
        </p:pic>
        <p:sp>
          <p:nvSpPr>
            <p:cNvPr id="5" name="TextBox 4">
              <a:extLst>
                <a:ext uri="{FF2B5EF4-FFF2-40B4-BE49-F238E27FC236}">
                  <a16:creationId xmlns:a16="http://schemas.microsoft.com/office/drawing/2014/main" id="{1AE26ED2-CDEA-707E-713F-971AE7C2F676}"/>
                </a:ext>
              </a:extLst>
            </p:cNvPr>
            <p:cNvSpPr txBox="1"/>
            <p:nvPr/>
          </p:nvSpPr>
          <p:spPr>
            <a:xfrm>
              <a:off x="3528702" y="4297090"/>
              <a:ext cx="1599329" cy="628467"/>
            </a:xfrm>
            <a:prstGeom prst="rect">
              <a:avLst/>
            </a:prstGeom>
          </p:spPr>
          <p:txBody>
            <a:bodyPr wrap="square">
              <a:spAutoFit/>
            </a:bodyPr>
            <a:lstStyle>
              <a:defPPr>
                <a:defRPr lang="en-US"/>
              </a:defPPr>
              <a:lvl1pPr lvl="0">
                <a:defRPr sz="3200" b="1" kern="0">
                  <a:solidFill>
                    <a:prstClr val="black"/>
                  </a:solidFill>
                  <a:latin typeface="Calibri Light" panose="020F0302020204030204"/>
                </a:defRPr>
              </a:lvl1pPr>
            </a:lstStyle>
            <a:p>
              <a:pPr algn="ctr"/>
              <a:r>
                <a:rPr lang="en-US" sz="2800" dirty="0">
                  <a:latin typeface="+mn-lt"/>
                </a:rPr>
                <a:t>4</a:t>
              </a:r>
              <a:r>
                <a:rPr lang="en-US" sz="2800" smtClean="0">
                  <a:latin typeface="+mn-lt"/>
                </a:rPr>
                <a:t>. </a:t>
              </a:r>
              <a:r>
                <a:rPr lang="en-US" sz="2800" dirty="0" err="1">
                  <a:latin typeface="+mn-lt"/>
                </a:rPr>
                <a:t>Chỉnh</a:t>
              </a:r>
              <a:r>
                <a:rPr lang="en-US" sz="2800" dirty="0">
                  <a:latin typeface="+mn-lt"/>
                </a:rPr>
                <a:t> </a:t>
              </a:r>
              <a:r>
                <a:rPr lang="en-US" sz="2800" dirty="0" err="1">
                  <a:latin typeface="+mn-lt"/>
                </a:rPr>
                <a:t>sửa</a:t>
              </a:r>
              <a:r>
                <a:rPr lang="en-US" sz="2800" dirty="0">
                  <a:latin typeface="+mn-lt"/>
                </a:rPr>
                <a:t> </a:t>
              </a:r>
              <a:r>
                <a:rPr lang="en-US" sz="2800" err="1">
                  <a:latin typeface="+mn-lt"/>
                </a:rPr>
                <a:t>bài</a:t>
              </a:r>
              <a:r>
                <a:rPr lang="en-US" sz="2800">
                  <a:latin typeface="+mn-lt"/>
                </a:rPr>
                <a:t> </a:t>
              </a:r>
              <a:r>
                <a:rPr lang="en-US" sz="2800" smtClean="0">
                  <a:latin typeface="+mn-lt"/>
                </a:rPr>
                <a:t>viết</a:t>
              </a:r>
              <a:endParaRPr lang="en-US" sz="2800" dirty="0">
                <a:latin typeface="+mn-lt"/>
              </a:endParaRPr>
            </a:p>
          </p:txBody>
        </p:sp>
      </p:grpSp>
      <p:pic>
        <p:nvPicPr>
          <p:cNvPr id="13" name="Picture 12" descr="Text, whiteboard&#10;&#10;Description automatically generated">
            <a:extLst>
              <a:ext uri="{FF2B5EF4-FFF2-40B4-BE49-F238E27FC236}">
                <a16:creationId xmlns:a16="http://schemas.microsoft.com/office/drawing/2014/main" id="{61B022FB-47D3-D0CE-6E95-FB650484A0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3468" y="2571750"/>
            <a:ext cx="7681232" cy="3523660"/>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9BB48FEC-10FE-38E2-9D17-C5F9D0C91D58}"/>
              </a:ext>
            </a:extLst>
          </p:cNvPr>
          <p:cNvSpPr txBox="1"/>
          <p:nvPr/>
        </p:nvSpPr>
        <p:spPr>
          <a:xfrm>
            <a:off x="3829050" y="3486150"/>
            <a:ext cx="6734175" cy="2123658"/>
          </a:xfrm>
          <a:prstGeom prst="rect">
            <a:avLst/>
          </a:prstGeom>
          <a:noFill/>
        </p:spPr>
        <p:txBody>
          <a:bodyPr wrap="square" rtlCol="0">
            <a:spAutoFit/>
          </a:bodyPr>
          <a:lstStyle/>
          <a:p>
            <a:pPr algn="ctr"/>
            <a:r>
              <a:rPr lang="vi-VN" sz="4400" b="1" dirty="0">
                <a:solidFill>
                  <a:srgbClr val="FF0000"/>
                </a:solidFill>
                <a:latin typeface="Cambria" panose="02040503050406030204" pitchFamily="18" charset="0"/>
                <a:ea typeface="Cambria" panose="02040503050406030204" pitchFamily="18" charset="0"/>
              </a:rPr>
              <a:t>Sửa lỗi trong bài (nếu có) hoặc viết lại một đoạn cho hay hơn.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18805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iếng ting ting.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204966" y="5528237"/>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8780961" y="5422458"/>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01036" y="-1529763"/>
            <a:ext cx="11302988" cy="9181065"/>
          </a:xfrm>
          <a:prstGeom prst="rect">
            <a:avLst/>
          </a:prstGeom>
          <a:ln>
            <a:noFill/>
          </a:ln>
        </p:spPr>
      </p:pic>
      <p:pic>
        <p:nvPicPr>
          <p:cNvPr id="7" name="Hình ảnh 6" descr="Ảnh có chứa văn bản&#10;&#10;Mô tả được tạo tự động">
            <a:extLst>
              <a:ext uri="{FF2B5EF4-FFF2-40B4-BE49-F238E27FC236}">
                <a16:creationId xmlns:a16="http://schemas.microsoft.com/office/drawing/2014/main" id="{9A4B0A6E-859C-CA45-A85F-4FFDBAF11D44}"/>
              </a:ext>
            </a:extLst>
          </p:cNvPr>
          <p:cNvPicPr>
            <a:picLocks noChangeAspect="1"/>
          </p:cNvPicPr>
          <p:nvPr/>
        </p:nvPicPr>
        <p:blipFill>
          <a:blip r:embed="rId4"/>
          <a:stretch>
            <a:fillRect/>
          </a:stretch>
        </p:blipFill>
        <p:spPr>
          <a:xfrm>
            <a:off x="-6059401" y="760018"/>
            <a:ext cx="5248300" cy="3673809"/>
          </a:xfrm>
          <a:prstGeom prst="rect">
            <a:avLst/>
          </a:prstGeom>
        </p:spPr>
      </p:pic>
      <p:sp>
        <p:nvSpPr>
          <p:cNvPr id="78" name="TextBox 77">
            <a:extLst>
              <a:ext uri="{FF2B5EF4-FFF2-40B4-BE49-F238E27FC236}">
                <a16:creationId xmlns:a16="http://schemas.microsoft.com/office/drawing/2014/main" id="{0EE618D4-CAAD-43F6-B023-4B1966CEFE23}"/>
              </a:ext>
            </a:extLst>
          </p:cNvPr>
          <p:cNvSpPr txBox="1"/>
          <p:nvPr/>
        </p:nvSpPr>
        <p:spPr>
          <a:xfrm>
            <a:off x="2672052" y="1575251"/>
            <a:ext cx="7230925" cy="3375026"/>
          </a:xfrm>
          <a:prstGeom prst="rect">
            <a:avLst/>
          </a:prstGeom>
          <a:noFill/>
        </p:spPr>
        <p:txBody>
          <a:bodyPr wrap="square">
            <a:spAutoFit/>
          </a:bodyPr>
          <a:lstStyle/>
          <a:p>
            <a:pPr algn="ctr" defTabSz="1219170">
              <a:buClr>
                <a:srgbClr val="000000"/>
              </a:buClr>
              <a:defRPr/>
            </a:pPr>
            <a:r>
              <a:rPr lang="en-US" sz="10666" b="1" kern="0" smtClean="0">
                <a:solidFill>
                  <a:srgbClr val="FF6E85">
                    <a:lumMod val="75000"/>
                  </a:srgbClr>
                </a:solidFill>
                <a:latin typeface="UVN Banh Mi" pitchFamily="2" charset="0"/>
                <a:cs typeface="Arial"/>
                <a:sym typeface="Handlee"/>
              </a:rPr>
              <a:t>CHIA SẺ TRƯỚC LỚP </a:t>
            </a:r>
            <a:endParaRPr lang="en-US" sz="2133" kern="0">
              <a:solidFill>
                <a:srgbClr val="FF6E85">
                  <a:lumMod val="75000"/>
                </a:srgbClr>
              </a:solidFill>
              <a:latin typeface="Arial"/>
              <a:cs typeface="Arial"/>
              <a:sym typeface="Arial"/>
            </a:endParaRPr>
          </a:p>
        </p:txBody>
      </p:sp>
    </p:spTree>
    <p:extLst>
      <p:ext uri="{BB962C8B-B14F-4D97-AF65-F5344CB8AC3E}">
        <p14:creationId xmlns:p14="http://schemas.microsoft.com/office/powerpoint/2010/main" val="7898116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204966" y="5528237"/>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8780961" y="5422458"/>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361847" y="-1608141"/>
            <a:ext cx="11302988" cy="9181065"/>
          </a:xfrm>
          <a:prstGeom prst="rect">
            <a:avLst/>
          </a:prstGeom>
          <a:ln>
            <a:noFill/>
          </a:ln>
        </p:spPr>
      </p:pic>
      <p:pic>
        <p:nvPicPr>
          <p:cNvPr id="7" name="Hình ảnh 6" descr="Ảnh có chứa văn bản&#10;&#10;Mô tả được tạo tự động">
            <a:extLst>
              <a:ext uri="{FF2B5EF4-FFF2-40B4-BE49-F238E27FC236}">
                <a16:creationId xmlns:a16="http://schemas.microsoft.com/office/drawing/2014/main" id="{9A4B0A6E-859C-CA45-A85F-4FFDBAF11D44}"/>
              </a:ext>
            </a:extLst>
          </p:cNvPr>
          <p:cNvPicPr>
            <a:picLocks noChangeAspect="1"/>
          </p:cNvPicPr>
          <p:nvPr/>
        </p:nvPicPr>
        <p:blipFill>
          <a:blip r:embed="rId4"/>
          <a:stretch>
            <a:fillRect/>
          </a:stretch>
        </p:blipFill>
        <p:spPr>
          <a:xfrm>
            <a:off x="-6059401" y="760018"/>
            <a:ext cx="5248300" cy="3673809"/>
          </a:xfrm>
          <a:prstGeom prst="rect">
            <a:avLst/>
          </a:prstGeom>
        </p:spPr>
      </p:pic>
      <p:sp>
        <p:nvSpPr>
          <p:cNvPr id="78" name="TextBox 77">
            <a:extLst>
              <a:ext uri="{FF2B5EF4-FFF2-40B4-BE49-F238E27FC236}">
                <a16:creationId xmlns:a16="http://schemas.microsoft.com/office/drawing/2014/main" id="{0EE618D4-CAAD-43F6-B023-4B1966CEFE23}"/>
              </a:ext>
            </a:extLst>
          </p:cNvPr>
          <p:cNvSpPr txBox="1"/>
          <p:nvPr/>
        </p:nvSpPr>
        <p:spPr>
          <a:xfrm>
            <a:off x="2672351" y="2344621"/>
            <a:ext cx="7230925" cy="1733680"/>
          </a:xfrm>
          <a:prstGeom prst="rect">
            <a:avLst/>
          </a:prstGeom>
          <a:noFill/>
        </p:spPr>
        <p:txBody>
          <a:bodyPr wrap="square">
            <a:spAutoFit/>
          </a:bodyPr>
          <a:lstStyle/>
          <a:p>
            <a:pPr algn="ctr" defTabSz="1219170">
              <a:buClr>
                <a:srgbClr val="000000"/>
              </a:buClr>
              <a:defRPr/>
            </a:pPr>
            <a:r>
              <a:rPr lang="en-US" sz="10666" b="1" kern="0">
                <a:solidFill>
                  <a:srgbClr val="FF6E85">
                    <a:lumMod val="75000"/>
                  </a:srgbClr>
                </a:solidFill>
                <a:latin typeface="UVN Banh Mi" pitchFamily="2" charset="0"/>
                <a:cs typeface="Arial"/>
                <a:sym typeface="Handlee"/>
              </a:rPr>
              <a:t>VẬN DỤNG</a:t>
            </a:r>
            <a:endParaRPr lang="en-US" sz="2133" kern="0">
              <a:solidFill>
                <a:srgbClr val="FF6E85">
                  <a:lumMod val="75000"/>
                </a:srgbClr>
              </a:solidFill>
              <a:latin typeface="Arial"/>
              <a:cs typeface="Arial"/>
              <a:sym typeface="Arial"/>
            </a:endParaRPr>
          </a:p>
        </p:txBody>
      </p:sp>
    </p:spTree>
    <p:extLst>
      <p:ext uri="{BB962C8B-B14F-4D97-AF65-F5344CB8AC3E}">
        <p14:creationId xmlns:p14="http://schemas.microsoft.com/office/powerpoint/2010/main" val="1208476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Shape 7508"/>
        <p:cNvGrpSpPr/>
        <p:nvPr/>
      </p:nvGrpSpPr>
      <p:grpSpPr>
        <a:xfrm>
          <a:off x="0" y="0"/>
          <a:ext cx="0" cy="0"/>
          <a:chOff x="0" y="0"/>
          <a:chExt cx="0" cy="0"/>
        </a:xfrm>
      </p:grpSpPr>
      <p:pic>
        <p:nvPicPr>
          <p:cNvPr id="2" name="Picture 5" descr="Shape, rectangle&#10;&#10;Description automatically generated">
            <a:extLst>
              <a:ext uri="{FF2B5EF4-FFF2-40B4-BE49-F238E27FC236}">
                <a16:creationId xmlns:a16="http://schemas.microsoft.com/office/drawing/2014/main" id="{39B73775-8AD9-71EE-C662-77E83D3AD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7528" y="277679"/>
            <a:ext cx="10518180" cy="6380296"/>
          </a:xfrm>
          <a:prstGeom prst="rect">
            <a:avLst/>
          </a:prstGeom>
        </p:spPr>
      </p:pic>
      <p:sp>
        <p:nvSpPr>
          <p:cNvPr id="4" name="Hộp Văn bản 3">
            <a:extLst>
              <a:ext uri="{FF2B5EF4-FFF2-40B4-BE49-F238E27FC236}">
                <a16:creationId xmlns:a16="http://schemas.microsoft.com/office/drawing/2014/main" id="{A5392BA0-2B3C-8BBD-3BC1-E5E9DEEC471B}"/>
              </a:ext>
            </a:extLst>
          </p:cNvPr>
          <p:cNvSpPr txBox="1"/>
          <p:nvPr/>
        </p:nvSpPr>
        <p:spPr>
          <a:xfrm>
            <a:off x="1924797" y="1694948"/>
            <a:ext cx="8018556" cy="3416320"/>
          </a:xfrm>
          <a:prstGeom prst="rect">
            <a:avLst/>
          </a:prstGeom>
          <a:noFill/>
        </p:spPr>
        <p:txBody>
          <a:bodyPr wrap="square" rtlCol="0">
            <a:spAutoFit/>
          </a:bodyPr>
          <a:lstStyle/>
          <a:p>
            <a:pPr algn="ctr" defTabSz="1219170">
              <a:buClr>
                <a:srgbClr val="000000"/>
              </a:buClr>
            </a:pPr>
            <a:r>
              <a:rPr lang="vi-VN" sz="5400" b="1" kern="0" dirty="0">
                <a:solidFill>
                  <a:srgbClr val="FFFFFF"/>
                </a:solidFill>
                <a:latin typeface="Calibri" panose="020F0502020204030204" pitchFamily="34" charset="0"/>
                <a:cs typeface="Calibri" panose="020F0502020204030204" pitchFamily="34" charset="0"/>
                <a:sym typeface="Arial"/>
              </a:rPr>
              <a:t>Ghi vào sổ tay những điều em học được về cách viết bài văn kể lại câu chuyện với các chi tiết sáng tạo.</a:t>
            </a:r>
            <a:endParaRPr lang="en-US" sz="5400" b="1"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703598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Shape 7508"/>
        <p:cNvGrpSpPr/>
        <p:nvPr/>
      </p:nvGrpSpPr>
      <p:grpSpPr>
        <a:xfrm>
          <a:off x="0" y="0"/>
          <a:ext cx="0" cy="0"/>
          <a:chOff x="0" y="0"/>
          <a:chExt cx="0" cy="0"/>
        </a:xfrm>
      </p:grpSpPr>
      <p:pic>
        <p:nvPicPr>
          <p:cNvPr id="2" name="Picture 5" descr="Shape, rectangle&#10;&#10;Description automatically generated">
            <a:extLst>
              <a:ext uri="{FF2B5EF4-FFF2-40B4-BE49-F238E27FC236}">
                <a16:creationId xmlns:a16="http://schemas.microsoft.com/office/drawing/2014/main" id="{39B73775-8AD9-71EE-C662-77E83D3AD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7528" y="277679"/>
            <a:ext cx="10518180" cy="6380296"/>
          </a:xfrm>
          <a:prstGeom prst="rect">
            <a:avLst/>
          </a:prstGeom>
        </p:spPr>
      </p:pic>
      <p:sp>
        <p:nvSpPr>
          <p:cNvPr id="4" name="Hộp Văn bản 3">
            <a:extLst>
              <a:ext uri="{FF2B5EF4-FFF2-40B4-BE49-F238E27FC236}">
                <a16:creationId xmlns:a16="http://schemas.microsoft.com/office/drawing/2014/main" id="{A5392BA0-2B3C-8BBD-3BC1-E5E9DEEC471B}"/>
              </a:ext>
            </a:extLst>
          </p:cNvPr>
          <p:cNvSpPr txBox="1"/>
          <p:nvPr/>
        </p:nvSpPr>
        <p:spPr>
          <a:xfrm>
            <a:off x="1896222" y="1418723"/>
            <a:ext cx="8018556" cy="1754326"/>
          </a:xfrm>
          <a:prstGeom prst="rect">
            <a:avLst/>
          </a:prstGeom>
          <a:noFill/>
        </p:spPr>
        <p:txBody>
          <a:bodyPr wrap="square" rtlCol="0">
            <a:spAutoFit/>
          </a:bodyPr>
          <a:lstStyle/>
          <a:p>
            <a:pPr lvl="0" algn="ctr" defTabSz="1219170">
              <a:buClr>
                <a:srgbClr val="000000"/>
              </a:buClr>
            </a:pPr>
            <a:r>
              <a:rPr lang="vi-VN" sz="5400" b="1" kern="0" dirty="0">
                <a:solidFill>
                  <a:srgbClr val="FFFFFF"/>
                </a:solidFill>
                <a:latin typeface="Calibri" panose="020F0502020204030204" pitchFamily="34" charset="0"/>
                <a:cs typeface="Calibri" panose="020F0502020204030204" pitchFamily="34" charset="0"/>
                <a:sym typeface="Arial"/>
              </a:rPr>
              <a:t>Tìm đọc một bài thơ viết về trẻ em.</a:t>
            </a:r>
            <a:endParaRPr kumimoji="0" lang="en-US" sz="5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MỘT SỐ BÀI THƠ GIÀNH CHO TRẺ MẪU GIÁO NHỠ 4-5 TUỔI">
            <a:extLst>
              <a:ext uri="{FF2B5EF4-FFF2-40B4-BE49-F238E27FC236}">
                <a16:creationId xmlns:a16="http://schemas.microsoft.com/office/drawing/2014/main" id="{3752BCCA-ED6D-D07B-1291-C5AFB02E6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650" y="3166877"/>
            <a:ext cx="4400550" cy="263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02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9388981" y="1360608"/>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2" name="Picture 1">
            <a:extLst>
              <a:ext uri="{FF2B5EF4-FFF2-40B4-BE49-F238E27FC236}">
                <a16:creationId xmlns:a16="http://schemas.microsoft.com/office/drawing/2014/main" id="{74574BEF-BEC0-5F7C-90A7-9D2A101B61DD}"/>
              </a:ext>
            </a:extLst>
          </p:cNvPr>
          <p:cNvPicPr>
            <a:picLocks noChangeAspect="1"/>
          </p:cNvPicPr>
          <p:nvPr/>
        </p:nvPicPr>
        <p:blipFill>
          <a:blip r:embed="rId3"/>
          <a:stretch>
            <a:fillRect/>
          </a:stretch>
        </p:blipFill>
        <p:spPr>
          <a:xfrm>
            <a:off x="2230487" y="1109310"/>
            <a:ext cx="6187976" cy="372497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247</Words>
  <Application>Microsoft Office PowerPoint</Application>
  <PresentationFormat>Widescreen</PresentationFormat>
  <Paragraphs>16</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Barlow</vt:lpstr>
      <vt:lpstr>Calibri</vt:lpstr>
      <vt:lpstr>Cambria</vt:lpstr>
      <vt:lpstr>Handlee</vt:lpstr>
      <vt:lpstr>Times New Roman</vt:lpstr>
      <vt:lpstr>UVN Banh Mi</vt:lpstr>
      <vt:lpstr>1_Science Subject for Pre-K: Observe insect life by Slidesgo</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17</cp:revision>
  <dcterms:created xsi:type="dcterms:W3CDTF">2024-06-21T04:31:13Z</dcterms:created>
  <dcterms:modified xsi:type="dcterms:W3CDTF">2024-09-18T02:21:09Z</dcterms:modified>
</cp:coreProperties>
</file>