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mối quan hệ các đơn vị đo khối lượng.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 khái niệm góc vuông, góc nhọn, góc tù.</a:t>
            </a:r>
          </a:p>
          <a:p>
            <a:r>
              <a:rPr lang="en-US"/>
              <a:t>Mở rộng: Sắp xếp thứ tự các góc vuông, nhọn, tù theo thứ tự từ bé đến lớn và ngược lại.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GV có thể gọi một số HS trả lời các cầu hỏi: “Góc BAC là góc tù, góc nhọn hay góc vuông? Vì sao?, Góc EDG có số đo góc là bao nhiêu?  Vậy góc EDC là góc gì?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Mở rộng: GV yêu cầu học sinh lấy ví dụ các vật có dạng hình tròn, hình thoi, hình bình hành, hình chữ nhật trong thực tế.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ore with shelves of liquor and a car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9" name="Picture 18" descr="A cartoon of a child pointing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sp>
        <p:nvSpPr>
          <p:cNvPr id="29" name="Rectangle: Rounded Corners 28"/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398" y="411430"/>
            <a:ext cx="3944454" cy="1158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402" y="1246181"/>
            <a:ext cx="1938696" cy="16033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698" y="1787575"/>
            <a:ext cx="7895762" cy="203153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866765" y="3818890"/>
            <a:ext cx="43637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1- Trang 26)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5140" y="2305050"/>
            <a:ext cx="103924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2800" dirty="0">
                <a:cs typeface="Times New Roman" panose="02020603050405020304" pitchFamily="18" charset="0"/>
                <a:sym typeface="Wingdings" panose="05000000000000000000" pitchFamily="2" charset="2"/>
              </a:rPr>
              <a:t>    </a:t>
            </a:r>
            <a:r>
              <a:rPr lang="nb-NO" altLang="en-US" sz="2800" b="1" dirty="0">
                <a:cs typeface="Times New Roman" panose="02020603050405020304" pitchFamily="18" charset="0"/>
              </a:rPr>
              <a:t>Em hãy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ghi nhớ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mối quan hệ các đơn vị đo khối lượng. 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4665" y="3181350"/>
            <a:ext cx="11087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2800" b="1" dirty="0">
                <a:cs typeface="Times New Roman" panose="02020603050405020304" pitchFamily="18" charset="0"/>
              </a:rPr>
              <a:t>Chuẩn bị bài sau: </a:t>
            </a:r>
            <a:r>
              <a:rPr lang="en-US" altLang="nb-NO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Bài 8: Ôn tập hình học và đo lường (Tiết 2 - tr 27)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4474" y="302537"/>
            <a:ext cx="10787925" cy="1329614"/>
            <a:chOff x="681750" y="976767"/>
            <a:chExt cx="11224499" cy="1776639"/>
          </a:xfrm>
        </p:grpSpPr>
        <p:sp>
          <p:nvSpPr>
            <p:cNvPr id="7" name="Rounded Rectangle 1"/>
            <p:cNvSpPr>
              <a:spLocks noChangeArrowheads="1"/>
            </p:cNvSpPr>
            <p:nvPr/>
          </p:nvSpPr>
          <p:spPr bwMode="auto">
            <a:xfrm>
              <a:off x="703262" y="1391984"/>
              <a:ext cx="11202987" cy="1332195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8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50" y="976767"/>
              <a:ext cx="1811337" cy="1776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518647"/>
            <a:ext cx="8991600" cy="11723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91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663372" y="69269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026004" y="286175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94667" y="2707953"/>
            <a:ext cx="9539836" cy="1715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Xác định được góc tù, góc nhọn và góc vuông. Sử dụng được thước đo góc để đo các góc 60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0 ,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90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0 ,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120</a:t>
            </a:r>
            <a:r>
              <a:rPr lang="en-US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0</a:t>
            </a:r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endParaRPr lang="en-US" sz="3200" b="1" baseline="300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1026004" y="3970739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46077" y="5068654"/>
            <a:ext cx="876858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Vận dụng được kiến thức hình học, đo lường vào các bài toán thực tiễn.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4"/>
          <p:cNvSpPr/>
          <p:nvPr/>
        </p:nvSpPr>
        <p:spPr>
          <a:xfrm>
            <a:off x="1994667" y="1941508"/>
            <a:ext cx="953983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Biết đổi các đơn vị đo khối lượng.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53004" y="188131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21"/>
          <p:cNvSpPr/>
          <p:nvPr/>
        </p:nvSpPr>
        <p:spPr>
          <a:xfrm>
            <a:off x="1900687" y="3860249"/>
            <a:ext cx="876858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Hiểu, xác định và vẽ được các đường thẳng song song, vuông góc.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026004" y="5019124"/>
            <a:ext cx="743100" cy="58434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Số</a:t>
              </a:r>
              <a:r>
                <a:rPr lang="en-US" sz="4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rPr>
                <a:t>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5301" y="1619250"/>
            <a:ext cx="11401424" cy="741581"/>
            <a:chOff x="495301" y="1619250"/>
            <a:chExt cx="11401424" cy="741581"/>
          </a:xfrm>
        </p:grpSpPr>
        <p:sp>
          <p:nvSpPr>
            <p:cNvPr id="13" name="TextBox 12"/>
            <p:cNvSpPr txBox="1"/>
            <p:nvPr/>
          </p:nvSpPr>
          <p:spPr>
            <a:xfrm>
              <a:off x="495301" y="1619250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a) 6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kg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0650" y="1676400"/>
              <a:ext cx="3152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kg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29651" y="1714500"/>
              <a:ext cx="32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 kg</a:t>
              </a: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2562225" y="171450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6448425" y="17716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10163174" y="1790700"/>
              <a:ext cx="923925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8151" y="2867025"/>
            <a:ext cx="11496674" cy="741581"/>
            <a:chOff x="438151" y="2695575"/>
            <a:chExt cx="11496674" cy="741581"/>
          </a:xfrm>
        </p:grpSpPr>
        <p:sp>
          <p:nvSpPr>
            <p:cNvPr id="14" name="TextBox 13"/>
            <p:cNvSpPr txBox="1"/>
            <p:nvPr/>
          </p:nvSpPr>
          <p:spPr>
            <a:xfrm>
              <a:off x="438151" y="2790825"/>
              <a:ext cx="3438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27336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5376" y="26955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9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: Rounded Corners 21"/>
            <p:cNvSpPr/>
            <p:nvPr/>
          </p:nvSpPr>
          <p:spPr>
            <a:xfrm>
              <a:off x="2514600" y="28765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: Rounded Corners 22"/>
            <p:cNvSpPr/>
            <p:nvPr/>
          </p:nvSpPr>
          <p:spPr>
            <a:xfrm>
              <a:off x="6724650" y="280987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9972675" y="279082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2562225" y="1704975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6410325" y="1743075"/>
            <a:ext cx="85725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10115550" y="1790700"/>
            <a:ext cx="9906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</a:p>
        </p:txBody>
      </p:sp>
      <p:sp>
        <p:nvSpPr>
          <p:cNvPr id="30" name="Rectangle: Rounded Corners 29"/>
          <p:cNvSpPr/>
          <p:nvPr/>
        </p:nvSpPr>
        <p:spPr>
          <a:xfrm>
            <a:off x="2514600" y="304800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31" name="Rectangle: Rounded Corners 30"/>
          <p:cNvSpPr/>
          <p:nvPr/>
        </p:nvSpPr>
        <p:spPr>
          <a:xfrm>
            <a:off x="6705599" y="2971799"/>
            <a:ext cx="752475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972675" y="295275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049655" y="4171950"/>
            <a:ext cx="10611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gấp, kém nhau bao nhiêu lần?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65505" y="5043805"/>
            <a:ext cx="10176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đơn vị đo khối lượng liền kề gấp kém nhau 10 lần. Đơn vị lớn gấp 10 lần đơn vị bé hơn tiếp liền. Đơn vị bé bằng 1/10 đơn vị lớn hơn tiếp liền.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2" grpId="0"/>
      <p:bldP spid="2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11280"/>
            <a:ext cx="10828969" cy="769441"/>
            <a:chOff x="890133" y="539870"/>
            <a:chExt cx="10828969" cy="769441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 các góc như hình vẽ dưới đây.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050" y="1257779"/>
            <a:ext cx="8220074" cy="2624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1051" y="4314825"/>
            <a:ext cx="10734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4562475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6991350" y="481012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3154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4572000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69913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315450" y="48291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247650"/>
            <a:ext cx="11471036" cy="6253423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410054"/>
            <a:ext cx="8220074" cy="2624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0099" y="3219450"/>
            <a:ext cx="1081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Dùng thước đo góc để kiểm tra xem các góc có số đo bằng 60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90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120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và nêu tên.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199" y="469582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BAC VÀ YOX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999" y="46767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NMP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SQR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5749" y="5514975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°: EDG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7" name="Nhóm 14"/>
          <p:cNvGrpSpPr/>
          <p:nvPr/>
        </p:nvGrpSpPr>
        <p:grpSpPr>
          <a:xfrm>
            <a:off x="776733" y="575188"/>
            <a:ext cx="10790869" cy="668148"/>
            <a:chOff x="890133" y="603778"/>
            <a:chExt cx="10790869" cy="668148"/>
          </a:xfrm>
        </p:grpSpPr>
        <p:grpSp>
          <p:nvGrpSpPr>
            <p:cNvPr id="9" name="Nhóm 15"/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11" name="Oval 22"/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23"/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6"/>
            <p:cNvSpPr txBox="1"/>
            <p:nvPr/>
          </p:nvSpPr>
          <p:spPr>
            <a:xfrm>
              <a:off x="1499752" y="625595"/>
              <a:ext cx="1018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Rô-bốt đã vẽ một bức tranh như hình dưới đây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3620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7725" y="418147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85775"/>
            <a:ext cx="6286500" cy="2228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951" y="2934385"/>
            <a:ext cx="11439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257550" y="819150"/>
            <a:ext cx="10763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24375" y="866775"/>
            <a:ext cx="1133475" cy="1419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67050" y="1562100"/>
            <a:ext cx="24193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019550" y="2019300"/>
            <a:ext cx="2428875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1499" y="3534460"/>
            <a:ext cx="10563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đường thẳng song song: cặp đường thẳng màu đỏ, cặp đường thẳng màu đen; có 1 cặp đường thẳng vuông góc: đường thẳng màu xanh và đường thẳng màu đỏ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/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752475"/>
            <a:ext cx="6286500" cy="222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32004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274" y="3944035"/>
            <a:ext cx="10563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tròn, hình thoi, hình bình hành, hình chữ nhật</a:t>
            </a:r>
            <a:endParaRPr lang="vi-VN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34" y="1602349"/>
            <a:ext cx="9602032" cy="31580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59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Cambria</vt:lpstr>
      <vt:lpstr>iCiel Pony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NỐI TIẾP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Techsi.vn</cp:lastModifiedBy>
  <cp:revision>5</cp:revision>
  <dcterms:created xsi:type="dcterms:W3CDTF">2024-09-02T08:19:00Z</dcterms:created>
  <dcterms:modified xsi:type="dcterms:W3CDTF">2024-10-11T07:50:04Z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2B604F38ECB04482BD92465AD6E7F992_11</vt:lpwstr>
  </property>
  <property fmtid="{D5CDD505-2E9C-101B-9397-08002B2CF9AE}" pid="3" name="KSOProductBuildVer">
    <vt:lpwstr>1033-12.2.0.17562</vt:lpwstr>
  </property>
</Properties>
</file>