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90" r:id="rId4"/>
    <p:sldId id="292" r:id="rId5"/>
    <p:sldId id="305" r:id="rId6"/>
    <p:sldId id="291" r:id="rId7"/>
    <p:sldId id="311" r:id="rId8"/>
    <p:sldId id="320" r:id="rId9"/>
    <p:sldId id="823" r:id="rId10"/>
    <p:sldId id="831" r:id="rId11"/>
    <p:sldId id="832" r:id="rId12"/>
    <p:sldId id="322" r:id="rId13"/>
    <p:sldId id="309" r:id="rId14"/>
    <p:sldId id="828" r:id="rId15"/>
    <p:sldId id="833" r:id="rId16"/>
    <p:sldId id="258" r:id="rId17"/>
    <p:sldId id="281"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Segoe UI Black" panose="020B0A02040204020203" pitchFamily="34" charset="0"/>
      <p:bold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7" d="100"/>
          <a:sy n="47" d="100"/>
        </p:scale>
        <p:origin x="4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53480A-EC0F-40D1-98A8-80719A781463}"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F4423-42B8-48E6-A64D-7F1D124A132A}" type="slidenum">
              <a:rPr lang="en-US" smtClean="0"/>
              <a:t>‹#›</a:t>
            </a:fld>
            <a:endParaRPr lang="en-US"/>
          </a:p>
        </p:txBody>
      </p:sp>
    </p:spTree>
    <p:extLst>
      <p:ext uri="{BB962C8B-B14F-4D97-AF65-F5344CB8AC3E}">
        <p14:creationId xmlns:p14="http://schemas.microsoft.com/office/powerpoint/2010/main" val="165450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3237425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GV điền số vào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3/5/2023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881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4" name="Rectangle 12"/>
          <p:cNvSpPr>
            <a:spLocks noGrp="1" noChangeArrowheads="1"/>
          </p:cNvSpPr>
          <p:nvPr>
            <p:ph type="dt" sz="half" idx="10"/>
          </p:nvPr>
        </p:nvSpPr>
        <p:spPr>
          <a:xfrm>
            <a:off x="914400" y="9372600"/>
            <a:ext cx="4267200" cy="6858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6248400" y="9372600"/>
            <a:ext cx="5791200" cy="6858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13106400" y="9372600"/>
            <a:ext cx="4267200" cy="6858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202151756"/>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22521739" y="17335500"/>
            <a:ext cx="7332659" cy="995796"/>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18334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2521739" y="17335500"/>
            <a:ext cx="7332659" cy="995796"/>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97363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AC1613-375B-EB1B-99C4-9DBE76DAD1BE}"/>
              </a:ext>
            </a:extLst>
          </p:cNvPr>
          <p:cNvPicPr>
            <a:picLocks noChangeAspect="1"/>
          </p:cNvPicPr>
          <p:nvPr userDrawn="1"/>
        </p:nvPicPr>
        <p:blipFill>
          <a:blip r:embed="rId7"/>
          <a:stretch>
            <a:fillRect/>
          </a:stretch>
        </p:blipFill>
        <p:spPr>
          <a:xfrm>
            <a:off x="0" y="0"/>
            <a:ext cx="18288000" cy="10287000"/>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0"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descr="Text&#10;&#10;Description automatically generated">
            <a:extLst>
              <a:ext uri="{FF2B5EF4-FFF2-40B4-BE49-F238E27FC236}">
                <a16:creationId xmlns:a16="http://schemas.microsoft.com/office/drawing/2014/main" id="{6C954FC4-50A6-2F77-7A03-23340126A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FF3762A-F9F7-4800-AD18-73AEFD1AB2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96244" y="5096786"/>
            <a:ext cx="14058900" cy="2908488"/>
          </a:xfrm>
          <a:prstGeom prst="rect">
            <a:avLst/>
          </a:prstGeom>
        </p:spPr>
      </p:pic>
      <p:pic>
        <p:nvPicPr>
          <p:cNvPr id="3" name="Picture 2">
            <a:extLst>
              <a:ext uri="{FF2B5EF4-FFF2-40B4-BE49-F238E27FC236}">
                <a16:creationId xmlns:a16="http://schemas.microsoft.com/office/drawing/2014/main" id="{234A1BD4-2FBC-4926-88DC-8CFBAFD71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3206" y="1143000"/>
            <a:ext cx="15011939" cy="3353340"/>
          </a:xfrm>
          <a:prstGeom prst="rect">
            <a:avLst/>
          </a:prstGeom>
        </p:spPr>
      </p:pic>
      <p:sp>
        <p:nvSpPr>
          <p:cNvPr id="2" name="Rectangle 4">
            <a:extLst>
              <a:ext uri="{FF2B5EF4-FFF2-40B4-BE49-F238E27FC236}">
                <a16:creationId xmlns:a16="http://schemas.microsoft.com/office/drawing/2014/main" id="{6CEB67D4-A816-4EBA-ACBD-311E4DD2889A}"/>
              </a:ext>
            </a:extLst>
          </p:cNvPr>
          <p:cNvSpPr>
            <a:spLocks noChangeArrowheads="1"/>
          </p:cNvSpPr>
          <p:nvPr/>
        </p:nvSpPr>
        <p:spPr bwMode="auto">
          <a:xfrm>
            <a:off x="2057400" y="1793950"/>
            <a:ext cx="136017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gõ câu văn sai của học sinh.</a:t>
            </a:r>
            <a:endPar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eaLnBrk="1" hangingPunct="1"/>
            <a:endPar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7FC170AB-BC3D-4CFB-A408-E0FDDF5CB52C}"/>
              </a:ext>
            </a:extLst>
          </p:cNvPr>
          <p:cNvSpPr>
            <a:spLocks noChangeArrowheads="1"/>
          </p:cNvSpPr>
          <p:nvPr/>
        </p:nvSpPr>
        <p:spPr bwMode="auto">
          <a:xfrm>
            <a:off x="2343150" y="5491135"/>
            <a:ext cx="136017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Sửa lại câu văn trên.</a:t>
            </a:r>
            <a:endPar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A34B994-5771-3AFB-51D3-28A5BE007FDA}"/>
              </a:ext>
            </a:extLst>
          </p:cNvPr>
          <p:cNvPicPr>
            <a:picLocks noChangeAspect="1"/>
          </p:cNvPicPr>
          <p:nvPr/>
        </p:nvPicPr>
        <p:blipFill>
          <a:blip r:embed="rId6"/>
          <a:stretch>
            <a:fillRect/>
          </a:stretch>
        </p:blipFill>
        <p:spPr>
          <a:xfrm>
            <a:off x="6263390" y="8004705"/>
            <a:ext cx="5761220" cy="2185605"/>
          </a:xfrm>
          <a:prstGeom prst="rect">
            <a:avLst/>
          </a:prstGeom>
        </p:spPr>
      </p:pic>
    </p:spTree>
    <p:extLst>
      <p:ext uri="{BB962C8B-B14F-4D97-AF65-F5344CB8AC3E}">
        <p14:creationId xmlns:p14="http://schemas.microsoft.com/office/powerpoint/2010/main" val="244032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FF3762A-F9F7-4800-AD18-73AEFD1AB2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96244" y="5096786"/>
            <a:ext cx="14058900" cy="2908488"/>
          </a:xfrm>
          <a:prstGeom prst="rect">
            <a:avLst/>
          </a:prstGeom>
        </p:spPr>
      </p:pic>
      <p:pic>
        <p:nvPicPr>
          <p:cNvPr id="3" name="Picture 2">
            <a:extLst>
              <a:ext uri="{FF2B5EF4-FFF2-40B4-BE49-F238E27FC236}">
                <a16:creationId xmlns:a16="http://schemas.microsoft.com/office/drawing/2014/main" id="{234A1BD4-2FBC-4926-88DC-8CFBAFD71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3206" y="1143000"/>
            <a:ext cx="15011939" cy="3353340"/>
          </a:xfrm>
          <a:prstGeom prst="rect">
            <a:avLst/>
          </a:prstGeom>
        </p:spPr>
      </p:pic>
      <p:sp>
        <p:nvSpPr>
          <p:cNvPr id="2" name="Rectangle 4">
            <a:extLst>
              <a:ext uri="{FF2B5EF4-FFF2-40B4-BE49-F238E27FC236}">
                <a16:creationId xmlns:a16="http://schemas.microsoft.com/office/drawing/2014/main" id="{6CEB67D4-A816-4EBA-ACBD-311E4DD2889A}"/>
              </a:ext>
            </a:extLst>
          </p:cNvPr>
          <p:cNvSpPr>
            <a:spLocks noChangeArrowheads="1"/>
          </p:cNvSpPr>
          <p:nvPr/>
        </p:nvSpPr>
        <p:spPr bwMode="auto">
          <a:xfrm>
            <a:off x="2057400" y="1793950"/>
            <a:ext cx="136017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gõ câu văn sai của học sinh.</a:t>
            </a:r>
            <a:endPar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eaLnBrk="1" hangingPunct="1"/>
            <a:endPar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7FC170AB-BC3D-4CFB-A408-E0FDDF5CB52C}"/>
              </a:ext>
            </a:extLst>
          </p:cNvPr>
          <p:cNvSpPr>
            <a:spLocks noChangeArrowheads="1"/>
          </p:cNvSpPr>
          <p:nvPr/>
        </p:nvSpPr>
        <p:spPr bwMode="auto">
          <a:xfrm>
            <a:off x="2343150" y="5491135"/>
            <a:ext cx="136017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Sửa lại câu văn trên.</a:t>
            </a:r>
            <a:endPar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7AF7428-3089-FE99-E2B2-450A4873E62D}"/>
              </a:ext>
            </a:extLst>
          </p:cNvPr>
          <p:cNvPicPr>
            <a:picLocks noChangeAspect="1"/>
          </p:cNvPicPr>
          <p:nvPr/>
        </p:nvPicPr>
        <p:blipFill>
          <a:blip r:embed="rId6"/>
          <a:stretch>
            <a:fillRect/>
          </a:stretch>
        </p:blipFill>
        <p:spPr>
          <a:xfrm>
            <a:off x="6400800" y="8101395"/>
            <a:ext cx="6053853" cy="2185605"/>
          </a:xfrm>
          <a:prstGeom prst="rect">
            <a:avLst/>
          </a:prstGeom>
        </p:spPr>
      </p:pic>
    </p:spTree>
    <p:extLst>
      <p:ext uri="{BB962C8B-B14F-4D97-AF65-F5344CB8AC3E}">
        <p14:creationId xmlns:p14="http://schemas.microsoft.com/office/powerpoint/2010/main" val="346381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6858" y="2514600"/>
            <a:ext cx="8107980" cy="6172200"/>
          </a:xfrm>
          <a:prstGeom prst="rect">
            <a:avLst/>
          </a:prstGeom>
        </p:spPr>
      </p:pic>
      <p:sp>
        <p:nvSpPr>
          <p:cNvPr id="7" name="Rectangles 6"/>
          <p:cNvSpPr/>
          <p:nvPr/>
        </p:nvSpPr>
        <p:spPr>
          <a:xfrm>
            <a:off x="3046721" y="4000501"/>
            <a:ext cx="5088255" cy="3416320"/>
          </a:xfrm>
          <a:prstGeom prst="rect">
            <a:avLst/>
          </a:prstGeom>
          <a:noFill/>
          <a:ln>
            <a:noFill/>
          </a:ln>
        </p:spPr>
        <p:txBody>
          <a:bodyPr wrap="square" rtlCol="0" anchor="t">
            <a:spAutoFit/>
          </a:bodyPr>
          <a:lstStyle/>
          <a:p>
            <a:pPr algn="ctr"/>
            <a:r>
              <a:rPr lang="en-GB" altLang="en-US" sz="72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đọc lại bài và sửa lỗi nhé!</a:t>
            </a:r>
          </a:p>
        </p:txBody>
      </p:sp>
      <p:pic>
        <p:nvPicPr>
          <p:cNvPr id="6" name="Picture 2">
            <a:extLst>
              <a:ext uri="{FF2B5EF4-FFF2-40B4-BE49-F238E27FC236}">
                <a16:creationId xmlns:a16="http://schemas.microsoft.com/office/drawing/2014/main" id="{6BC55910-5BA3-4443-B1F6-0057647EF1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54300" y="2057401"/>
            <a:ext cx="7225997" cy="7081478"/>
          </a:xfrm>
          <a:prstGeom prst="rect">
            <a:avLst/>
          </a:prstGeom>
        </p:spPr>
      </p:pic>
      <p:pic>
        <p:nvPicPr>
          <p:cNvPr id="2" name="Picture 1">
            <a:extLst>
              <a:ext uri="{FF2B5EF4-FFF2-40B4-BE49-F238E27FC236}">
                <a16:creationId xmlns:a16="http://schemas.microsoft.com/office/drawing/2014/main" id="{94CC2D44-8F41-C069-7EDD-62394C5ABC44}"/>
              </a:ext>
            </a:extLst>
          </p:cNvPr>
          <p:cNvPicPr>
            <a:picLocks noChangeAspect="1"/>
          </p:cNvPicPr>
          <p:nvPr/>
        </p:nvPicPr>
        <p:blipFill>
          <a:blip r:embed="rId7"/>
          <a:stretch>
            <a:fillRect/>
          </a:stretch>
        </p:blipFill>
        <p:spPr>
          <a:xfrm>
            <a:off x="2684099" y="160356"/>
            <a:ext cx="11499203" cy="38680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0D8118DB-4319-44A6-9D14-418DCF64CF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621135">
            <a:off x="8635629" y="1677735"/>
            <a:ext cx="6846042" cy="7681107"/>
          </a:xfrm>
          <a:prstGeom prst="rect">
            <a:avLst/>
          </a:prstGeom>
        </p:spPr>
      </p:pic>
      <p:sp>
        <p:nvSpPr>
          <p:cNvPr id="4" name="Rectangles 3"/>
          <p:cNvSpPr/>
          <p:nvPr/>
        </p:nvSpPr>
        <p:spPr>
          <a:xfrm>
            <a:off x="8915400" y="4255866"/>
            <a:ext cx="6286500" cy="2862322"/>
          </a:xfrm>
          <a:prstGeom prst="rect">
            <a:avLst/>
          </a:prstGeom>
          <a:noFill/>
          <a:ln>
            <a:noFill/>
          </a:ln>
        </p:spPr>
        <p:txBody>
          <a:bodyPr wrap="square" rtlCol="0" anchor="t">
            <a:spAutoFit/>
          </a:bodyPr>
          <a:lstStyle/>
          <a:p>
            <a:pPr algn="ctr"/>
            <a:r>
              <a:rPr lang="en-GB" altLang="en-US" sz="6000" b="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 lắng nghe những đoạn văn hay nhé!</a:t>
            </a:r>
          </a:p>
        </p:txBody>
      </p:sp>
      <p:pic>
        <p:nvPicPr>
          <p:cNvPr id="7" name="Picture 2">
            <a:extLst>
              <a:ext uri="{FF2B5EF4-FFF2-40B4-BE49-F238E27FC236}">
                <a16:creationId xmlns:a16="http://schemas.microsoft.com/office/drawing/2014/main" id="{AE976171-E18B-4009-9E62-9F18ED2DAB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7411" y="2857500"/>
            <a:ext cx="4935402" cy="6540895"/>
          </a:xfrm>
          <a:prstGeom prst="rect">
            <a:avLst/>
          </a:prstGeom>
        </p:spPr>
      </p:pic>
      <p:pic>
        <p:nvPicPr>
          <p:cNvPr id="2" name="Picture 1">
            <a:extLst>
              <a:ext uri="{FF2B5EF4-FFF2-40B4-BE49-F238E27FC236}">
                <a16:creationId xmlns:a16="http://schemas.microsoft.com/office/drawing/2014/main" id="{7A6D323C-60EB-C4F2-DBAC-00C959DCAF54}"/>
              </a:ext>
            </a:extLst>
          </p:cNvPr>
          <p:cNvPicPr>
            <a:picLocks noChangeAspect="1"/>
          </p:cNvPicPr>
          <p:nvPr/>
        </p:nvPicPr>
        <p:blipFill>
          <a:blip r:embed="rId7"/>
          <a:stretch>
            <a:fillRect/>
          </a:stretch>
        </p:blipFill>
        <p:spPr>
          <a:xfrm>
            <a:off x="2153957" y="-163773"/>
            <a:ext cx="15393734" cy="38042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A4E06-BF9B-402B-A1F9-B2E825C9D1FC}"/>
              </a:ext>
            </a:extLst>
          </p:cNvPr>
          <p:cNvSpPr txBox="1"/>
          <p:nvPr/>
        </p:nvSpPr>
        <p:spPr>
          <a:xfrm>
            <a:off x="1057275" y="2663237"/>
            <a:ext cx="16173450" cy="6863417"/>
          </a:xfrm>
          <a:prstGeom prst="rect">
            <a:avLst/>
          </a:prstGeom>
          <a:noFill/>
        </p:spPr>
        <p:txBody>
          <a:bodyPr wrap="square">
            <a:spAutoFit/>
          </a:bodyPr>
          <a:lstStyle/>
          <a:p>
            <a:pPr algn="just"/>
            <a:r>
              <a:rPr lang="vi-VN" altLang="en-US" sz="4000" b="1" dirty="0">
                <a:latin typeface="+mj-lt"/>
                <a:cs typeface="Times New Roman" panose="02020603050405020304" pitchFamily="18" charset="0"/>
              </a:rPr>
              <a:t>           Toàn thân áo phủ một màu vàng êm dịu của nắng mùa thu. Hai cái túi nhỏ hai bên để đựng những thứ em thích, giữa túi có hình hai con phượng hoàng đang nhảy múa, em thường đút tay vào túi cho ấm. Sau cổ áo là một cái mũ trùm nhỏ để em đội mỗi khi trời lất phất mưa. Tay áo dài, phía ngọn có một sợi dây thun nhỏ để bám sát vào cổ tay em. Vai có màu xanh của cỏ non trong rất đẹp. Giữa áo có một sợi dây kéo để dễ mặc hơn. Sau lưng người ta còn thêu hình một vườn hoa với những cây hoa rực rỡ sắc màu. Trong đó có một chú thỏ đang đuổi bắt con bướm xinh xinh và một bác rùa đang cố gắng chạy. Hẳn là người ta minh hoạ cho câu chuyện nổi tiếng rùa và thỏ đây mà.</a:t>
            </a:r>
          </a:p>
          <a:p>
            <a:pPr algn="just"/>
            <a:endParaRPr lang="vi-VN" altLang="en-US" sz="4000" b="1" dirty="0">
              <a:latin typeface="+mj-lt"/>
              <a:cs typeface="Times New Roman" panose="02020603050405020304" pitchFamily="18" charset="0"/>
            </a:endParaRPr>
          </a:p>
        </p:txBody>
      </p:sp>
      <p:pic>
        <p:nvPicPr>
          <p:cNvPr id="4" name="Picture 8">
            <a:extLst>
              <a:ext uri="{FF2B5EF4-FFF2-40B4-BE49-F238E27FC236}">
                <a16:creationId xmlns:a16="http://schemas.microsoft.com/office/drawing/2014/main" id="{58BEFCCD-5E01-4775-AF05-13659440DF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57600" y="228600"/>
            <a:ext cx="10972800" cy="2171700"/>
          </a:xfrm>
          <a:prstGeom prst="rect">
            <a:avLst/>
          </a:prstGeom>
        </p:spPr>
      </p:pic>
      <p:sp>
        <p:nvSpPr>
          <p:cNvPr id="5" name="Rectangle 4">
            <a:extLst>
              <a:ext uri="{FF2B5EF4-FFF2-40B4-BE49-F238E27FC236}">
                <a16:creationId xmlns:a16="http://schemas.microsoft.com/office/drawing/2014/main" id="{251D9A89-A4F6-4B44-A93E-E325EF59BECB}"/>
              </a:ext>
            </a:extLst>
          </p:cNvPr>
          <p:cNvSpPr/>
          <p:nvPr/>
        </p:nvSpPr>
        <p:spPr>
          <a:xfrm>
            <a:off x="2743200" y="491537"/>
            <a:ext cx="12230100" cy="1384995"/>
          </a:xfrm>
          <a:prstGeom prst="rect">
            <a:avLst/>
          </a:prstGeom>
          <a:noFill/>
        </p:spPr>
        <p:txBody>
          <a:bodyPr spcFirstLastPara="1" wrap="none" lIns="137160" tIns="68580" rIns="137160" bIns="68580" numCol="1">
            <a:prstTxWarp prst="textArchDown">
              <a:avLst>
                <a:gd name="adj" fmla="val 835428"/>
              </a:avLst>
            </a:prstTxWarp>
            <a:spAutoFit/>
          </a:bodyPr>
          <a:lstStyle/>
          <a:p>
            <a:pPr algn="ctr"/>
            <a:r>
              <a:rPr lang="vi-VN" sz="81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Tả chiếc áo</a:t>
            </a:r>
            <a:endParaRPr lang="en-US" sz="81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1206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A4E06-BF9B-402B-A1F9-B2E825C9D1FC}"/>
              </a:ext>
            </a:extLst>
          </p:cNvPr>
          <p:cNvSpPr txBox="1"/>
          <p:nvPr/>
        </p:nvSpPr>
        <p:spPr>
          <a:xfrm>
            <a:off x="1057275" y="3790851"/>
            <a:ext cx="16173450" cy="5632311"/>
          </a:xfrm>
          <a:prstGeom prst="rect">
            <a:avLst/>
          </a:prstGeom>
          <a:noFill/>
        </p:spPr>
        <p:txBody>
          <a:bodyPr wrap="square">
            <a:spAutoFit/>
          </a:bodyPr>
          <a:lstStyle/>
          <a:p>
            <a:pPr algn="just"/>
            <a:r>
              <a:rPr lang="vi-VN" altLang="en-US" sz="4000" b="1" dirty="0">
                <a:latin typeface="+mj-lt"/>
                <a:cs typeface="Times New Roman" panose="02020603050405020304" pitchFamily="18" charset="0"/>
              </a:rPr>
              <a:t>           Nổi bật trên hình ảnh hoa văn cánh đồng là hình ảnh con người hòa với thiên nhiên. Con người lao động, đánh cá, săn bắn. Con người đánh trống, thổi kèn – con người cầm vũ khí bảo vệ quê hương và tưng bừng nhảy múa mừng chiến công hay cảm tạ thần linh,… Đó là con người thuần hậu, hiền hòa, mang tính nhân văn sâu sắc. Bên cạnh và xung quanh con người đầy đầy ý thức làm chủ ấy là cánh cò bay lả, bay la, những chim Lạc, chim Hồng, những đàn cá lội tung tăng,… Đó đây hình tượng ghép đôi muông thú, nam nữ còn nói lên sự khao khát cuộc sống ấm no, yên vui của người dân.</a:t>
            </a:r>
          </a:p>
        </p:txBody>
      </p:sp>
      <p:pic>
        <p:nvPicPr>
          <p:cNvPr id="4" name="Picture 8">
            <a:extLst>
              <a:ext uri="{FF2B5EF4-FFF2-40B4-BE49-F238E27FC236}">
                <a16:creationId xmlns:a16="http://schemas.microsoft.com/office/drawing/2014/main" id="{58BEFCCD-5E01-4775-AF05-13659440DF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550" y="373806"/>
            <a:ext cx="15925800" cy="3151981"/>
          </a:xfrm>
          <a:prstGeom prst="rect">
            <a:avLst/>
          </a:prstGeom>
        </p:spPr>
      </p:pic>
      <p:sp>
        <p:nvSpPr>
          <p:cNvPr id="5" name="Rectangle 4">
            <a:extLst>
              <a:ext uri="{FF2B5EF4-FFF2-40B4-BE49-F238E27FC236}">
                <a16:creationId xmlns:a16="http://schemas.microsoft.com/office/drawing/2014/main" id="{251D9A89-A4F6-4B44-A93E-E325EF59BECB}"/>
              </a:ext>
            </a:extLst>
          </p:cNvPr>
          <p:cNvSpPr/>
          <p:nvPr/>
        </p:nvSpPr>
        <p:spPr>
          <a:xfrm>
            <a:off x="3200400" y="1257300"/>
            <a:ext cx="12230100" cy="1384995"/>
          </a:xfrm>
          <a:prstGeom prst="rect">
            <a:avLst/>
          </a:prstGeom>
          <a:noFill/>
        </p:spPr>
        <p:txBody>
          <a:bodyPr spcFirstLastPara="1" wrap="none" lIns="137160" tIns="68580" rIns="137160" bIns="68580" numCol="1">
            <a:prstTxWarp prst="textArchDown">
              <a:avLst>
                <a:gd name="adj" fmla="val 835428"/>
              </a:avLst>
            </a:prstTxWarp>
            <a:spAutoFit/>
          </a:bodyPr>
          <a:lstStyle/>
          <a:p>
            <a:pPr algn="ctr"/>
            <a:r>
              <a:rPr lang="vi-VN"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Tả trống đồng Đông Sơn</a:t>
            </a:r>
            <a:endParaRPr lang="en-US"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0854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52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7348" y="390770"/>
            <a:ext cx="14270363" cy="989623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77049" y="272184"/>
            <a:ext cx="13791876" cy="9564408"/>
          </a:xfrm>
          <a:prstGeom prst="rect">
            <a:avLst/>
          </a:prstGeom>
        </p:spPr>
      </p:pic>
      <p:sp>
        <p:nvSpPr>
          <p:cNvPr id="4" name="TextBox 4"/>
          <p:cNvSpPr txBox="1"/>
          <p:nvPr/>
        </p:nvSpPr>
        <p:spPr>
          <a:xfrm>
            <a:off x="200025" y="9547861"/>
            <a:ext cx="1657350" cy="621324"/>
          </a:xfrm>
          <a:prstGeom prst="rect">
            <a:avLst/>
          </a:prstGeom>
        </p:spPr>
        <p:txBody>
          <a:bodyPr lIns="0" tIns="0" rIns="0" bIns="0" rtlCol="0" anchor="t">
            <a:spAutoFit/>
          </a:bodyPr>
          <a:lstStyle/>
          <a:p>
            <a:pPr algn="ctr">
              <a:lnSpc>
                <a:spcPts val="5460"/>
              </a:lnSpc>
            </a:pPr>
            <a:r>
              <a:rPr lang="vi-VN" sz="2800" b="1" dirty="0">
                <a:solidFill>
                  <a:schemeClr val="accent1">
                    <a:lumMod val="75000"/>
                  </a:schemeClr>
                </a:solidFill>
                <a:latin typeface="Segoe UI Black" panose="020B0A02040204020203" pitchFamily="34" charset="0"/>
                <a:ea typeface="Segoe UI Black" panose="020B0A02040204020203" pitchFamily="34" charset="0"/>
              </a:rPr>
              <a:t>EDUFIV</a:t>
            </a:r>
            <a:r>
              <a:rPr lang="en-US" sz="2800" b="1" dirty="0">
                <a:solidFill>
                  <a:schemeClr val="accent1">
                    <a:lumMod val="75000"/>
                  </a:schemeClr>
                </a:solidFill>
                <a:latin typeface="Segoe UI Black" panose="020B0A02040204020203" pitchFamily="34" charset="0"/>
                <a:ea typeface="Segoe UI Black" panose="020B0A02040204020203" pitchFamily="34" charset="0"/>
              </a:rPr>
              <a:t>E</a:t>
            </a:r>
          </a:p>
        </p:txBody>
      </p:sp>
      <p:pic>
        <p:nvPicPr>
          <p:cNvPr id="18" name="Picture 27">
            <a:extLst>
              <a:ext uri="{FF2B5EF4-FFF2-40B4-BE49-F238E27FC236}">
                <a16:creationId xmlns:a16="http://schemas.microsoft.com/office/drawing/2014/main" id="{EB5EFC92-7040-3352-59EA-7C2A6D1D12A2}"/>
              </a:ext>
            </a:extLst>
          </p:cNvPr>
          <p:cNvPicPr>
            <a:picLocks noChangeAspect="1"/>
          </p:cNvPicPr>
          <p:nvPr/>
        </p:nvPicPr>
        <p:blipFill>
          <a:blip r:embed="rId4"/>
          <a:srcRect/>
          <a:stretch>
            <a:fillRect/>
          </a:stretch>
        </p:blipFill>
        <p:spPr>
          <a:xfrm>
            <a:off x="3157616" y="724263"/>
            <a:ext cx="11414838" cy="8941764"/>
          </a:xfrm>
          <a:prstGeom prst="rect">
            <a:avLst/>
          </a:prstGeom>
        </p:spPr>
      </p:pic>
      <p:sp>
        <p:nvSpPr>
          <p:cNvPr id="20" name="TextBox 19">
            <a:extLst>
              <a:ext uri="{FF2B5EF4-FFF2-40B4-BE49-F238E27FC236}">
                <a16:creationId xmlns:a16="http://schemas.microsoft.com/office/drawing/2014/main" id="{B950CD03-ED35-2EA8-B637-A976808FA85D}"/>
              </a:ext>
            </a:extLst>
          </p:cNvPr>
          <p:cNvSpPr txBox="1"/>
          <p:nvPr/>
        </p:nvSpPr>
        <p:spPr>
          <a:xfrm>
            <a:off x="4283577" y="5050407"/>
            <a:ext cx="9162916" cy="2215991"/>
          </a:xfrm>
          <a:custGeom>
            <a:avLst/>
            <a:gdLst>
              <a:gd name="connsiteX0" fmla="*/ 0 w 9162916"/>
              <a:gd name="connsiteY0" fmla="*/ 0 h 2215991"/>
              <a:gd name="connsiteX1" fmla="*/ 755941 w 9162916"/>
              <a:gd name="connsiteY1" fmla="*/ 0 h 2215991"/>
              <a:gd name="connsiteX2" fmla="*/ 1053735 w 9162916"/>
              <a:gd name="connsiteY2" fmla="*/ 0 h 2215991"/>
              <a:gd name="connsiteX3" fmla="*/ 1534788 w 9162916"/>
              <a:gd name="connsiteY3" fmla="*/ 0 h 2215991"/>
              <a:gd name="connsiteX4" fmla="*/ 2107471 w 9162916"/>
              <a:gd name="connsiteY4" fmla="*/ 0 h 2215991"/>
              <a:gd name="connsiteX5" fmla="*/ 2680153 w 9162916"/>
              <a:gd name="connsiteY5" fmla="*/ 0 h 2215991"/>
              <a:gd name="connsiteX6" fmla="*/ 3069577 w 9162916"/>
              <a:gd name="connsiteY6" fmla="*/ 0 h 2215991"/>
              <a:gd name="connsiteX7" fmla="*/ 3459001 w 9162916"/>
              <a:gd name="connsiteY7" fmla="*/ 0 h 2215991"/>
              <a:gd name="connsiteX8" fmla="*/ 3756796 w 9162916"/>
              <a:gd name="connsiteY8" fmla="*/ 0 h 2215991"/>
              <a:gd name="connsiteX9" fmla="*/ 4237849 w 9162916"/>
              <a:gd name="connsiteY9" fmla="*/ 0 h 2215991"/>
              <a:gd name="connsiteX10" fmla="*/ 4993789 w 9162916"/>
              <a:gd name="connsiteY10" fmla="*/ 0 h 2215991"/>
              <a:gd name="connsiteX11" fmla="*/ 5291584 w 9162916"/>
              <a:gd name="connsiteY11" fmla="*/ 0 h 2215991"/>
              <a:gd name="connsiteX12" fmla="*/ 6047525 w 9162916"/>
              <a:gd name="connsiteY12" fmla="*/ 0 h 2215991"/>
              <a:gd name="connsiteX13" fmla="*/ 6711836 w 9162916"/>
              <a:gd name="connsiteY13" fmla="*/ 0 h 2215991"/>
              <a:gd name="connsiteX14" fmla="*/ 7467777 w 9162916"/>
              <a:gd name="connsiteY14" fmla="*/ 0 h 2215991"/>
              <a:gd name="connsiteX15" fmla="*/ 7765571 w 9162916"/>
              <a:gd name="connsiteY15" fmla="*/ 0 h 2215991"/>
              <a:gd name="connsiteX16" fmla="*/ 8338254 w 9162916"/>
              <a:gd name="connsiteY16" fmla="*/ 0 h 2215991"/>
              <a:gd name="connsiteX17" fmla="*/ 8636048 w 9162916"/>
              <a:gd name="connsiteY17" fmla="*/ 0 h 2215991"/>
              <a:gd name="connsiteX18" fmla="*/ 9162916 w 9162916"/>
              <a:gd name="connsiteY18" fmla="*/ 0 h 2215991"/>
              <a:gd name="connsiteX19" fmla="*/ 9162916 w 9162916"/>
              <a:gd name="connsiteY19" fmla="*/ 576158 h 2215991"/>
              <a:gd name="connsiteX20" fmla="*/ 9162916 w 9162916"/>
              <a:gd name="connsiteY20" fmla="*/ 1107996 h 2215991"/>
              <a:gd name="connsiteX21" fmla="*/ 9162916 w 9162916"/>
              <a:gd name="connsiteY21" fmla="*/ 1706313 h 2215991"/>
              <a:gd name="connsiteX22" fmla="*/ 9162916 w 9162916"/>
              <a:gd name="connsiteY22" fmla="*/ 2215991 h 2215991"/>
              <a:gd name="connsiteX23" fmla="*/ 8681863 w 9162916"/>
              <a:gd name="connsiteY23" fmla="*/ 2215991 h 2215991"/>
              <a:gd name="connsiteX24" fmla="*/ 8109181 w 9162916"/>
              <a:gd name="connsiteY24" fmla="*/ 2215991 h 2215991"/>
              <a:gd name="connsiteX25" fmla="*/ 7811386 w 9162916"/>
              <a:gd name="connsiteY25" fmla="*/ 2215991 h 2215991"/>
              <a:gd name="connsiteX26" fmla="*/ 7055445 w 9162916"/>
              <a:gd name="connsiteY26" fmla="*/ 2215991 h 2215991"/>
              <a:gd name="connsiteX27" fmla="*/ 6482763 w 9162916"/>
              <a:gd name="connsiteY27" fmla="*/ 2215991 h 2215991"/>
              <a:gd name="connsiteX28" fmla="*/ 6093339 w 9162916"/>
              <a:gd name="connsiteY28" fmla="*/ 2215991 h 2215991"/>
              <a:gd name="connsiteX29" fmla="*/ 5429028 w 9162916"/>
              <a:gd name="connsiteY29" fmla="*/ 2215991 h 2215991"/>
              <a:gd name="connsiteX30" fmla="*/ 4764716 w 9162916"/>
              <a:gd name="connsiteY30" fmla="*/ 2215991 h 2215991"/>
              <a:gd name="connsiteX31" fmla="*/ 4375292 w 9162916"/>
              <a:gd name="connsiteY31" fmla="*/ 2215991 h 2215991"/>
              <a:gd name="connsiteX32" fmla="*/ 4077498 w 9162916"/>
              <a:gd name="connsiteY32" fmla="*/ 2215991 h 2215991"/>
              <a:gd name="connsiteX33" fmla="*/ 3321557 w 9162916"/>
              <a:gd name="connsiteY33" fmla="*/ 2215991 h 2215991"/>
              <a:gd name="connsiteX34" fmla="*/ 2748875 w 9162916"/>
              <a:gd name="connsiteY34" fmla="*/ 2215991 h 2215991"/>
              <a:gd name="connsiteX35" fmla="*/ 2176193 w 9162916"/>
              <a:gd name="connsiteY35" fmla="*/ 2215991 h 2215991"/>
              <a:gd name="connsiteX36" fmla="*/ 1511881 w 9162916"/>
              <a:gd name="connsiteY36" fmla="*/ 2215991 h 2215991"/>
              <a:gd name="connsiteX37" fmla="*/ 755941 w 9162916"/>
              <a:gd name="connsiteY37" fmla="*/ 2215991 h 2215991"/>
              <a:gd name="connsiteX38" fmla="*/ 0 w 9162916"/>
              <a:gd name="connsiteY38" fmla="*/ 2215991 h 2215991"/>
              <a:gd name="connsiteX39" fmla="*/ 0 w 9162916"/>
              <a:gd name="connsiteY39" fmla="*/ 1706313 h 2215991"/>
              <a:gd name="connsiteX40" fmla="*/ 0 w 9162916"/>
              <a:gd name="connsiteY40" fmla="*/ 1107996 h 2215991"/>
              <a:gd name="connsiteX41" fmla="*/ 0 w 9162916"/>
              <a:gd name="connsiteY41" fmla="*/ 553998 h 2215991"/>
              <a:gd name="connsiteX42" fmla="*/ 0 w 9162916"/>
              <a:gd name="connsiteY4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62916" h="2215991" fill="none" extrusionOk="0">
                <a:moveTo>
                  <a:pt x="0" y="0"/>
                </a:moveTo>
                <a:cubicBezTo>
                  <a:pt x="339754" y="-41500"/>
                  <a:pt x="537326" y="15802"/>
                  <a:pt x="755941" y="0"/>
                </a:cubicBezTo>
                <a:cubicBezTo>
                  <a:pt x="974556" y="-15802"/>
                  <a:pt x="992559" y="5819"/>
                  <a:pt x="1053735" y="0"/>
                </a:cubicBezTo>
                <a:cubicBezTo>
                  <a:pt x="1114911" y="-5819"/>
                  <a:pt x="1324850" y="29708"/>
                  <a:pt x="1534788" y="0"/>
                </a:cubicBezTo>
                <a:cubicBezTo>
                  <a:pt x="1744726" y="-29708"/>
                  <a:pt x="1844573" y="68120"/>
                  <a:pt x="2107471" y="0"/>
                </a:cubicBezTo>
                <a:cubicBezTo>
                  <a:pt x="2370369" y="-68120"/>
                  <a:pt x="2429614" y="8904"/>
                  <a:pt x="2680153" y="0"/>
                </a:cubicBezTo>
                <a:cubicBezTo>
                  <a:pt x="2930692" y="-8904"/>
                  <a:pt x="2950395" y="26978"/>
                  <a:pt x="3069577" y="0"/>
                </a:cubicBezTo>
                <a:cubicBezTo>
                  <a:pt x="3188759" y="-26978"/>
                  <a:pt x="3265536" y="14771"/>
                  <a:pt x="3459001" y="0"/>
                </a:cubicBezTo>
                <a:cubicBezTo>
                  <a:pt x="3652466" y="-14771"/>
                  <a:pt x="3687965" y="21185"/>
                  <a:pt x="3756796" y="0"/>
                </a:cubicBezTo>
                <a:cubicBezTo>
                  <a:pt x="3825627" y="-21185"/>
                  <a:pt x="4134063" y="38535"/>
                  <a:pt x="4237849" y="0"/>
                </a:cubicBezTo>
                <a:cubicBezTo>
                  <a:pt x="4341635" y="-38535"/>
                  <a:pt x="4668281" y="38958"/>
                  <a:pt x="4993789" y="0"/>
                </a:cubicBezTo>
                <a:cubicBezTo>
                  <a:pt x="5319297" y="-38958"/>
                  <a:pt x="5218279" y="8167"/>
                  <a:pt x="5291584" y="0"/>
                </a:cubicBezTo>
                <a:cubicBezTo>
                  <a:pt x="5364890" y="-8167"/>
                  <a:pt x="5702722" y="10922"/>
                  <a:pt x="6047525" y="0"/>
                </a:cubicBezTo>
                <a:cubicBezTo>
                  <a:pt x="6392328" y="-10922"/>
                  <a:pt x="6392756" y="79483"/>
                  <a:pt x="6711836" y="0"/>
                </a:cubicBezTo>
                <a:cubicBezTo>
                  <a:pt x="7030916" y="-79483"/>
                  <a:pt x="7188910" y="70445"/>
                  <a:pt x="7467777" y="0"/>
                </a:cubicBezTo>
                <a:cubicBezTo>
                  <a:pt x="7746644" y="-70445"/>
                  <a:pt x="7647388" y="18725"/>
                  <a:pt x="7765571" y="0"/>
                </a:cubicBezTo>
                <a:cubicBezTo>
                  <a:pt x="7883754" y="-18725"/>
                  <a:pt x="8217482" y="5757"/>
                  <a:pt x="8338254" y="0"/>
                </a:cubicBezTo>
                <a:cubicBezTo>
                  <a:pt x="8459026" y="-5757"/>
                  <a:pt x="8546142" y="11589"/>
                  <a:pt x="8636048" y="0"/>
                </a:cubicBezTo>
                <a:cubicBezTo>
                  <a:pt x="8725954" y="-11589"/>
                  <a:pt x="9044020" y="32931"/>
                  <a:pt x="9162916" y="0"/>
                </a:cubicBezTo>
                <a:cubicBezTo>
                  <a:pt x="9221542" y="190611"/>
                  <a:pt x="9129518" y="305702"/>
                  <a:pt x="9162916" y="576158"/>
                </a:cubicBezTo>
                <a:cubicBezTo>
                  <a:pt x="9196314" y="846614"/>
                  <a:pt x="9162854" y="848574"/>
                  <a:pt x="9162916" y="1107996"/>
                </a:cubicBezTo>
                <a:cubicBezTo>
                  <a:pt x="9162978" y="1367418"/>
                  <a:pt x="9148118" y="1584769"/>
                  <a:pt x="9162916" y="1706313"/>
                </a:cubicBezTo>
                <a:cubicBezTo>
                  <a:pt x="9177714" y="1827857"/>
                  <a:pt x="9115203" y="1982319"/>
                  <a:pt x="9162916" y="2215991"/>
                </a:cubicBezTo>
                <a:cubicBezTo>
                  <a:pt x="8944713" y="2232726"/>
                  <a:pt x="8853422" y="2208220"/>
                  <a:pt x="8681863" y="2215991"/>
                </a:cubicBezTo>
                <a:cubicBezTo>
                  <a:pt x="8510304" y="2223762"/>
                  <a:pt x="8343692" y="2185975"/>
                  <a:pt x="8109181" y="2215991"/>
                </a:cubicBezTo>
                <a:cubicBezTo>
                  <a:pt x="7874670" y="2246007"/>
                  <a:pt x="7891645" y="2210717"/>
                  <a:pt x="7811386" y="2215991"/>
                </a:cubicBezTo>
                <a:cubicBezTo>
                  <a:pt x="7731128" y="2221265"/>
                  <a:pt x="7417262" y="2195985"/>
                  <a:pt x="7055445" y="2215991"/>
                </a:cubicBezTo>
                <a:cubicBezTo>
                  <a:pt x="6693628" y="2235997"/>
                  <a:pt x="6664224" y="2200383"/>
                  <a:pt x="6482763" y="2215991"/>
                </a:cubicBezTo>
                <a:cubicBezTo>
                  <a:pt x="6301302" y="2231599"/>
                  <a:pt x="6232354" y="2192064"/>
                  <a:pt x="6093339" y="2215991"/>
                </a:cubicBezTo>
                <a:cubicBezTo>
                  <a:pt x="5954324" y="2239918"/>
                  <a:pt x="5659074" y="2163356"/>
                  <a:pt x="5429028" y="2215991"/>
                </a:cubicBezTo>
                <a:cubicBezTo>
                  <a:pt x="5198982" y="2268626"/>
                  <a:pt x="4904078" y="2154330"/>
                  <a:pt x="4764716" y="2215991"/>
                </a:cubicBezTo>
                <a:cubicBezTo>
                  <a:pt x="4625354" y="2277652"/>
                  <a:pt x="4514061" y="2213294"/>
                  <a:pt x="4375292" y="2215991"/>
                </a:cubicBezTo>
                <a:cubicBezTo>
                  <a:pt x="4236523" y="2218688"/>
                  <a:pt x="4145977" y="2214341"/>
                  <a:pt x="4077498" y="2215991"/>
                </a:cubicBezTo>
                <a:cubicBezTo>
                  <a:pt x="4009019" y="2217641"/>
                  <a:pt x="3622422" y="2184030"/>
                  <a:pt x="3321557" y="2215991"/>
                </a:cubicBezTo>
                <a:cubicBezTo>
                  <a:pt x="3020692" y="2247952"/>
                  <a:pt x="2945562" y="2208723"/>
                  <a:pt x="2748875" y="2215991"/>
                </a:cubicBezTo>
                <a:cubicBezTo>
                  <a:pt x="2552188" y="2223259"/>
                  <a:pt x="2452369" y="2191265"/>
                  <a:pt x="2176193" y="2215991"/>
                </a:cubicBezTo>
                <a:cubicBezTo>
                  <a:pt x="1900017" y="2240717"/>
                  <a:pt x="1778280" y="2155748"/>
                  <a:pt x="1511881" y="2215991"/>
                </a:cubicBezTo>
                <a:cubicBezTo>
                  <a:pt x="1245482" y="2276234"/>
                  <a:pt x="1026641" y="2209817"/>
                  <a:pt x="755941" y="2215991"/>
                </a:cubicBezTo>
                <a:cubicBezTo>
                  <a:pt x="485241" y="2222165"/>
                  <a:pt x="224972" y="2132335"/>
                  <a:pt x="0" y="2215991"/>
                </a:cubicBezTo>
                <a:cubicBezTo>
                  <a:pt x="-51395" y="2013077"/>
                  <a:pt x="34235" y="1849291"/>
                  <a:pt x="0" y="1706313"/>
                </a:cubicBezTo>
                <a:cubicBezTo>
                  <a:pt x="-34235" y="1563335"/>
                  <a:pt x="39256" y="1306878"/>
                  <a:pt x="0" y="1107996"/>
                </a:cubicBezTo>
                <a:cubicBezTo>
                  <a:pt x="-39256" y="909114"/>
                  <a:pt x="54090" y="760059"/>
                  <a:pt x="0" y="553998"/>
                </a:cubicBezTo>
                <a:cubicBezTo>
                  <a:pt x="-54090" y="347937"/>
                  <a:pt x="21776" y="163200"/>
                  <a:pt x="0" y="0"/>
                </a:cubicBezTo>
                <a:close/>
              </a:path>
              <a:path w="9162916" h="2215991" stroke="0" extrusionOk="0">
                <a:moveTo>
                  <a:pt x="0" y="0"/>
                </a:moveTo>
                <a:cubicBezTo>
                  <a:pt x="64140" y="-23089"/>
                  <a:pt x="200030" y="11873"/>
                  <a:pt x="297795" y="0"/>
                </a:cubicBezTo>
                <a:cubicBezTo>
                  <a:pt x="395561" y="-11873"/>
                  <a:pt x="867479" y="21703"/>
                  <a:pt x="1053735" y="0"/>
                </a:cubicBezTo>
                <a:cubicBezTo>
                  <a:pt x="1239991" y="-21703"/>
                  <a:pt x="1398696" y="12935"/>
                  <a:pt x="1534788" y="0"/>
                </a:cubicBezTo>
                <a:cubicBezTo>
                  <a:pt x="1670880" y="-12935"/>
                  <a:pt x="1827564" y="2176"/>
                  <a:pt x="1924212" y="0"/>
                </a:cubicBezTo>
                <a:cubicBezTo>
                  <a:pt x="2020860" y="-2176"/>
                  <a:pt x="2078984" y="2447"/>
                  <a:pt x="2222007" y="0"/>
                </a:cubicBezTo>
                <a:cubicBezTo>
                  <a:pt x="2365030" y="-2447"/>
                  <a:pt x="2674506" y="27482"/>
                  <a:pt x="2977948" y="0"/>
                </a:cubicBezTo>
                <a:cubicBezTo>
                  <a:pt x="3281390" y="-27482"/>
                  <a:pt x="3363392" y="54095"/>
                  <a:pt x="3733888" y="0"/>
                </a:cubicBezTo>
                <a:cubicBezTo>
                  <a:pt x="4104384" y="-54095"/>
                  <a:pt x="4196799" y="68980"/>
                  <a:pt x="4398200" y="0"/>
                </a:cubicBezTo>
                <a:cubicBezTo>
                  <a:pt x="4599601" y="-68980"/>
                  <a:pt x="4601002" y="35634"/>
                  <a:pt x="4787624" y="0"/>
                </a:cubicBezTo>
                <a:cubicBezTo>
                  <a:pt x="4974246" y="-35634"/>
                  <a:pt x="5301001" y="32916"/>
                  <a:pt x="5451935" y="0"/>
                </a:cubicBezTo>
                <a:cubicBezTo>
                  <a:pt x="5602869" y="-32916"/>
                  <a:pt x="5833777" y="36278"/>
                  <a:pt x="6116246" y="0"/>
                </a:cubicBezTo>
                <a:cubicBezTo>
                  <a:pt x="6398715" y="-36278"/>
                  <a:pt x="6361250" y="11433"/>
                  <a:pt x="6597300" y="0"/>
                </a:cubicBezTo>
                <a:cubicBezTo>
                  <a:pt x="6833350" y="-11433"/>
                  <a:pt x="7187940" y="25699"/>
                  <a:pt x="7353240" y="0"/>
                </a:cubicBezTo>
                <a:cubicBezTo>
                  <a:pt x="7518540" y="-25699"/>
                  <a:pt x="7549825" y="15461"/>
                  <a:pt x="7651035" y="0"/>
                </a:cubicBezTo>
                <a:cubicBezTo>
                  <a:pt x="7752246" y="-15461"/>
                  <a:pt x="7899786" y="34325"/>
                  <a:pt x="8132088" y="0"/>
                </a:cubicBezTo>
                <a:cubicBezTo>
                  <a:pt x="8364390" y="-34325"/>
                  <a:pt x="8365552" y="2937"/>
                  <a:pt x="8429883" y="0"/>
                </a:cubicBezTo>
                <a:cubicBezTo>
                  <a:pt x="8494214" y="-2937"/>
                  <a:pt x="8898489" y="77780"/>
                  <a:pt x="9162916" y="0"/>
                </a:cubicBezTo>
                <a:cubicBezTo>
                  <a:pt x="9204518" y="225713"/>
                  <a:pt x="9151878" y="455613"/>
                  <a:pt x="9162916" y="598318"/>
                </a:cubicBezTo>
                <a:cubicBezTo>
                  <a:pt x="9173954" y="741023"/>
                  <a:pt x="9111363" y="957610"/>
                  <a:pt x="9162916" y="1152315"/>
                </a:cubicBezTo>
                <a:cubicBezTo>
                  <a:pt x="9214469" y="1347020"/>
                  <a:pt x="9123717" y="1608391"/>
                  <a:pt x="9162916" y="1728473"/>
                </a:cubicBezTo>
                <a:cubicBezTo>
                  <a:pt x="9202115" y="1848555"/>
                  <a:pt x="9144788" y="2037627"/>
                  <a:pt x="9162916" y="2215991"/>
                </a:cubicBezTo>
                <a:cubicBezTo>
                  <a:pt x="8935977" y="2219793"/>
                  <a:pt x="8830372" y="2142951"/>
                  <a:pt x="8498605" y="2215991"/>
                </a:cubicBezTo>
                <a:cubicBezTo>
                  <a:pt x="8166838" y="2289031"/>
                  <a:pt x="7993223" y="2215688"/>
                  <a:pt x="7834293" y="2215991"/>
                </a:cubicBezTo>
                <a:cubicBezTo>
                  <a:pt x="7675363" y="2216294"/>
                  <a:pt x="7609480" y="2187892"/>
                  <a:pt x="7536498" y="2215991"/>
                </a:cubicBezTo>
                <a:cubicBezTo>
                  <a:pt x="7463517" y="2244090"/>
                  <a:pt x="6988390" y="2133317"/>
                  <a:pt x="6780558" y="2215991"/>
                </a:cubicBezTo>
                <a:cubicBezTo>
                  <a:pt x="6572726" y="2298665"/>
                  <a:pt x="6591877" y="2190167"/>
                  <a:pt x="6482763" y="2215991"/>
                </a:cubicBezTo>
                <a:cubicBezTo>
                  <a:pt x="6373649" y="2241815"/>
                  <a:pt x="6160841" y="2192809"/>
                  <a:pt x="5910081" y="2215991"/>
                </a:cubicBezTo>
                <a:cubicBezTo>
                  <a:pt x="5659321" y="2239173"/>
                  <a:pt x="5748007" y="2201192"/>
                  <a:pt x="5612286" y="2215991"/>
                </a:cubicBezTo>
                <a:cubicBezTo>
                  <a:pt x="5476565" y="2230790"/>
                  <a:pt x="5420424" y="2190731"/>
                  <a:pt x="5314491" y="2215991"/>
                </a:cubicBezTo>
                <a:cubicBezTo>
                  <a:pt x="5208558" y="2241251"/>
                  <a:pt x="4876814" y="2156755"/>
                  <a:pt x="4741809" y="2215991"/>
                </a:cubicBezTo>
                <a:cubicBezTo>
                  <a:pt x="4606804" y="2275227"/>
                  <a:pt x="4451775" y="2206177"/>
                  <a:pt x="4352385" y="2215991"/>
                </a:cubicBezTo>
                <a:cubicBezTo>
                  <a:pt x="4252995" y="2225805"/>
                  <a:pt x="3920444" y="2161662"/>
                  <a:pt x="3688074" y="2215991"/>
                </a:cubicBezTo>
                <a:cubicBezTo>
                  <a:pt x="3455704" y="2270320"/>
                  <a:pt x="3491564" y="2204071"/>
                  <a:pt x="3390279" y="2215991"/>
                </a:cubicBezTo>
                <a:cubicBezTo>
                  <a:pt x="3288995" y="2227911"/>
                  <a:pt x="3011271" y="2199226"/>
                  <a:pt x="2817597" y="2215991"/>
                </a:cubicBezTo>
                <a:cubicBezTo>
                  <a:pt x="2623923" y="2232756"/>
                  <a:pt x="2576473" y="2161189"/>
                  <a:pt x="2336544" y="2215991"/>
                </a:cubicBezTo>
                <a:cubicBezTo>
                  <a:pt x="2096615" y="2270793"/>
                  <a:pt x="2162794" y="2209798"/>
                  <a:pt x="2038749" y="2215991"/>
                </a:cubicBezTo>
                <a:cubicBezTo>
                  <a:pt x="1914704" y="2222184"/>
                  <a:pt x="1843178" y="2176935"/>
                  <a:pt x="1649325" y="2215991"/>
                </a:cubicBezTo>
                <a:cubicBezTo>
                  <a:pt x="1455472" y="2255047"/>
                  <a:pt x="1217462" y="2204994"/>
                  <a:pt x="1076643" y="2215991"/>
                </a:cubicBezTo>
                <a:cubicBezTo>
                  <a:pt x="935824" y="2226988"/>
                  <a:pt x="715912" y="2159658"/>
                  <a:pt x="595590" y="2215991"/>
                </a:cubicBezTo>
                <a:cubicBezTo>
                  <a:pt x="475268" y="2272324"/>
                  <a:pt x="261851" y="2204385"/>
                  <a:pt x="0" y="2215991"/>
                </a:cubicBezTo>
                <a:cubicBezTo>
                  <a:pt x="-33855" y="2020735"/>
                  <a:pt x="2986" y="1920840"/>
                  <a:pt x="0" y="1661993"/>
                </a:cubicBezTo>
                <a:cubicBezTo>
                  <a:pt x="-2986" y="1403146"/>
                  <a:pt x="58964" y="1375381"/>
                  <a:pt x="0" y="1107996"/>
                </a:cubicBezTo>
                <a:cubicBezTo>
                  <a:pt x="-58964" y="840611"/>
                  <a:pt x="60246" y="805584"/>
                  <a:pt x="0" y="509678"/>
                </a:cubicBezTo>
                <a:cubicBezTo>
                  <a:pt x="-60246" y="213772"/>
                  <a:pt x="31512" y="157709"/>
                  <a:pt x="0" y="0"/>
                </a:cubicBezTo>
                <a:close/>
              </a:path>
            </a:pathLst>
          </a:custGeom>
          <a:noFill/>
          <a:ln>
            <a:noFill/>
            <a:extLst>
              <a:ext uri="{C807C97D-BFC1-408E-A445-0C87EB9F89A2}">
                <ask:lineSketchStyleProps xmlns:ask="http://schemas.microsoft.com/office/drawing/2018/sketchyshapes" sd="1049870858">
                  <a:prstGeom prst="rect">
                    <a:avLst/>
                  </a:prstGeom>
                  <ask:type>
                    <ask:lineSketchScribble/>
                  </ask:type>
                </ask:lineSketchStyleProps>
              </a:ext>
            </a:extLst>
          </a:ln>
        </p:spPr>
        <p:txBody>
          <a:bodyPr wrap="square" lIns="0" tIns="0" rIns="0" bIns="0" rtlCol="0">
            <a:spAutoFit/>
          </a:bodyPr>
          <a:lstStyle/>
          <a:p>
            <a:pPr algn="ctr"/>
            <a:r>
              <a:rPr lang="vi-VN" sz="7200" b="1" dirty="0">
                <a:latin typeface="#Li-N UTM Isadora" panose="02040603050506020204" pitchFamily="18" charset="0"/>
              </a:rPr>
              <a:t>Chuẩn bị bài </a:t>
            </a:r>
          </a:p>
          <a:p>
            <a:pPr algn="ctr"/>
            <a:r>
              <a:rPr lang="vi-VN" sz="7200" dirty="0">
                <a:latin typeface="#Li-N UTM Isadora" panose="02040603050506020204" pitchFamily="18" charset="0"/>
              </a:rPr>
              <a:t>Ôn tập về tả cây cối</a:t>
            </a:r>
            <a:endParaRPr lang="en-US" sz="7200" dirty="0">
              <a:latin typeface="#Li-N UTM Isadora" panose="02040603050506020204" pitchFamily="18" charset="0"/>
            </a:endParaRPr>
          </a:p>
        </p:txBody>
      </p:sp>
      <p:pic>
        <p:nvPicPr>
          <p:cNvPr id="21" name="Picture 20">
            <a:extLst>
              <a:ext uri="{FF2B5EF4-FFF2-40B4-BE49-F238E27FC236}">
                <a16:creationId xmlns:a16="http://schemas.microsoft.com/office/drawing/2014/main" id="{19DC8AF4-95EA-1834-DDD3-45E095CBE2B4}"/>
              </a:ext>
            </a:extLst>
          </p:cNvPr>
          <p:cNvPicPr>
            <a:picLocks noChangeAspect="1"/>
          </p:cNvPicPr>
          <p:nvPr/>
        </p:nvPicPr>
        <p:blipFill>
          <a:blip r:embed="rId5"/>
          <a:stretch>
            <a:fillRect/>
          </a:stretch>
        </p:blipFill>
        <p:spPr>
          <a:xfrm>
            <a:off x="2806818" y="2128319"/>
            <a:ext cx="7504930" cy="1558263"/>
          </a:xfrm>
          <a:prstGeom prst="rect">
            <a:avLst/>
          </a:prstGeom>
        </p:spPr>
      </p:pic>
      <p:pic>
        <p:nvPicPr>
          <p:cNvPr id="24" name="Picture 7">
            <a:extLst>
              <a:ext uri="{FF2B5EF4-FFF2-40B4-BE49-F238E27FC236}">
                <a16:creationId xmlns:a16="http://schemas.microsoft.com/office/drawing/2014/main" id="{7960648F-E34B-E3FF-5C93-5405C5E06C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8126" y="6603573"/>
            <a:ext cx="3432163" cy="2976622"/>
          </a:xfrm>
          <a:prstGeom prst="rect">
            <a:avLst/>
          </a:prstGeom>
        </p:spPr>
      </p:pic>
      <p:pic>
        <p:nvPicPr>
          <p:cNvPr id="25" name="Picture 8">
            <a:extLst>
              <a:ext uri="{FF2B5EF4-FFF2-40B4-BE49-F238E27FC236}">
                <a16:creationId xmlns:a16="http://schemas.microsoft.com/office/drawing/2014/main" id="{5B1D14FB-197F-54B1-D6A6-50E14ADEA2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33280" y="647700"/>
            <a:ext cx="2980618" cy="27096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idx="4294967295"/>
          </p:nvPr>
        </p:nvSpPr>
        <p:spPr>
          <a:xfrm>
            <a:off x="1571285" y="749013"/>
            <a:ext cx="28283112" cy="3117273"/>
          </a:xfrm>
        </p:spPr>
        <p:txBody>
          <a:bodyPr/>
          <a:lstStyle/>
          <a:p>
            <a:endParaRPr lang="zh-CN" altLang="en-US">
              <a:latin typeface="+mn-lt"/>
              <a:ea typeface="+mn-ea"/>
              <a:cs typeface="+mn-ea"/>
              <a:sym typeface="+mn-lt"/>
            </a:endParaRPr>
          </a:p>
        </p:txBody>
      </p:sp>
      <p:pic>
        <p:nvPicPr>
          <p:cNvPr id="4" name="Picture 3"/>
          <p:cNvPicPr>
            <a:picLocks noChangeAspect="1"/>
          </p:cNvPicPr>
          <p:nvPr/>
        </p:nvPicPr>
        <p:blipFill>
          <a:blip r:embed="rId3"/>
          <a:stretch>
            <a:fillRect/>
          </a:stretch>
        </p:blipFill>
        <p:spPr>
          <a:xfrm>
            <a:off x="1992139" y="1943100"/>
            <a:ext cx="14887575" cy="2357438"/>
          </a:xfrm>
          <a:prstGeom prst="rect">
            <a:avLst/>
          </a:prstGeom>
        </p:spPr>
      </p:pic>
      <p:pic>
        <p:nvPicPr>
          <p:cNvPr id="3" name="图片 341">
            <a:extLst>
              <a:ext uri="{FF2B5EF4-FFF2-40B4-BE49-F238E27FC236}">
                <a16:creationId xmlns:a16="http://schemas.microsoft.com/office/drawing/2014/main" id="{6749E1F5-CD2A-A8A3-B051-0FF272444866}"/>
              </a:ext>
            </a:extLst>
          </p:cNvPr>
          <p:cNvPicPr>
            <a:picLocks noChangeAspect="1"/>
          </p:cNvPicPr>
          <p:nvPr/>
        </p:nvPicPr>
        <p:blipFill>
          <a:blip r:embed="rId4"/>
          <a:stretch>
            <a:fillRect/>
          </a:stretch>
        </p:blipFill>
        <p:spPr>
          <a:xfrm>
            <a:off x="1981200" y="4686300"/>
            <a:ext cx="14898514" cy="5122998"/>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526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05789" y="0"/>
            <a:ext cx="12082211" cy="1100579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18" y="0"/>
            <a:ext cx="12082211" cy="11005796"/>
          </a:xfrm>
          <a:prstGeom prst="rect">
            <a:avLst/>
          </a:prstGeom>
        </p:spPr>
      </p:pic>
      <p:sp>
        <p:nvSpPr>
          <p:cNvPr id="4" name="Text Box 2">
            <a:extLst>
              <a:ext uri="{FF2B5EF4-FFF2-40B4-BE49-F238E27FC236}">
                <a16:creationId xmlns:a16="http://schemas.microsoft.com/office/drawing/2014/main" id="{DD47C69D-6789-E045-82B4-D03FBCF11900}"/>
              </a:ext>
            </a:extLst>
          </p:cNvPr>
          <p:cNvSpPr txBox="1"/>
          <p:nvPr/>
        </p:nvSpPr>
        <p:spPr>
          <a:xfrm>
            <a:off x="5829300" y="3200401"/>
            <a:ext cx="9715500" cy="2862322"/>
          </a:xfrm>
          <a:prstGeom prst="rect">
            <a:avLst/>
          </a:prstGeom>
          <a:solidFill>
            <a:schemeClr val="accent6">
              <a:lumMod val="20000"/>
              <a:lumOff val="80000"/>
            </a:schemeClr>
          </a:solidFill>
        </p:spPr>
        <p:txBody>
          <a:bodyPr wrap="square" rtlCol="0" anchor="t">
            <a:spAutoFit/>
          </a:bodyPr>
          <a:lstStyle/>
          <a:p>
            <a:pPr algn="just"/>
            <a:r>
              <a:rPr lang="en-GB" altLang="en-US" sz="4500" b="1" dirty="0" err="1">
                <a:latin typeface="Times New Roman" panose="02020603050405020304" pitchFamily="18" charset="0"/>
                <a:cs typeface="Times New Roman" panose="02020603050405020304" pitchFamily="18" charset="0"/>
              </a:rPr>
              <a:t>Rút</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được</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kinh</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nghiệm</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về</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cách</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xây</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dựng</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bố</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cục</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trình</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tự</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miêu</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tả</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quan</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sát</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và</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chọn</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lọc</a:t>
            </a:r>
            <a:r>
              <a:rPr lang="en-GB" altLang="en-US" sz="4500" b="1" dirty="0">
                <a:latin typeface="Times New Roman" panose="02020603050405020304" pitchFamily="18" charset="0"/>
                <a:cs typeface="Times New Roman" panose="02020603050405020304" pitchFamily="18" charset="0"/>
              </a:rPr>
              <a:t> chi </a:t>
            </a:r>
            <a:r>
              <a:rPr lang="en-GB" altLang="en-US" sz="4500" b="1" dirty="0" err="1">
                <a:latin typeface="Times New Roman" panose="02020603050405020304" pitchFamily="18" charset="0"/>
                <a:cs typeface="Times New Roman" panose="02020603050405020304" pitchFamily="18" charset="0"/>
              </a:rPr>
              <a:t>tiết</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cách</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diễn</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đạt</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khi</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làm</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một</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bài</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văn</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tả</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đồ</a:t>
            </a:r>
            <a:r>
              <a:rPr lang="en-GB" altLang="en-US" sz="4500" b="1" dirty="0">
                <a:latin typeface="Times New Roman" panose="02020603050405020304" pitchFamily="18" charset="0"/>
                <a:cs typeface="Times New Roman" panose="02020603050405020304" pitchFamily="18" charset="0"/>
              </a:rPr>
              <a:t> </a:t>
            </a:r>
            <a:r>
              <a:rPr lang="en-GB" altLang="en-US" sz="4500" b="1" dirty="0" err="1">
                <a:latin typeface="Times New Roman" panose="02020603050405020304" pitchFamily="18" charset="0"/>
                <a:cs typeface="Times New Roman" panose="02020603050405020304" pitchFamily="18" charset="0"/>
              </a:rPr>
              <a:t>vật</a:t>
            </a:r>
            <a:r>
              <a:rPr lang="en-GB" altLang="en-US" sz="4500" b="1" dirty="0">
                <a:latin typeface="Times New Roman" panose="02020603050405020304" pitchFamily="18" charset="0"/>
                <a:cs typeface="Times New Roman" panose="02020603050405020304" pitchFamily="18" charset="0"/>
              </a:rPr>
              <a:t>.</a:t>
            </a:r>
          </a:p>
        </p:txBody>
      </p:sp>
      <p:sp>
        <p:nvSpPr>
          <p:cNvPr id="5" name="Text Box 10">
            <a:extLst>
              <a:ext uri="{FF2B5EF4-FFF2-40B4-BE49-F238E27FC236}">
                <a16:creationId xmlns:a16="http://schemas.microsoft.com/office/drawing/2014/main" id="{2426C493-FDFE-61C3-3A91-D2F0D1479DA7}"/>
              </a:ext>
            </a:extLst>
          </p:cNvPr>
          <p:cNvSpPr txBox="1"/>
          <p:nvPr/>
        </p:nvSpPr>
        <p:spPr>
          <a:xfrm>
            <a:off x="7429500" y="7040347"/>
            <a:ext cx="8115300" cy="2169825"/>
          </a:xfrm>
          <a:prstGeom prst="rect">
            <a:avLst/>
          </a:prstGeom>
          <a:solidFill>
            <a:schemeClr val="accent6">
              <a:lumMod val="20000"/>
              <a:lumOff val="80000"/>
            </a:schemeClr>
          </a:solidFill>
        </p:spPr>
        <p:txBody>
          <a:bodyPr wrap="square" rtlCol="0" anchor="t">
            <a:spAutoFit/>
          </a:bodyPr>
          <a:lstStyle/>
          <a:p>
            <a:pPr algn="just"/>
            <a:r>
              <a:rPr lang="en-GB" altLang="en-US" sz="4500" b="1">
                <a:latin typeface="Times New Roman" panose="02020603050405020304" pitchFamily="18" charset="0"/>
                <a:cs typeface="Times New Roman" panose="02020603050405020304" pitchFamily="18" charset="0"/>
              </a:rPr>
              <a:t>Biết sửa lỗi và viết lại một đoạn văn cho đúng hoặc viết lại một đoạn văn cho hay hơn.</a:t>
            </a:r>
          </a:p>
        </p:txBody>
      </p:sp>
      <p:pic>
        <p:nvPicPr>
          <p:cNvPr id="6" name="Picture 5">
            <a:extLst>
              <a:ext uri="{FF2B5EF4-FFF2-40B4-BE49-F238E27FC236}">
                <a16:creationId xmlns:a16="http://schemas.microsoft.com/office/drawing/2014/main" id="{22B2884C-0F68-EB0A-8A8C-29B693FBF6DE}"/>
              </a:ext>
            </a:extLst>
          </p:cNvPr>
          <p:cNvPicPr>
            <a:picLocks noChangeAspect="1"/>
          </p:cNvPicPr>
          <p:nvPr/>
        </p:nvPicPr>
        <p:blipFill>
          <a:blip r:embed="rId4"/>
          <a:stretch>
            <a:fillRect/>
          </a:stretch>
        </p:blipFill>
        <p:spPr>
          <a:xfrm>
            <a:off x="8158163" y="1160947"/>
            <a:ext cx="5057775" cy="1528763"/>
          </a:xfrm>
          <a:prstGeom prst="rect">
            <a:avLst/>
          </a:prstGeom>
        </p:spPr>
      </p:pic>
      <p:pic>
        <p:nvPicPr>
          <p:cNvPr id="7" name="Picture 2">
            <a:extLst>
              <a:ext uri="{FF2B5EF4-FFF2-40B4-BE49-F238E27FC236}">
                <a16:creationId xmlns:a16="http://schemas.microsoft.com/office/drawing/2014/main" id="{A7553ACF-9F44-CFC7-C1AC-52F6F95715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43001" y="710756"/>
            <a:ext cx="5360411" cy="85455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animBg="1"/>
      <p:bldP spid="5" grpId="0"/>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339367" y="616559"/>
            <a:ext cx="4014788" cy="1714500"/>
          </a:xfrm>
          <a:prstGeom prst="rect">
            <a:avLst/>
          </a:prstGeom>
        </p:spPr>
      </p:pic>
      <p:sp>
        <p:nvSpPr>
          <p:cNvPr id="10" name="TextBox 7">
            <a:extLst>
              <a:ext uri="{FF2B5EF4-FFF2-40B4-BE49-F238E27FC236}">
                <a16:creationId xmlns:a16="http://schemas.microsoft.com/office/drawing/2014/main" id="{82E98E4E-A09D-3D00-8788-131196BEC860}"/>
              </a:ext>
            </a:extLst>
          </p:cNvPr>
          <p:cNvSpPr txBox="1">
            <a:spLocks noChangeArrowheads="1"/>
          </p:cNvSpPr>
          <p:nvPr/>
        </p:nvSpPr>
        <p:spPr bwMode="auto">
          <a:xfrm>
            <a:off x="1752600" y="2464262"/>
            <a:ext cx="1188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4000" b="1" u="sng" dirty="0" err="1"/>
              <a:t>Đề</a:t>
            </a:r>
            <a:r>
              <a:rPr lang="en-US" sz="4000" b="1" u="sng" dirty="0"/>
              <a:t> 1</a:t>
            </a:r>
            <a:r>
              <a:rPr lang="en-US" sz="4000" b="1" dirty="0"/>
              <a:t>:</a:t>
            </a:r>
            <a:r>
              <a:rPr lang="vi-VN" sz="4000" b="1" dirty="0"/>
              <a:t>Tả quyển sách Tiếng Việt 5, tập hai của em</a:t>
            </a:r>
            <a:endParaRPr lang="en-US" sz="4000" dirty="0"/>
          </a:p>
        </p:txBody>
      </p:sp>
      <p:sp>
        <p:nvSpPr>
          <p:cNvPr id="11" name="TextBox 7">
            <a:extLst>
              <a:ext uri="{FF2B5EF4-FFF2-40B4-BE49-F238E27FC236}">
                <a16:creationId xmlns:a16="http://schemas.microsoft.com/office/drawing/2014/main" id="{787DC3D2-E97E-4F3D-3380-775CB1A5C1FC}"/>
              </a:ext>
            </a:extLst>
          </p:cNvPr>
          <p:cNvSpPr txBox="1">
            <a:spLocks noChangeArrowheads="1"/>
          </p:cNvSpPr>
          <p:nvPr/>
        </p:nvSpPr>
        <p:spPr bwMode="auto">
          <a:xfrm>
            <a:off x="1752600" y="3305351"/>
            <a:ext cx="1173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4000" b="1" u="sng" dirty="0" err="1"/>
              <a:t>Đề</a:t>
            </a:r>
            <a:r>
              <a:rPr lang="en-US" sz="4000" b="1" u="sng" dirty="0"/>
              <a:t> 2</a:t>
            </a:r>
            <a:r>
              <a:rPr lang="en-US" sz="4000" b="1" dirty="0"/>
              <a:t>:</a:t>
            </a:r>
            <a:r>
              <a:rPr lang="vi-VN" sz="4000" b="1" dirty="0"/>
              <a:t>Tả cái đồng hồ báo thức.</a:t>
            </a:r>
            <a:endParaRPr lang="en-US" sz="4000" dirty="0"/>
          </a:p>
        </p:txBody>
      </p:sp>
      <p:sp>
        <p:nvSpPr>
          <p:cNvPr id="13" name="TextBox 7">
            <a:extLst>
              <a:ext uri="{FF2B5EF4-FFF2-40B4-BE49-F238E27FC236}">
                <a16:creationId xmlns:a16="http://schemas.microsoft.com/office/drawing/2014/main" id="{A1AFF3F8-7709-8570-84C4-980CFFFFB712}"/>
              </a:ext>
            </a:extLst>
          </p:cNvPr>
          <p:cNvSpPr txBox="1">
            <a:spLocks noChangeArrowheads="1"/>
          </p:cNvSpPr>
          <p:nvPr/>
        </p:nvSpPr>
        <p:spPr bwMode="auto">
          <a:xfrm>
            <a:off x="1752599" y="4146440"/>
            <a:ext cx="1173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4000" b="1" u="sng" dirty="0" err="1"/>
              <a:t>Đề</a:t>
            </a:r>
            <a:r>
              <a:rPr lang="en-US" sz="4000" b="1" u="sng" dirty="0"/>
              <a:t> 3</a:t>
            </a:r>
            <a:r>
              <a:rPr lang="en-US" sz="4000" b="1" dirty="0"/>
              <a:t>:</a:t>
            </a:r>
            <a:r>
              <a:rPr lang="vi-VN" sz="4000" b="1" dirty="0"/>
              <a:t>Tả một đồ vật trong nhà mà em yêu thích.</a:t>
            </a:r>
            <a:endParaRPr lang="en-US" sz="4000" dirty="0"/>
          </a:p>
        </p:txBody>
      </p:sp>
      <p:sp>
        <p:nvSpPr>
          <p:cNvPr id="14" name="TextBox 7">
            <a:extLst>
              <a:ext uri="{FF2B5EF4-FFF2-40B4-BE49-F238E27FC236}">
                <a16:creationId xmlns:a16="http://schemas.microsoft.com/office/drawing/2014/main" id="{779C5A53-8DB2-DC23-7700-52A8FDED1ECD}"/>
              </a:ext>
            </a:extLst>
          </p:cNvPr>
          <p:cNvSpPr txBox="1">
            <a:spLocks noChangeArrowheads="1"/>
          </p:cNvSpPr>
          <p:nvPr/>
        </p:nvSpPr>
        <p:spPr bwMode="auto">
          <a:xfrm>
            <a:off x="1752599" y="4987529"/>
            <a:ext cx="114300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4000" b="1" u="sng" dirty="0" err="1"/>
              <a:t>Đề</a:t>
            </a:r>
            <a:r>
              <a:rPr lang="en-US" sz="4000" b="1" u="sng" dirty="0"/>
              <a:t> 4</a:t>
            </a:r>
            <a:r>
              <a:rPr lang="en-US" sz="4000" b="1" dirty="0"/>
              <a:t>:</a:t>
            </a:r>
            <a:r>
              <a:rPr lang="vi-VN" sz="4000" b="1" dirty="0"/>
              <a:t>Tả một đồ vật hoặc món quà có ý nghĩa sâu sắc đối với em.</a:t>
            </a:r>
            <a:endParaRPr lang="en-US" sz="4000" dirty="0"/>
          </a:p>
        </p:txBody>
      </p:sp>
      <p:sp>
        <p:nvSpPr>
          <p:cNvPr id="17" name="TextBox 7">
            <a:extLst>
              <a:ext uri="{FF2B5EF4-FFF2-40B4-BE49-F238E27FC236}">
                <a16:creationId xmlns:a16="http://schemas.microsoft.com/office/drawing/2014/main" id="{3101F5C6-1698-44F9-CFE2-C3BCDF89BAB5}"/>
              </a:ext>
            </a:extLst>
          </p:cNvPr>
          <p:cNvSpPr txBox="1">
            <a:spLocks noChangeArrowheads="1"/>
          </p:cNvSpPr>
          <p:nvPr/>
        </p:nvSpPr>
        <p:spPr bwMode="auto">
          <a:xfrm>
            <a:off x="1752598" y="6328708"/>
            <a:ext cx="86015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4000" b="1" u="sng" dirty="0" err="1"/>
              <a:t>Đề</a:t>
            </a:r>
            <a:r>
              <a:rPr lang="en-US" sz="4000" b="1" u="sng" dirty="0"/>
              <a:t> 5</a:t>
            </a:r>
            <a:r>
              <a:rPr lang="en-US" sz="4000" b="1" dirty="0"/>
              <a:t>:</a:t>
            </a:r>
            <a:r>
              <a:rPr lang="vi-VN" sz="4000" b="1" dirty="0"/>
              <a:t>Tả một đồ vật trong viện bảo tàng hoặc trong nhà truyền thống mà em đã có dịp quan sát.</a:t>
            </a:r>
            <a:endParaRPr lang="en-US" sz="4000" dirty="0"/>
          </a:p>
        </p:txBody>
      </p:sp>
      <p:pic>
        <p:nvPicPr>
          <p:cNvPr id="18" name="Picture 17">
            <a:extLst>
              <a:ext uri="{FF2B5EF4-FFF2-40B4-BE49-F238E27FC236}">
                <a16:creationId xmlns:a16="http://schemas.microsoft.com/office/drawing/2014/main" id="{E1AAF938-08CA-F7F6-18C8-F81B971753DD}"/>
              </a:ext>
            </a:extLst>
          </p:cNvPr>
          <p:cNvPicPr>
            <a:picLocks noChangeAspect="1"/>
          </p:cNvPicPr>
          <p:nvPr/>
        </p:nvPicPr>
        <p:blipFill>
          <a:blip r:embed="rId4"/>
          <a:stretch>
            <a:fillRect/>
          </a:stretch>
        </p:blipFill>
        <p:spPr>
          <a:xfrm>
            <a:off x="14103196" y="1000741"/>
            <a:ext cx="2553242" cy="34996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2" descr="Cửa hàng trên Tiki bán &amp;quot;Đồng hồ báo thức để bàn cao cấp chuông to&amp;quot; giá tốt  nhất">
            <a:extLst>
              <a:ext uri="{FF2B5EF4-FFF2-40B4-BE49-F238E27FC236}">
                <a16:creationId xmlns:a16="http://schemas.microsoft.com/office/drawing/2014/main" id="{D625762D-7ECC-B064-ED1B-15842E7F7A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8564" y="5055106"/>
            <a:ext cx="1999996" cy="19999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ủ lạnh Toshiba GR-S19VPP 171 lít | Tu lanh toshiba 171 lit">
            <a:extLst>
              <a:ext uri="{FF2B5EF4-FFF2-40B4-BE49-F238E27FC236}">
                <a16:creationId xmlns:a16="http://schemas.microsoft.com/office/drawing/2014/main" id="{63C17549-B8FE-9C41-B537-4BB5DEC5C6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52" r="22210"/>
          <a:stretch/>
        </p:blipFill>
        <p:spPr bwMode="auto">
          <a:xfrm>
            <a:off x="15454524" y="4822852"/>
            <a:ext cx="1999995" cy="36538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ặp xách nam công sở da bò cao cấp khóa số CTS09  ">
            <a:extLst>
              <a:ext uri="{FF2B5EF4-FFF2-40B4-BE49-F238E27FC236}">
                <a16:creationId xmlns:a16="http://schemas.microsoft.com/office/drawing/2014/main" id="{042AE8F3-4F7B-3EAB-E3EF-4A690D39642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276" t="19883" r="10701" b="12280"/>
          <a:stretch/>
        </p:blipFill>
        <p:spPr bwMode="auto">
          <a:xfrm>
            <a:off x="10169178" y="7255883"/>
            <a:ext cx="2730087" cy="24360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Văn mẫu lớp 5 tả đồ vât trong viện bảo tàng chọn lọc">
            <a:extLst>
              <a:ext uri="{FF2B5EF4-FFF2-40B4-BE49-F238E27FC236}">
                <a16:creationId xmlns:a16="http://schemas.microsoft.com/office/drawing/2014/main" id="{C2710B6C-DDE7-C7A0-80C9-348A16E4F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27267" y="7255883"/>
            <a:ext cx="3506284" cy="20423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851338" y="2135037"/>
            <a:ext cx="15836462" cy="6740307"/>
          </a:xfrm>
          <a:prstGeom prst="rect">
            <a:avLst/>
          </a:prstGeom>
          <a:noFill/>
          <a:ln w="9525">
            <a:noFill/>
          </a:ln>
        </p:spPr>
        <p:txBody>
          <a:bodyPr wrap="square">
            <a:spAutoFit/>
          </a:bodyPr>
          <a:lstStyle/>
          <a:p>
            <a:pPr marL="685800" indent="-685800" algn="just">
              <a:buFont typeface="Wingdings" panose="05000000000000000000" charset="0"/>
              <a:buChar char="ü"/>
            </a:pPr>
            <a:r>
              <a:rPr lang="en-US" altLang="en-US" sz="4800" dirty="0" err="1">
                <a:latin typeface="Times New Roman" panose="02020603050405020304" pitchFamily="18" charset="0"/>
                <a:cs typeface="Times New Roman" panose="02020603050405020304" pitchFamily="18" charset="0"/>
              </a:rPr>
              <a:t>Hiểu</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đề</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làm</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đúng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yêu</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cầu</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của</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văn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tả</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đồ</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vật</a:t>
            </a:r>
            <a:r>
              <a:rPr lang="en-US" altLang="en-US" sz="4800" dirty="0">
                <a:latin typeface="Times New Roman" panose="02020603050405020304" pitchFamily="18" charset="0"/>
                <a:cs typeface="Times New Roman" panose="02020603050405020304" pitchFamily="18" charset="0"/>
              </a:rPr>
              <a:t>.</a:t>
            </a:r>
          </a:p>
          <a:p>
            <a:pPr marL="685800" indent="-685800" algn="just">
              <a:buFont typeface="Wingdings" panose="05000000000000000000" charset="0"/>
              <a:buChar char="ü"/>
            </a:pPr>
            <a:r>
              <a:rPr lang="en-US" altLang="en-US" sz="4800" dirty="0" err="1">
                <a:latin typeface="Times New Roman" panose="02020603050405020304" pitchFamily="18" charset="0"/>
                <a:cs typeface="Times New Roman" panose="02020603050405020304" pitchFamily="18" charset="0"/>
              </a:rPr>
              <a:t>Bố</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cục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văn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rõ</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ràng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cân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đối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đúng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trọng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tâm</a:t>
            </a:r>
            <a:r>
              <a:rPr lang="en-US" altLang="en-US" sz="4800" dirty="0">
                <a:latin typeface="Times New Roman" panose="02020603050405020304" pitchFamily="18" charset="0"/>
                <a:cs typeface="Times New Roman" panose="02020603050405020304" pitchFamily="18" charset="0"/>
              </a:rPr>
              <a:t>.</a:t>
            </a:r>
          </a:p>
          <a:p>
            <a:pPr marL="685800" indent="-685800" algn="just">
              <a:buFont typeface="Wingdings" panose="05000000000000000000" charset="0"/>
              <a:buChar char="ü"/>
            </a:pPr>
            <a:r>
              <a:rPr lang="en-US" altLang="en-US" sz="4800" dirty="0">
                <a:latin typeface="Times New Roman" panose="02020603050405020304" pitchFamily="18" charset="0"/>
                <a:cs typeface="Times New Roman" panose="02020603050405020304" pitchFamily="18" charset="0"/>
              </a:rPr>
              <a:t>Ý </a:t>
            </a:r>
            <a:r>
              <a:rPr lang="en-US" altLang="en-US" sz="4800" dirty="0" err="1">
                <a:latin typeface="Times New Roman" panose="02020603050405020304" pitchFamily="18" charset="0"/>
                <a:cs typeface="Times New Roman" panose="02020603050405020304" pitchFamily="18" charset="0"/>
              </a:rPr>
              <a:t>văn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phong</a:t>
            </a:r>
            <a:r>
              <a:rPr lang="en-US" altLang="en-US" sz="4800" dirty="0">
                <a:latin typeface="Times New Roman" panose="02020603050405020304" pitchFamily="18" charset="0"/>
                <a:cs typeface="Times New Roman" panose="02020603050405020304" pitchFamily="18" charset="0"/>
              </a:rPr>
              <a:t> </a:t>
            </a:r>
            <a:r>
              <a:rPr lang="vi-VN" altLang="en-US" sz="4800" dirty="0">
                <a:latin typeface="Times New Roman" panose="02020603050405020304" pitchFamily="18" charset="0"/>
                <a:cs typeface="Times New Roman" panose="02020603050405020304" pitchFamily="18" charset="0"/>
              </a:rPr>
              <a:t>phú.</a:t>
            </a:r>
            <a:endParaRPr lang="en-US" altLang="en-US" sz="4800" dirty="0">
              <a:latin typeface="Times New Roman" panose="02020603050405020304" pitchFamily="18" charset="0"/>
              <a:cs typeface="Times New Roman" panose="02020603050405020304" pitchFamily="18" charset="0"/>
            </a:endParaRPr>
          </a:p>
          <a:p>
            <a:pPr marL="685800" indent="-685800" algn="just">
              <a:buFont typeface="Wingdings" panose="05000000000000000000" charset="0"/>
              <a:buChar char="ü"/>
            </a:pPr>
            <a:r>
              <a:rPr lang="en-US" altLang="en-US" sz="4800" dirty="0" err="1">
                <a:latin typeface="Times New Roman" panose="02020603050405020304" pitchFamily="18" charset="0"/>
                <a:cs typeface="Times New Roman" panose="02020603050405020304" pitchFamily="18" charset="0"/>
              </a:rPr>
              <a:t>Biết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dùng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từ</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ngữ</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hình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ảnh</a:t>
            </a:r>
            <a:r>
              <a:rPr lang="en-US" altLang="en-US" sz="4800" dirty="0">
                <a:latin typeface="Times New Roman" panose="02020603050405020304" pitchFamily="18" charset="0"/>
                <a:cs typeface="Times New Roman" panose="02020603050405020304" pitchFamily="18" charset="0"/>
              </a:rPr>
              <a:t> so </a:t>
            </a:r>
            <a:r>
              <a:rPr lang="en-US" altLang="en-US" sz="4800" dirty="0" err="1">
                <a:latin typeface="Times New Roman" panose="02020603050405020304" pitchFamily="18" charset="0"/>
                <a:cs typeface="Times New Roman" panose="02020603050405020304" pitchFamily="18" charset="0"/>
              </a:rPr>
              <a:t>sánh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để</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tả</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hình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dáng</a:t>
            </a:r>
            <a:r>
              <a:rPr lang="en-US" altLang="en-US" sz="4800" dirty="0">
                <a:latin typeface="Times New Roman" panose="02020603050405020304" pitchFamily="18" charset="0"/>
                <a:cs typeface="Times New Roman" panose="02020603050405020304" pitchFamily="18" charset="0"/>
              </a:rPr>
              <a:t>, </a:t>
            </a:r>
          </a:p>
          <a:p>
            <a:pPr algn="just"/>
            <a:r>
              <a:rPr lang="en-US" altLang="en-US" sz="4800" dirty="0" err="1">
                <a:latin typeface="Times New Roman" panose="02020603050405020304" pitchFamily="18" charset="0"/>
                <a:cs typeface="Times New Roman" panose="02020603050405020304" pitchFamily="18" charset="0"/>
              </a:rPr>
              <a:t>vẻ</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mặt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đường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nét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động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tác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cử</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chỉ</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của</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người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đó</a:t>
            </a:r>
            <a:r>
              <a:rPr lang="en-US" altLang="en-US" sz="4800" dirty="0">
                <a:latin typeface="Times New Roman" panose="02020603050405020304" pitchFamily="18" charset="0"/>
                <a:cs typeface="Times New Roman" panose="02020603050405020304" pitchFamily="18" charset="0"/>
              </a:rPr>
              <a:t>.</a:t>
            </a:r>
          </a:p>
          <a:p>
            <a:pPr marL="685800" indent="-685800" algn="just">
              <a:buFont typeface="Wingdings" panose="05000000000000000000" charset="0"/>
              <a:buChar char="ü"/>
            </a:pPr>
            <a:r>
              <a:rPr lang="en-US" altLang="en-US" sz="4800" dirty="0" err="1">
                <a:latin typeface="Times New Roman" panose="02020603050405020304" pitchFamily="18" charset="0"/>
                <a:cs typeface="Times New Roman" panose="02020603050405020304" pitchFamily="18" charset="0"/>
              </a:rPr>
              <a:t>Dùng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từ</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viết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câu</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đúng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và</a:t>
            </a:r>
            <a:r>
              <a:rPr lang="en-US" altLang="en-US" sz="4800" dirty="0">
                <a:latin typeface="Times New Roman" panose="02020603050405020304" pitchFamily="18" charset="0"/>
                <a:cs typeface="Times New Roman" panose="02020603050405020304" pitchFamily="18" charset="0"/>
              </a:rPr>
              <a:t> hay.</a:t>
            </a:r>
          </a:p>
          <a:p>
            <a:pPr marL="685800" indent="-685800" algn="just">
              <a:buFont typeface="Wingdings" panose="05000000000000000000" charset="0"/>
              <a:buChar char="ü"/>
            </a:pPr>
            <a:r>
              <a:rPr lang="en-US" altLang="en-US" sz="4800" dirty="0" err="1">
                <a:latin typeface="Times New Roman" panose="02020603050405020304" pitchFamily="18" charset="0"/>
                <a:cs typeface="Times New Roman" panose="02020603050405020304" pitchFamily="18" charset="0"/>
              </a:rPr>
              <a:t>Biết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tổ</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chức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các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câu</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trong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từng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đoạn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văn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cùng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tả</a:t>
            </a:r>
            <a:r>
              <a:rPr lang="en-US" altLang="en-US" sz="4800" dirty="0">
                <a:latin typeface="Times New Roman" panose="02020603050405020304" pitchFamily="18" charset="0"/>
                <a:cs typeface="Times New Roman" panose="02020603050405020304" pitchFamily="18" charset="0"/>
              </a:rPr>
              <a:t> </a:t>
            </a:r>
          </a:p>
          <a:p>
            <a:pPr algn="just"/>
            <a:r>
              <a:rPr lang="en-US" altLang="en-US" sz="4800" dirty="0" err="1">
                <a:latin typeface="Times New Roman" panose="02020603050405020304" pitchFamily="18" charset="0"/>
                <a:cs typeface="Times New Roman" panose="02020603050405020304" pitchFamily="18" charset="0"/>
              </a:rPr>
              <a:t>hình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dáng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hoặc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hoạt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động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biết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liên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kết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các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đoạn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văn</a:t>
            </a:r>
            <a:r>
              <a:rPr lang="en-US" altLang="en-US" sz="4800" dirty="0">
                <a:latin typeface="Times New Roman" panose="02020603050405020304" pitchFamily="18" charset="0"/>
                <a:cs typeface="Times New Roman" panose="02020603050405020304" pitchFamily="18" charset="0"/>
              </a:rPr>
              <a:t> </a:t>
            </a:r>
          </a:p>
          <a:p>
            <a:pPr algn="just"/>
            <a:r>
              <a:rPr lang="en-US" altLang="en-US" sz="4800" dirty="0" err="1">
                <a:latin typeface="Times New Roman" panose="02020603050405020304" pitchFamily="18" charset="0"/>
                <a:cs typeface="Times New Roman" panose="02020603050405020304" pitchFamily="18" charset="0"/>
              </a:rPr>
              <a:t>trong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a:t>
            </a:r>
            <a:endParaRPr lang="vi-VN" altLang="en-US" sz="4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372101" y="696899"/>
            <a:ext cx="8186738" cy="1314450"/>
          </a:xfrm>
          <a:prstGeom prst="rect">
            <a:avLst/>
          </a:prstGeom>
        </p:spPr>
      </p:pic>
      <p:pic>
        <p:nvPicPr>
          <p:cNvPr id="7" name="Picture 2">
            <a:extLst>
              <a:ext uri="{FF2B5EF4-FFF2-40B4-BE49-F238E27FC236}">
                <a16:creationId xmlns:a16="http://schemas.microsoft.com/office/drawing/2014/main" id="{29CC1707-05C6-40C8-B4CC-C9C27E9E26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36485" y="4524783"/>
            <a:ext cx="3300179" cy="5762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4177665" y="2971799"/>
            <a:ext cx="12001500" cy="5078313"/>
          </a:xfrm>
          <a:prstGeom prst="rect">
            <a:avLst/>
          </a:prstGeom>
          <a:noFill/>
          <a:ln w="9525">
            <a:noFill/>
          </a:ln>
        </p:spPr>
        <p:txBody>
          <a:bodyPr wrap="square">
            <a:spAutoFit/>
          </a:bodyPr>
          <a:lstStyle/>
          <a:p>
            <a:pPr marL="857250" indent="-857250" algn="just">
              <a:buFont typeface="Wingdings" panose="05000000000000000000" charset="0"/>
              <a:buChar char="ü"/>
            </a:pPr>
            <a:r>
              <a:rPr lang="vi-VN" sz="5400" dirty="0">
                <a:latin typeface="Times New Roman" panose="02020603050405020304" pitchFamily="18" charset="0"/>
              </a:rPr>
              <a:t>Vẫn còn một số ít bài viết của các em có bố cục chưa rõ r</a:t>
            </a:r>
            <a:r>
              <a:rPr lang="en-US" sz="5400" dirty="0" err="1">
                <a:latin typeface="Times New Roman" panose="02020603050405020304" pitchFamily="18" charset="0"/>
              </a:rPr>
              <a:t>àng</a:t>
            </a:r>
            <a:r>
              <a:rPr lang="en-US" sz="5400" dirty="0">
                <a:latin typeface="Times New Roman" panose="02020603050405020304" pitchFamily="18" charset="0"/>
              </a:rPr>
              <a:t>, </a:t>
            </a:r>
            <a:r>
              <a:rPr lang="en-US" sz="5400" dirty="0" err="1">
                <a:latin typeface="Times New Roman" panose="02020603050405020304" pitchFamily="18" charset="0"/>
              </a:rPr>
              <a:t>chưa</a:t>
            </a:r>
            <a:r>
              <a:rPr lang="en-US" sz="5400" dirty="0">
                <a:latin typeface="Times New Roman" panose="02020603050405020304" pitchFamily="18" charset="0"/>
              </a:rPr>
              <a:t> </a:t>
            </a:r>
            <a:r>
              <a:rPr lang="en-US" sz="5400" dirty="0" err="1">
                <a:latin typeface="Times New Roman" panose="02020603050405020304" pitchFamily="18" charset="0"/>
              </a:rPr>
              <a:t>cân</a:t>
            </a:r>
            <a:r>
              <a:rPr lang="en-US" sz="5400" dirty="0">
                <a:latin typeface="Times New Roman" panose="02020603050405020304" pitchFamily="18" charset="0"/>
              </a:rPr>
              <a:t> </a:t>
            </a:r>
            <a:r>
              <a:rPr lang="vi-VN" sz="5400" dirty="0">
                <a:latin typeface="Times New Roman" panose="02020603050405020304" pitchFamily="18" charset="0"/>
              </a:rPr>
              <a:t>đối.</a:t>
            </a:r>
          </a:p>
          <a:p>
            <a:pPr marL="857250" indent="-857250" algn="just">
              <a:buFont typeface="Wingdings" panose="05000000000000000000" charset="0"/>
              <a:buChar char="ü"/>
            </a:pPr>
            <a:r>
              <a:rPr lang="en-US" sz="5400" dirty="0" err="1">
                <a:latin typeface="Times New Roman" panose="02020603050405020304" pitchFamily="18" charset="0"/>
              </a:rPr>
              <a:t>Một</a:t>
            </a:r>
            <a:r>
              <a:rPr lang="en-US" sz="5400" dirty="0">
                <a:latin typeface="Times New Roman" panose="02020603050405020304" pitchFamily="18" charset="0"/>
              </a:rPr>
              <a:t> </a:t>
            </a:r>
            <a:r>
              <a:rPr lang="en-US" sz="5400" dirty="0" err="1">
                <a:latin typeface="Times New Roman" panose="02020603050405020304" pitchFamily="18" charset="0"/>
              </a:rPr>
              <a:t>số</a:t>
            </a:r>
            <a:r>
              <a:rPr lang="en-US" sz="5400" dirty="0">
                <a:latin typeface="Times New Roman" panose="02020603050405020304" pitchFamily="18" charset="0"/>
              </a:rPr>
              <a:t> </a:t>
            </a:r>
            <a:r>
              <a:rPr lang="en-US" sz="5400" dirty="0" err="1">
                <a:latin typeface="Times New Roman" panose="02020603050405020304" pitchFamily="18" charset="0"/>
              </a:rPr>
              <a:t>em</a:t>
            </a:r>
            <a:r>
              <a:rPr lang="en-US" sz="5400" dirty="0">
                <a:latin typeface="Times New Roman" panose="02020603050405020304" pitchFamily="18" charset="0"/>
              </a:rPr>
              <a:t> </a:t>
            </a:r>
            <a:r>
              <a:rPr lang="en-US" sz="5400" dirty="0" err="1">
                <a:latin typeface="Times New Roman" panose="02020603050405020304" pitchFamily="18" charset="0"/>
              </a:rPr>
              <a:t>viết</a:t>
            </a:r>
            <a:r>
              <a:rPr lang="en-US" sz="5400" dirty="0">
                <a:latin typeface="Times New Roman" panose="02020603050405020304" pitchFamily="18" charset="0"/>
              </a:rPr>
              <a:t> </a:t>
            </a:r>
            <a:r>
              <a:rPr lang="en-US" sz="5400" dirty="0" err="1">
                <a:latin typeface="Times New Roman" panose="02020603050405020304" pitchFamily="18" charset="0"/>
              </a:rPr>
              <a:t>chưa</a:t>
            </a:r>
            <a:r>
              <a:rPr lang="en-US" sz="5400" dirty="0">
                <a:latin typeface="Times New Roman" panose="02020603050405020304" pitchFamily="18" charset="0"/>
              </a:rPr>
              <a:t> </a:t>
            </a:r>
            <a:r>
              <a:rPr lang="en-US" sz="5400" dirty="0" err="1">
                <a:latin typeface="Times New Roman" panose="02020603050405020304" pitchFamily="18" charset="0"/>
              </a:rPr>
              <a:t>đủ</a:t>
            </a:r>
            <a:r>
              <a:rPr lang="en-US" sz="5400" dirty="0">
                <a:latin typeface="Times New Roman" panose="02020603050405020304" pitchFamily="18" charset="0"/>
              </a:rPr>
              <a:t> ý, </a:t>
            </a:r>
            <a:r>
              <a:rPr lang="en-US" sz="5400" dirty="0" err="1">
                <a:latin typeface="Times New Roman" panose="02020603050405020304" pitchFamily="18" charset="0"/>
              </a:rPr>
              <a:t>chưa</a:t>
            </a:r>
            <a:r>
              <a:rPr lang="en-US" sz="5400" dirty="0">
                <a:latin typeface="Times New Roman" panose="02020603050405020304" pitchFamily="18" charset="0"/>
              </a:rPr>
              <a:t> </a:t>
            </a:r>
            <a:r>
              <a:rPr lang="en-US" sz="5400" dirty="0" err="1">
                <a:latin typeface="Times New Roman" panose="02020603050405020304" pitchFamily="18" charset="0"/>
              </a:rPr>
              <a:t>phát</a:t>
            </a:r>
            <a:r>
              <a:rPr lang="en-US" sz="5400" dirty="0">
                <a:latin typeface="Times New Roman" panose="02020603050405020304" pitchFamily="18" charset="0"/>
              </a:rPr>
              <a:t> </a:t>
            </a:r>
            <a:r>
              <a:rPr lang="en-US" sz="5400" dirty="0" err="1">
                <a:latin typeface="Times New Roman" panose="02020603050405020304" pitchFamily="18" charset="0"/>
              </a:rPr>
              <a:t>hiện</a:t>
            </a:r>
            <a:r>
              <a:rPr lang="en-US" sz="5400" dirty="0">
                <a:latin typeface="Times New Roman" panose="02020603050405020304" pitchFamily="18" charset="0"/>
              </a:rPr>
              <a:t> </a:t>
            </a:r>
            <a:r>
              <a:rPr lang="en-US" sz="5400" dirty="0" err="1">
                <a:latin typeface="Times New Roman" panose="02020603050405020304" pitchFamily="18" charset="0"/>
              </a:rPr>
              <a:t>và</a:t>
            </a:r>
            <a:r>
              <a:rPr lang="en-US" sz="5400" dirty="0">
                <a:latin typeface="Times New Roman" panose="02020603050405020304" pitchFamily="18" charset="0"/>
              </a:rPr>
              <a:t> </a:t>
            </a:r>
            <a:r>
              <a:rPr lang="en-US" sz="5400" dirty="0" err="1">
                <a:latin typeface="Times New Roman" panose="02020603050405020304" pitchFamily="18" charset="0"/>
              </a:rPr>
              <a:t>tả</a:t>
            </a:r>
            <a:r>
              <a:rPr lang="en-US" sz="5400" dirty="0">
                <a:latin typeface="Times New Roman" panose="02020603050405020304" pitchFamily="18" charset="0"/>
              </a:rPr>
              <a:t> </a:t>
            </a:r>
            <a:r>
              <a:rPr lang="en-US" sz="5400" dirty="0" err="1">
                <a:latin typeface="Times New Roman" panose="02020603050405020304" pitchFamily="18" charset="0"/>
              </a:rPr>
              <a:t>những</a:t>
            </a:r>
            <a:r>
              <a:rPr lang="en-US" sz="5400" dirty="0">
                <a:latin typeface="Times New Roman" panose="02020603050405020304" pitchFamily="18" charset="0"/>
              </a:rPr>
              <a:t> </a:t>
            </a:r>
            <a:r>
              <a:rPr lang="en-US" sz="5400" dirty="0" err="1">
                <a:latin typeface="Times New Roman" panose="02020603050405020304" pitchFamily="18" charset="0"/>
              </a:rPr>
              <a:t>nét</a:t>
            </a:r>
            <a:r>
              <a:rPr lang="en-US" sz="5400" dirty="0">
                <a:latin typeface="Times New Roman" panose="02020603050405020304" pitchFamily="18" charset="0"/>
              </a:rPr>
              <a:t> </a:t>
            </a:r>
            <a:r>
              <a:rPr lang="en-US" sz="5400" dirty="0" err="1">
                <a:latin typeface="Times New Roman" panose="02020603050405020304" pitchFamily="18" charset="0"/>
              </a:rPr>
              <a:t>đặc</a:t>
            </a:r>
            <a:r>
              <a:rPr lang="en-US" sz="5400" dirty="0">
                <a:latin typeface="Times New Roman" panose="02020603050405020304" pitchFamily="18" charset="0"/>
              </a:rPr>
              <a:t> </a:t>
            </a:r>
            <a:r>
              <a:rPr lang="en-US" sz="5400" dirty="0" err="1">
                <a:latin typeface="Times New Roman" panose="02020603050405020304" pitchFamily="18" charset="0"/>
              </a:rPr>
              <a:t>sắc</a:t>
            </a:r>
            <a:r>
              <a:rPr lang="en-US" sz="5400" dirty="0">
                <a:latin typeface="Times New Roman" panose="02020603050405020304" pitchFamily="18" charset="0"/>
              </a:rPr>
              <a:t>, </a:t>
            </a:r>
            <a:r>
              <a:rPr lang="en-US" sz="5400" dirty="0" err="1">
                <a:latin typeface="Times New Roman" panose="02020603050405020304" pitchFamily="18" charset="0"/>
              </a:rPr>
              <a:t>nổi</a:t>
            </a:r>
            <a:r>
              <a:rPr lang="en-US" sz="5400" dirty="0">
                <a:latin typeface="Times New Roman" panose="02020603050405020304" pitchFamily="18" charset="0"/>
              </a:rPr>
              <a:t> </a:t>
            </a:r>
            <a:r>
              <a:rPr lang="en-US" sz="5400" dirty="0" err="1">
                <a:latin typeface="Times New Roman" panose="02020603050405020304" pitchFamily="18" charset="0"/>
              </a:rPr>
              <a:t>bật</a:t>
            </a:r>
            <a:r>
              <a:rPr lang="en-US" sz="5400" dirty="0">
                <a:latin typeface="Times New Roman" panose="02020603050405020304" pitchFamily="18" charset="0"/>
              </a:rPr>
              <a:t> </a:t>
            </a:r>
            <a:r>
              <a:rPr lang="en-US" sz="5400" dirty="0" err="1">
                <a:latin typeface="Times New Roman" panose="02020603050405020304" pitchFamily="18" charset="0"/>
              </a:rPr>
              <a:t>về</a:t>
            </a:r>
            <a:r>
              <a:rPr lang="en-US" sz="5400" dirty="0">
                <a:latin typeface="Times New Roman" panose="02020603050405020304" pitchFamily="18" charset="0"/>
              </a:rPr>
              <a:t> </a:t>
            </a:r>
            <a:r>
              <a:rPr lang="en-US" sz="5400" dirty="0" err="1">
                <a:latin typeface="Times New Roman" panose="02020603050405020304" pitchFamily="18" charset="0"/>
              </a:rPr>
              <a:t>đặc</a:t>
            </a:r>
            <a:r>
              <a:rPr lang="en-US" sz="5400" dirty="0">
                <a:latin typeface="Times New Roman" panose="02020603050405020304" pitchFamily="18" charset="0"/>
              </a:rPr>
              <a:t> </a:t>
            </a:r>
            <a:r>
              <a:rPr lang="en-US" sz="5400" dirty="0" err="1">
                <a:latin typeface="Times New Roman" panose="02020603050405020304" pitchFamily="18" charset="0"/>
              </a:rPr>
              <a:t>điểm</a:t>
            </a:r>
            <a:r>
              <a:rPr lang="en-US" sz="5400" dirty="0">
                <a:latin typeface="Times New Roman" panose="02020603050405020304" pitchFamily="18" charset="0"/>
              </a:rPr>
              <a:t> </a:t>
            </a:r>
            <a:r>
              <a:rPr lang="vi-VN" sz="5400" dirty="0">
                <a:latin typeface="Times New Roman" panose="02020603050405020304" pitchFamily="18" charset="0"/>
              </a:rPr>
              <a:t>bên ngoài của đồ vật.</a:t>
            </a:r>
          </a:p>
          <a:p>
            <a:pPr marL="857250" indent="-857250" algn="just">
              <a:buFont typeface="Wingdings" panose="05000000000000000000" charset="0"/>
              <a:buChar char="ü"/>
            </a:pPr>
            <a:r>
              <a:rPr lang="vi-VN" sz="5400" dirty="0">
                <a:latin typeface="Times New Roman" panose="02020603050405020304" pitchFamily="18" charset="0"/>
              </a:rPr>
              <a:t>...</a:t>
            </a:r>
            <a:endParaRPr lang="en-US" sz="5400" dirty="0">
              <a:latin typeface="Times New Roman" panose="02020603050405020304" pitchFamily="18" charset="0"/>
            </a:endParaRPr>
          </a:p>
        </p:txBody>
      </p:sp>
      <p:pic>
        <p:nvPicPr>
          <p:cNvPr id="4" name="Content Placeholder 3"/>
          <p:cNvPicPr>
            <a:picLocks noGrp="1" noChangeAspect="1"/>
          </p:cNvPicPr>
          <p:nvPr>
            <p:ph idx="4294967295"/>
          </p:nvPr>
        </p:nvPicPr>
        <p:blipFill>
          <a:blip r:embed="rId3"/>
          <a:stretch>
            <a:fillRect/>
          </a:stretch>
        </p:blipFill>
        <p:spPr>
          <a:xfrm>
            <a:off x="5863590" y="1012218"/>
            <a:ext cx="8629650" cy="1314450"/>
          </a:xfrm>
          <a:prstGeom prst="rect">
            <a:avLst/>
          </a:prstGeom>
        </p:spPr>
      </p:pic>
      <p:pic>
        <p:nvPicPr>
          <p:cNvPr id="7" name="Picture 2">
            <a:extLst>
              <a:ext uri="{FF2B5EF4-FFF2-40B4-BE49-F238E27FC236}">
                <a16:creationId xmlns:a16="http://schemas.microsoft.com/office/drawing/2014/main" id="{52C7005C-4F50-4679-9CF5-56D2E6E84D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14400" y="3190646"/>
            <a:ext cx="3160185" cy="55177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10287001" y="4459605"/>
            <a:ext cx="6617018" cy="1259384"/>
          </a:xfrm>
          <a:prstGeom prst="rect">
            <a:avLst/>
          </a:prstGeom>
          <a:noFill/>
        </p:spPr>
        <p:txBody>
          <a:bodyPr wrap="square" rtlCol="0" anchor="t">
            <a:spAutoFit/>
          </a:bodyPr>
          <a:lstStyle/>
          <a:p>
            <a:pPr>
              <a:lnSpc>
                <a:spcPts val="9600"/>
              </a:lnSpc>
            </a:pPr>
            <a:r>
              <a:rPr lang="en-GB" sz="72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7" name="Text Box 6"/>
          <p:cNvSpPr txBox="1"/>
          <p:nvPr/>
        </p:nvSpPr>
        <p:spPr>
          <a:xfrm>
            <a:off x="10287001" y="5990273"/>
            <a:ext cx="6617018" cy="1259384"/>
          </a:xfrm>
          <a:prstGeom prst="rect">
            <a:avLst/>
          </a:prstGeom>
          <a:noFill/>
        </p:spPr>
        <p:txBody>
          <a:bodyPr wrap="square" rtlCol="0" anchor="t">
            <a:spAutoFit/>
          </a:bodyPr>
          <a:lstStyle/>
          <a:p>
            <a:pPr>
              <a:lnSpc>
                <a:spcPts val="9600"/>
              </a:lnSpc>
            </a:pPr>
            <a:r>
              <a:rPr lang="en-GB" sz="72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sp>
        <p:nvSpPr>
          <p:cNvPr id="8" name="Text Box 7"/>
          <p:cNvSpPr txBox="1"/>
          <p:nvPr/>
        </p:nvSpPr>
        <p:spPr>
          <a:xfrm>
            <a:off x="10287001" y="7547610"/>
            <a:ext cx="6617018" cy="1259384"/>
          </a:xfrm>
          <a:prstGeom prst="rect">
            <a:avLst/>
          </a:prstGeom>
          <a:noFill/>
        </p:spPr>
        <p:txBody>
          <a:bodyPr wrap="square" rtlCol="0" anchor="t">
            <a:spAutoFit/>
          </a:bodyPr>
          <a:lstStyle/>
          <a:p>
            <a:pPr>
              <a:lnSpc>
                <a:spcPts val="9600"/>
              </a:lnSpc>
            </a:pPr>
            <a:r>
              <a:rPr lang="en-GB" sz="7200">
                <a:solidFill>
                  <a:srgbClr val="FF0000"/>
                </a:solidFill>
                <a:effectLst>
                  <a:outerShdw blurRad="38100" dist="19050" dir="2700000" algn="tl" rotWithShape="0">
                    <a:schemeClr val="dk1">
                      <a:alpha val="40000"/>
                    </a:schemeClr>
                  </a:outerShdw>
                </a:effectLst>
                <a:latin typeface="Calibri" panose="020F0502020204030204" charset="0"/>
                <a:cs typeface="Calibri" panose="020F0502020204030204" charset="0"/>
              </a:rPr>
              <a:t>: .......... bạn</a:t>
            </a:r>
          </a:p>
        </p:txBody>
      </p:sp>
      <p:pic>
        <p:nvPicPr>
          <p:cNvPr id="18" name="Picture 17"/>
          <p:cNvPicPr>
            <a:picLocks noChangeAspect="1"/>
          </p:cNvPicPr>
          <p:nvPr/>
        </p:nvPicPr>
        <p:blipFill>
          <a:blip r:embed="rId3"/>
          <a:stretch>
            <a:fillRect/>
          </a:stretch>
        </p:blipFill>
        <p:spPr>
          <a:xfrm>
            <a:off x="3116581" y="4528160"/>
            <a:ext cx="13787438" cy="4357688"/>
          </a:xfrm>
          <a:prstGeom prst="rect">
            <a:avLst/>
          </a:prstGeom>
        </p:spPr>
      </p:pic>
      <p:pic>
        <p:nvPicPr>
          <p:cNvPr id="20" name="Picture 19"/>
          <p:cNvPicPr>
            <a:picLocks noChangeAspect="1"/>
          </p:cNvPicPr>
          <p:nvPr/>
        </p:nvPicPr>
        <p:blipFill>
          <a:blip r:embed="rId4"/>
          <a:stretch>
            <a:fillRect/>
          </a:stretch>
        </p:blipFill>
        <p:spPr>
          <a:xfrm>
            <a:off x="4788218" y="2071812"/>
            <a:ext cx="10972800" cy="1314450"/>
          </a:xfrm>
          <a:prstGeom prst="rect">
            <a:avLst/>
          </a:prstGeom>
        </p:spPr>
      </p:pic>
      <p:pic>
        <p:nvPicPr>
          <p:cNvPr id="10" name="Picture 2">
            <a:extLst>
              <a:ext uri="{FF2B5EF4-FFF2-40B4-BE49-F238E27FC236}">
                <a16:creationId xmlns:a16="http://schemas.microsoft.com/office/drawing/2014/main" id="{88595155-6788-4604-B06A-780796335A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16579" y="-14083"/>
            <a:ext cx="3977381" cy="4357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74017B85-950F-435A-A654-D47E1B93A892}"/>
              </a:ext>
            </a:extLst>
          </p:cNvPr>
          <p:cNvPicPr>
            <a:picLocks noChangeAspect="1"/>
          </p:cNvPicPr>
          <p:nvPr/>
        </p:nvPicPr>
        <p:blipFill rotWithShape="1">
          <a:blip r:embed="rId2">
            <a:extLst>
              <a:ext uri="{28A0092B-C50C-407E-A947-70E740481C1C}">
                <a14:useLocalDpi xmlns:a14="http://schemas.microsoft.com/office/drawing/2010/main" val="0"/>
              </a:ext>
            </a:extLst>
          </a:blip>
          <a:srcRect t="7203" b="18823"/>
          <a:stretch/>
        </p:blipFill>
        <p:spPr>
          <a:xfrm>
            <a:off x="-1143001" y="0"/>
            <a:ext cx="14369771" cy="106299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Rectangle 3">
            <a:extLst>
              <a:ext uri="{FF2B5EF4-FFF2-40B4-BE49-F238E27FC236}">
                <a16:creationId xmlns:a16="http://schemas.microsoft.com/office/drawing/2014/main" id="{9E345359-6605-433F-88DD-180F8A2543D1}"/>
              </a:ext>
            </a:extLst>
          </p:cNvPr>
          <p:cNvSpPr/>
          <p:nvPr/>
        </p:nvSpPr>
        <p:spPr>
          <a:xfrm>
            <a:off x="8572500" y="2286000"/>
            <a:ext cx="8229600" cy="4570482"/>
          </a:xfrm>
          <a:prstGeom prst="rect">
            <a:avLst/>
          </a:prstGeom>
          <a:noFill/>
        </p:spPr>
        <p:txBody>
          <a:bodyPr wrap="square" lIns="137160" tIns="68580" rIns="137160" bIns="68580">
            <a:spAutoFit/>
          </a:bodyPr>
          <a:lstStyle/>
          <a:p>
            <a:pPr algn="ctr"/>
            <a:r>
              <a:rPr lang="en-US" sz="14400" b="1">
                <a:ln w="22225">
                  <a:solidFill>
                    <a:schemeClr val="accent2"/>
                  </a:solidFill>
                  <a:prstDash val="solid"/>
                </a:ln>
                <a:solidFill>
                  <a:schemeClr val="accent2">
                    <a:lumMod val="40000"/>
                    <a:lumOff val="60000"/>
                  </a:schemeClr>
                </a:solidFill>
              </a:rPr>
              <a:t>TRỔ TÀI</a:t>
            </a:r>
          </a:p>
          <a:p>
            <a:pPr algn="ctr"/>
            <a:r>
              <a:rPr lang="en-US" sz="14400" b="1">
                <a:ln w="22225">
                  <a:solidFill>
                    <a:schemeClr val="accent2"/>
                  </a:solidFill>
                  <a:prstDash val="solid"/>
                </a:ln>
                <a:solidFill>
                  <a:schemeClr val="accent2">
                    <a:lumMod val="40000"/>
                    <a:lumOff val="60000"/>
                  </a:schemeClr>
                </a:solidFill>
              </a:rPr>
              <a:t>THÁM TỬ</a:t>
            </a: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6057901" y="5809471"/>
            <a:ext cx="4654868" cy="3323987"/>
          </a:xfrm>
          <a:prstGeom prst="rect">
            <a:avLst/>
          </a:prstGeom>
          <a:noFill/>
        </p:spPr>
        <p:txBody>
          <a:bodyPr wrap="square" rtlCol="0" anchor="t">
            <a:spAutoFit/>
          </a:bodyPr>
          <a:lstStyle/>
          <a:p>
            <a:pPr algn="l">
              <a:lnSpc>
                <a:spcPct val="150000"/>
              </a:lnSpc>
              <a:buClrTx/>
              <a:buSzTx/>
              <a:buFontTx/>
            </a:pPr>
            <a:endParaRPr lang="en-GB" altLang="en-US" sz="525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a:p>
            <a:pPr algn="l">
              <a:lnSpc>
                <a:spcPct val="150000"/>
              </a:lnSpc>
              <a:buClrTx/>
              <a:buSzTx/>
              <a:buFontTx/>
            </a:pPr>
            <a:endParaRPr lang="en-GB" altLang="en-US" sz="525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buClrTx/>
              <a:buSzTx/>
              <a:buFontTx/>
            </a:pPr>
            <a:endParaRPr lang="en-GB" altLang="en-US" sz="5250" b="1">
              <a:solidFill>
                <a:schemeClr val="tx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05645E1-EBEA-4DCC-88AD-656123067786}"/>
              </a:ext>
            </a:extLst>
          </p:cNvPr>
          <p:cNvPicPr>
            <a:picLocks noChangeAspect="1"/>
          </p:cNvPicPr>
          <p:nvPr/>
        </p:nvPicPr>
        <p:blipFill>
          <a:blip r:embed="rId3"/>
          <a:stretch>
            <a:fillRect/>
          </a:stretch>
        </p:blipFill>
        <p:spPr>
          <a:xfrm>
            <a:off x="7996190" y="4975331"/>
            <a:ext cx="5761220" cy="2185605"/>
          </a:xfrm>
          <a:prstGeom prst="rect">
            <a:avLst/>
          </a:prstGeom>
        </p:spPr>
      </p:pic>
      <p:pic>
        <p:nvPicPr>
          <p:cNvPr id="5" name="Picture 4">
            <a:extLst>
              <a:ext uri="{FF2B5EF4-FFF2-40B4-BE49-F238E27FC236}">
                <a16:creationId xmlns:a16="http://schemas.microsoft.com/office/drawing/2014/main" id="{8966A47B-2E40-4F2C-A448-048EF6DA993B}"/>
              </a:ext>
            </a:extLst>
          </p:cNvPr>
          <p:cNvPicPr>
            <a:picLocks noChangeAspect="1"/>
          </p:cNvPicPr>
          <p:nvPr/>
        </p:nvPicPr>
        <p:blipFill>
          <a:blip r:embed="rId4"/>
          <a:stretch>
            <a:fillRect/>
          </a:stretch>
        </p:blipFill>
        <p:spPr>
          <a:xfrm>
            <a:off x="10744200" y="3087600"/>
            <a:ext cx="6026418" cy="2185605"/>
          </a:xfrm>
          <a:prstGeom prst="rect">
            <a:avLst/>
          </a:prstGeom>
        </p:spPr>
      </p:pic>
      <p:pic>
        <p:nvPicPr>
          <p:cNvPr id="6" name="Picture 5">
            <a:extLst>
              <a:ext uri="{FF2B5EF4-FFF2-40B4-BE49-F238E27FC236}">
                <a16:creationId xmlns:a16="http://schemas.microsoft.com/office/drawing/2014/main" id="{53EE6DB7-C24E-40BB-8BA4-581D3457D341}"/>
              </a:ext>
            </a:extLst>
          </p:cNvPr>
          <p:cNvPicPr>
            <a:picLocks noChangeAspect="1"/>
          </p:cNvPicPr>
          <p:nvPr/>
        </p:nvPicPr>
        <p:blipFill>
          <a:blip r:embed="rId5"/>
          <a:stretch>
            <a:fillRect/>
          </a:stretch>
        </p:blipFill>
        <p:spPr>
          <a:xfrm>
            <a:off x="10923384" y="6610944"/>
            <a:ext cx="6053853" cy="2185605"/>
          </a:xfrm>
          <a:prstGeom prst="rect">
            <a:avLst/>
          </a:prstGeom>
        </p:spPr>
      </p:pic>
      <p:pic>
        <p:nvPicPr>
          <p:cNvPr id="11" name="Picture 10" descr="A toy figurine holding a book&#10;&#10;Description automatically generated with low confidence">
            <a:extLst>
              <a:ext uri="{FF2B5EF4-FFF2-40B4-BE49-F238E27FC236}">
                <a16:creationId xmlns:a16="http://schemas.microsoft.com/office/drawing/2014/main" id="{81307300-626A-4A63-8FC9-217F208D3C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082" y="282063"/>
            <a:ext cx="9144018" cy="9144018"/>
          </a:xfrm>
          <a:prstGeom prst="rect">
            <a:avLst/>
          </a:prstGeom>
        </p:spPr>
      </p:pic>
      <p:sp>
        <p:nvSpPr>
          <p:cNvPr id="21" name="Rectangle 6">
            <a:extLst>
              <a:ext uri="{FF2B5EF4-FFF2-40B4-BE49-F238E27FC236}">
                <a16:creationId xmlns:a16="http://schemas.microsoft.com/office/drawing/2014/main" id="{0340AF6F-2B92-4D5E-862B-192D2AEFAB72}"/>
              </a:ext>
            </a:extLst>
          </p:cNvPr>
          <p:cNvSpPr>
            <a:spLocks noChangeArrowheads="1"/>
          </p:cNvSpPr>
          <p:nvPr/>
        </p:nvSpPr>
        <p:spPr bwMode="auto">
          <a:xfrm>
            <a:off x="7035206" y="1172408"/>
            <a:ext cx="9144018" cy="1569660"/>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a:ln w="0"/>
                <a:effectLst>
                  <a:outerShdw blurRad="38100" dist="19050" dir="2700000" algn="tl" rotWithShape="0">
                    <a:schemeClr val="dk1">
                      <a:alpha val="40000"/>
                    </a:schemeClr>
                  </a:outerShdw>
                </a:effectLst>
              </a:rPr>
              <a:t>Hãy tìm chỗ sai của những </a:t>
            </a:r>
          </a:p>
          <a:p>
            <a:pPr algn="ctr" eaLnBrk="1" hangingPunct="1"/>
            <a:r>
              <a:rPr lang="en-US" altLang="en-US" sz="4800">
                <a:ln w="0"/>
                <a:effectLst>
                  <a:outerShdw blurRad="38100" dist="19050" dir="2700000" algn="tl" rotWithShape="0">
                    <a:schemeClr val="dk1">
                      <a:alpha val="40000"/>
                    </a:schemeClr>
                  </a:outerShdw>
                </a:effectLst>
              </a:rPr>
              <a:t>câu văn sau và sửa cho đúng: </a:t>
            </a:r>
            <a:r>
              <a:rPr lang="en-US" altLang="en-US" sz="3600">
                <a:ln w="0"/>
                <a:effectLst>
                  <a:outerShdw blurRad="38100" dist="19050" dir="2700000" algn="tl" rotWithShape="0">
                    <a:schemeClr val="dk1">
                      <a:alpha val="40000"/>
                    </a:schemeClr>
                  </a:outerShdw>
                </a:effectLst>
              </a:rPr>
              <a:t> </a:t>
            </a: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nodePh="1">
                                  <p:stCondLst>
                                    <p:cond delay="0"/>
                                  </p:stCondLst>
                                  <p:endCondLst>
                                    <p:cond evt="begin" delay="0">
                                      <p:tn val="10"/>
                                    </p:cond>
                                  </p:endCondLst>
                                  <p:childTnLst>
                                    <p:set>
                                      <p:cBhvr>
                                        <p:cTn id="11" dur="500"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FF3762A-F9F7-4800-AD18-73AEFD1AB2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96244" y="5096786"/>
            <a:ext cx="14058900" cy="2908488"/>
          </a:xfrm>
          <a:prstGeom prst="rect">
            <a:avLst/>
          </a:prstGeom>
        </p:spPr>
      </p:pic>
      <p:pic>
        <p:nvPicPr>
          <p:cNvPr id="3" name="Picture 2">
            <a:extLst>
              <a:ext uri="{FF2B5EF4-FFF2-40B4-BE49-F238E27FC236}">
                <a16:creationId xmlns:a16="http://schemas.microsoft.com/office/drawing/2014/main" id="{234A1BD4-2FBC-4926-88DC-8CFBAFD71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3206" y="1143000"/>
            <a:ext cx="15011939" cy="3353340"/>
          </a:xfrm>
          <a:prstGeom prst="rect">
            <a:avLst/>
          </a:prstGeom>
        </p:spPr>
      </p:pic>
      <p:sp>
        <p:nvSpPr>
          <p:cNvPr id="2" name="Rectangle 4">
            <a:extLst>
              <a:ext uri="{FF2B5EF4-FFF2-40B4-BE49-F238E27FC236}">
                <a16:creationId xmlns:a16="http://schemas.microsoft.com/office/drawing/2014/main" id="{6CEB67D4-A816-4EBA-ACBD-311E4DD2889A}"/>
              </a:ext>
            </a:extLst>
          </p:cNvPr>
          <p:cNvSpPr>
            <a:spLocks noChangeArrowheads="1"/>
          </p:cNvSpPr>
          <p:nvPr/>
        </p:nvSpPr>
        <p:spPr bwMode="auto">
          <a:xfrm>
            <a:off x="2057400" y="1793950"/>
            <a:ext cx="136017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gõ câu văn sai của học sinh.</a:t>
            </a:r>
            <a:endPar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eaLnBrk="1" hangingPunct="1"/>
            <a:endPar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7FC170AB-BC3D-4CFB-A408-E0FDDF5CB52C}"/>
              </a:ext>
            </a:extLst>
          </p:cNvPr>
          <p:cNvSpPr>
            <a:spLocks noChangeArrowheads="1"/>
          </p:cNvSpPr>
          <p:nvPr/>
        </p:nvSpPr>
        <p:spPr bwMode="auto">
          <a:xfrm>
            <a:off x="2343150" y="5491135"/>
            <a:ext cx="136017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Sửa lại câu văn trên.</a:t>
            </a:r>
            <a:endParaRPr lang="en-US" altLang="en-US" sz="6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7516FE4-4F50-4C0E-ABBB-645949031A45}"/>
              </a:ext>
            </a:extLst>
          </p:cNvPr>
          <p:cNvPicPr>
            <a:picLocks noChangeAspect="1"/>
          </p:cNvPicPr>
          <p:nvPr/>
        </p:nvPicPr>
        <p:blipFill>
          <a:blip r:embed="rId6"/>
          <a:stretch>
            <a:fillRect/>
          </a:stretch>
        </p:blipFill>
        <p:spPr>
          <a:xfrm>
            <a:off x="6203682" y="7945428"/>
            <a:ext cx="6026418" cy="2185605"/>
          </a:xfrm>
          <a:prstGeom prst="rect">
            <a:avLst/>
          </a:prstGeom>
        </p:spPr>
      </p:pic>
    </p:spTree>
    <p:extLst>
      <p:ext uri="{BB962C8B-B14F-4D97-AF65-F5344CB8AC3E}">
        <p14:creationId xmlns:p14="http://schemas.microsoft.com/office/powerpoint/2010/main" val="138811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739</Words>
  <Application>Microsoft Office PowerPoint</Application>
  <PresentationFormat>Custom</PresentationFormat>
  <Paragraphs>46</Paragraphs>
  <Slides>17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Times New Roman</vt:lpstr>
      <vt:lpstr>Arial</vt:lpstr>
      <vt:lpstr>Segoe UI Black</vt:lpstr>
      <vt:lpstr>Wingdings</vt:lpstr>
      <vt:lpstr>Calibri</vt:lpstr>
      <vt:lpstr>#Li-N UTM Isadora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L5.Tuan26.Tra bai van Ta do vat</dc:title>
  <dc:creator>EduFive</dc:creator>
  <cp:lastModifiedBy>ASUS</cp:lastModifiedBy>
  <cp:revision>5</cp:revision>
  <dcterms:created xsi:type="dcterms:W3CDTF">2006-08-16T00:00:00Z</dcterms:created>
  <dcterms:modified xsi:type="dcterms:W3CDTF">2023-03-05T18:08:18Z</dcterms:modified>
  <dc:identifier>DAFcTPjJrZo</dc:identifier>
</cp:coreProperties>
</file>