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8" r:id="rId15"/>
    <p:sldId id="275" r:id="rId16"/>
    <p:sldId id="284" r:id="rId17"/>
    <p:sldId id="273" r:id="rId18"/>
    <p:sldId id="285" r:id="rId19"/>
    <p:sldId id="263" r:id="rId20"/>
    <p:sldId id="286" r:id="rId21"/>
    <p:sldId id="266" r:id="rId22"/>
    <p:sldId id="2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xách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Màn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Thân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Bàn</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cs typeface="Arial" panose="020B0604020202020204" pitchFamily="34" charset="0"/>
              </a:rPr>
              <a:t>Vùng</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chuột</a:t>
            </a:r>
            <a:r>
              <a:rPr lang="en-US" sz="2600" b="1" dirty="0" smtClean="0">
                <a:solidFill>
                  <a:srgbClr val="3333CC"/>
                </a:solidFill>
                <a:latin typeface="Arial" panose="020B0604020202020204" pitchFamily="34" charset="0"/>
                <a:cs typeface="Arial" panose="020B0604020202020204" pitchFamily="34" charset="0"/>
              </a:rPr>
              <a:t> </a:t>
            </a:r>
          </a:p>
          <a:p>
            <a:pPr algn="ctr"/>
            <a:r>
              <a:rPr lang="en-US" sz="2600" b="1" dirty="0" err="1" smtClean="0">
                <a:solidFill>
                  <a:srgbClr val="3333CC"/>
                </a:solidFill>
                <a:latin typeface="Arial" panose="020B0604020202020204" pitchFamily="34" charset="0"/>
                <a:cs typeface="Arial" panose="020B0604020202020204" pitchFamily="34" charset="0"/>
              </a:rPr>
              <a:t>cảm</a:t>
            </a:r>
            <a:r>
              <a:rPr lang="en-US" sz="2600" b="1" dirty="0" smtClean="0">
                <a:solidFill>
                  <a:srgbClr val="3333CC"/>
                </a:solidFill>
                <a:latin typeface="Arial" panose="020B0604020202020204" pitchFamily="34" charset="0"/>
                <a:cs typeface="Arial" panose="020B0604020202020204" pitchFamily="34" charset="0"/>
              </a:rPr>
              <a:t> </a:t>
            </a:r>
            <a:r>
              <a:rPr lang="en-US" sz="2600" b="1" dirty="0" err="1" smtClean="0">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máy </a:t>
            </a:r>
            <a:r>
              <a:rPr lang="vi-VN" sz="2100" b="1" dirty="0">
                <a:solidFill>
                  <a:srgbClr val="FF0000"/>
                </a:solidFill>
                <a:latin typeface="Arial" panose="020B0604020202020204" pitchFamily="34" charset="0"/>
                <a:cs typeface="Arial" panose="020B0604020202020204" pitchFamily="34" charset="0"/>
              </a:rPr>
              <a:t>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smtClean="0">
                          <a:latin typeface="Arial" panose="020B0604020202020204" pitchFamily="34" charset="0"/>
                          <a:cs typeface="Arial" panose="020B0604020202020204" pitchFamily="34" charset="0"/>
                        </a:rPr>
                        <a:t>Các</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thành</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phần</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cơ</a:t>
                      </a:r>
                      <a:r>
                        <a:rPr lang="en-US" sz="2200" b="1" baseline="0" dirty="0" smtClean="0">
                          <a:latin typeface="Arial" panose="020B0604020202020204" pitchFamily="34" charset="0"/>
                          <a:cs typeface="Arial" panose="020B0604020202020204" pitchFamily="34" charset="0"/>
                        </a:rPr>
                        <a:t> </a:t>
                      </a:r>
                      <a:r>
                        <a:rPr lang="en-US" sz="2200" b="1" baseline="0" dirty="0" err="1" smtClean="0">
                          <a:latin typeface="Arial" panose="020B0604020202020204" pitchFamily="34" charset="0"/>
                          <a:cs typeface="Arial" panose="020B0604020202020204" pitchFamily="34" charset="0"/>
                        </a:rPr>
                        <a:t>bản</a:t>
                      </a:r>
                      <a:r>
                        <a:rPr lang="en-US" sz="22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Màn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hình</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Thân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máy</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Chuột</a:t>
                      </a:r>
                      <a:endParaRPr lang="en-US" sz="22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smtClean="0">
                          <a:latin typeface="Arial" panose="020B0604020202020204" pitchFamily="34" charset="0"/>
                          <a:cs typeface="Arial" panose="020B0604020202020204" pitchFamily="34" charset="0"/>
                        </a:rPr>
                        <a:t>Bàn</a:t>
                      </a:r>
                      <a:r>
                        <a:rPr lang="en-US" sz="2200" b="0" baseline="0" dirty="0" smtClean="0">
                          <a:latin typeface="Arial" panose="020B0604020202020204" pitchFamily="34" charset="0"/>
                          <a:cs typeface="Arial" panose="020B0604020202020204" pitchFamily="34" charset="0"/>
                        </a:rPr>
                        <a:t> </a:t>
                      </a:r>
                      <a:r>
                        <a:rPr lang="en-US" sz="2200" b="0" baseline="0" dirty="0" err="1" smtClean="0">
                          <a:latin typeface="Arial" panose="020B0604020202020204" pitchFamily="34" charset="0"/>
                          <a:cs typeface="Arial" panose="020B0604020202020204" pitchFamily="34" charset="0"/>
                        </a:rPr>
                        <a:t>phím</a:t>
                      </a:r>
                      <a:endParaRPr lang="en-US" sz="2200" b="0" baseline="0" dirty="0" smtClean="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smtClean="0">
                          <a:latin typeface="Arial" panose="020B0604020202020204" pitchFamily="34" charset="0"/>
                          <a:cs typeface="Arial" panose="020B0604020202020204" pitchFamily="34" charset="0"/>
                        </a:rPr>
                        <a:t>Các</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thành</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phần</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cơ</a:t>
                      </a:r>
                      <a:r>
                        <a:rPr lang="en-US" sz="2000" b="1" baseline="0" dirty="0" smtClean="0">
                          <a:latin typeface="Arial" panose="020B0604020202020204" pitchFamily="34" charset="0"/>
                          <a:cs typeface="Arial" panose="020B0604020202020204" pitchFamily="34" charset="0"/>
                        </a:rPr>
                        <a:t> </a:t>
                      </a:r>
                      <a:r>
                        <a:rPr lang="en-US" sz="2000" b="1" baseline="0" dirty="0" err="1" smtClean="0">
                          <a:latin typeface="Arial" panose="020B0604020202020204" pitchFamily="34" charset="0"/>
                          <a:cs typeface="Arial" panose="020B0604020202020204" pitchFamily="34" charset="0"/>
                        </a:rPr>
                        <a:t>bản</a:t>
                      </a:r>
                      <a:r>
                        <a:rPr lang="en-US" sz="2000" b="1" baseline="0" dirty="0" smtClean="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Màn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hình</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Thân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máy</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Vùng</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cảm</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ứng</a:t>
                      </a:r>
                      <a:r>
                        <a:rPr lang="en-US" sz="2000" b="0" baseline="0" dirty="0" smtClean="0">
                          <a:latin typeface="Arial" panose="020B0604020202020204" pitchFamily="34" charset="0"/>
                          <a:cs typeface="Arial" panose="020B0604020202020204" pitchFamily="34" charset="0"/>
                        </a:rPr>
                        <a:t> </a:t>
                      </a:r>
                      <a:r>
                        <a:rPr lang="en-US" sz="2000" b="0" baseline="0" smtClean="0">
                          <a:latin typeface="Arial" panose="020B0604020202020204" pitchFamily="34" charset="0"/>
                          <a:cs typeface="Arial" panose="020B0604020202020204" pitchFamily="34" charset="0"/>
                        </a:rPr>
                        <a:t>chuột</a:t>
                      </a:r>
                      <a:endParaRPr lang="en-US" sz="2000" b="0" baseline="0" dirty="0" smtClean="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smtClean="0">
                          <a:latin typeface="Arial" panose="020B0604020202020204" pitchFamily="34" charset="0"/>
                          <a:cs typeface="Arial" panose="020B0604020202020204" pitchFamily="34" charset="0"/>
                        </a:rPr>
                        <a:t>Bàn</a:t>
                      </a:r>
                      <a:r>
                        <a:rPr lang="en-US" sz="2000" b="0" baseline="0" dirty="0" smtClean="0">
                          <a:latin typeface="Arial" panose="020B0604020202020204" pitchFamily="34" charset="0"/>
                          <a:cs typeface="Arial" panose="020B0604020202020204" pitchFamily="34" charset="0"/>
                        </a:rPr>
                        <a:t> </a:t>
                      </a:r>
                      <a:r>
                        <a:rPr lang="en-US" sz="2000" b="0" baseline="0" dirty="0" err="1" smtClean="0">
                          <a:latin typeface="Arial" panose="020B0604020202020204" pitchFamily="34" charset="0"/>
                          <a:cs typeface="Arial" panose="020B0604020202020204" pitchFamily="34" charset="0"/>
                        </a:rPr>
                        <a:t>phím</a:t>
                      </a:r>
                      <a:endParaRPr lang="en-US" sz="2000" b="0" baseline="0" dirty="0" smtClean="0">
                        <a:latin typeface="Arial" panose="020B0604020202020204" pitchFamily="34" charset="0"/>
                        <a:cs typeface="Arial" panose="020B0604020202020204" pitchFamily="34" charset="0"/>
                      </a:endParaRPr>
                    </a:p>
                    <a:p>
                      <a:pPr algn="ctr">
                        <a:lnSpc>
                          <a:spcPct val="150000"/>
                        </a:lnSpc>
                      </a:pPr>
                      <a:endParaRPr lang="en-US" sz="200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để</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bàn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và</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máy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tính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xách</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tay</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đều</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có</a:t>
            </a:r>
            <a:r>
              <a:rPr lang="en-US" sz="2600" b="1" dirty="0" smtClean="0">
                <a:latin typeface="Arial" panose="020B0604020202020204" pitchFamily="34" charset="0"/>
                <a:cs typeface="Arial" panose="020B0604020202020204" pitchFamily="34" charset="0"/>
              </a:rPr>
              <a:t> </a:t>
            </a:r>
            <a:r>
              <a:rPr lang="vi-VN" sz="2600" b="1" dirty="0" smtClean="0">
                <a:latin typeface="Arial" panose="020B0604020202020204" pitchFamily="34" charset="0"/>
                <a:cs typeface="Arial" panose="020B0604020202020204" pitchFamily="34" charset="0"/>
              </a:rPr>
              <a:t>bốn </a:t>
            </a:r>
            <a:r>
              <a:rPr lang="vi-VN" sz="2600" b="1" dirty="0">
                <a:latin typeface="Arial" panose="020B0604020202020204" pitchFamily="34" charset="0"/>
                <a:cs typeface="Arial" panose="020B0604020202020204" pitchFamily="34" charset="0"/>
              </a:rPr>
              <a:t>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Đây</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gì</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smtClean="0">
                <a:solidFill>
                  <a:srgbClr val="3333CC"/>
                </a:solidFill>
                <a:latin typeface="Arial" panose="020B0604020202020204" pitchFamily="34" charset="0"/>
                <a:cs typeface="Arial" panose="020B0604020202020204" pitchFamily="34" charset="0"/>
              </a:rPr>
              <a:t>Loa</a:t>
            </a:r>
            <a:endParaRPr lang="en-US" sz="2800" b="1" dirty="0">
              <a:solidFill>
                <a:srgbClr val="3333CC"/>
              </a:solidFill>
              <a:latin typeface="Arial" panose="020B0604020202020204" pitchFamily="34" charset="0"/>
              <a:cs typeface="Arial" panose="020B0604020202020204" pitchFamily="34" charset="0"/>
            </a:endParaRP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hãy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quan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biết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máy</a:t>
            </a:r>
            <a:r>
              <a:rPr lang="en-US" sz="2600" dirty="0" smtClean="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Bàn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Màn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solidFill>
                  <a:srgbClr val="FF0000"/>
                </a:solidFill>
                <a:latin typeface="Arial" pitchFamily="34" charset="0"/>
                <a:cs typeface="Arial" pitchFamily="34" charset="0"/>
              </a:rPr>
              <a:t>Loa</a:t>
            </a:r>
            <a:endParaRPr lang="en-US" sz="2400" b="1" dirty="0">
              <a:solidFill>
                <a:srgbClr val="FF0000"/>
              </a:solidFill>
              <a:latin typeface="Arial" pitchFamily="34" charset="0"/>
              <a:cs typeface="Arial" pitchFamily="34" charset="0"/>
            </a:endParaRP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Giúp</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điều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Gửi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vào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máy</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Để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phát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âm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smtClean="0">
                <a:solidFill>
                  <a:srgbClr val="FF0000"/>
                </a:solidFill>
                <a:latin typeface="Arial" pitchFamily="34" charset="0"/>
                <a:cs typeface="Arial" pitchFamily="34" charset="0"/>
              </a:rPr>
              <a:t>Nơi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hiển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thị</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kết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quả</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làm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smtClean="0"/>
              <a:t>Click </a:t>
            </a:r>
            <a:r>
              <a:rPr lang="en-US" dirty="0" err="1" smtClean="0"/>
              <a:t>vào</a:t>
            </a:r>
            <a:r>
              <a:rPr lang="en-US" dirty="0" smtClean="0"/>
              <a:t> </a:t>
            </a:r>
            <a:r>
              <a:rPr lang="en-US" dirty="0" err="1" smtClean="0"/>
              <a:t>bàn</a:t>
            </a:r>
            <a:r>
              <a:rPr lang="en-US" dirty="0" smtClean="0"/>
              <a:t> </a:t>
            </a:r>
            <a:r>
              <a:rPr lang="en-US" dirty="0" err="1" smtClean="0"/>
              <a:t>phím</a:t>
            </a:r>
            <a:r>
              <a:rPr lang="en-US" dirty="0" smtClean="0"/>
              <a:t>, </a:t>
            </a:r>
            <a:r>
              <a:rPr lang="en-US" dirty="0" err="1" smtClean="0"/>
              <a:t>chuột</a:t>
            </a:r>
            <a:r>
              <a:rPr lang="en-US" dirty="0" smtClean="0"/>
              <a:t>… </a:t>
            </a:r>
            <a:r>
              <a:rPr lang="en-US" dirty="0" err="1" smtClean="0"/>
              <a:t>để</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liên</a:t>
            </a:r>
            <a:r>
              <a:rPr lang="en-US" dirty="0" smtClean="0"/>
              <a:t> </a:t>
            </a:r>
            <a:r>
              <a:rPr lang="en-US" dirty="0" err="1" smtClean="0"/>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smtClean="0">
                <a:solidFill>
                  <a:srgbClr val="3333CC"/>
                </a:solidFill>
              </a:rPr>
              <a:t>a. </a:t>
            </a:r>
            <a:r>
              <a:rPr lang="vi-VN" sz="2400" dirty="0" smtClean="0">
                <a:solidFill>
                  <a:srgbClr val="FF0000"/>
                </a:solidFill>
              </a:rPr>
              <a:t>Thân </a:t>
            </a:r>
            <a:r>
              <a:rPr lang="vi-VN" sz="2400" dirty="0">
                <a:solidFill>
                  <a:srgbClr val="FF0000"/>
                </a:solidFill>
              </a:rPr>
              <a:t>máy </a:t>
            </a:r>
            <a:r>
              <a:rPr lang="vi-VN" sz="2400" dirty="0">
                <a:solidFill>
                  <a:srgbClr val="3333CC"/>
                </a:solidFill>
              </a:rPr>
              <a:t>xử lí các thông tin và điều khiển mọi hoạt động của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b</a:t>
            </a:r>
            <a:r>
              <a:rPr lang="vi-VN" sz="2400" dirty="0">
                <a:solidFill>
                  <a:srgbClr val="3333CC"/>
                </a:solidFill>
              </a:rPr>
              <a:t>. </a:t>
            </a:r>
            <a:r>
              <a:rPr lang="vi-VN" sz="2400" dirty="0">
                <a:solidFill>
                  <a:srgbClr val="FF0000"/>
                </a:solidFill>
              </a:rPr>
              <a:t>Màn hình </a:t>
            </a:r>
            <a:r>
              <a:rPr lang="vi-VN" sz="2400" dirty="0">
                <a:solidFill>
                  <a:srgbClr val="3333CC"/>
                </a:solidFill>
              </a:rPr>
              <a:t>là nơi hiển thị kết quả làm việc của máy tính</a:t>
            </a:r>
            <a:r>
              <a:rPr lang="vi-VN" sz="2400" dirty="0" smtClean="0">
                <a:solidFill>
                  <a:srgbClr val="3333CC"/>
                </a:solidFill>
              </a:rPr>
              <a:t>.</a:t>
            </a:r>
            <a:r>
              <a:rPr lang="en-US" sz="2400" dirty="0" smtClean="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403225" indent="-403225" algn="just">
              <a:lnSpc>
                <a:spcPct val="114000"/>
              </a:lnSpc>
            </a:pPr>
            <a:r>
              <a:rPr lang="vi-VN" sz="2400" dirty="0" smtClean="0">
                <a:solidFill>
                  <a:srgbClr val="3333CC"/>
                </a:solidFill>
              </a:rPr>
              <a:t>c</a:t>
            </a:r>
            <a:r>
              <a:rPr lang="vi-VN" sz="2400" dirty="0">
                <a:solidFill>
                  <a:srgbClr val="3333CC"/>
                </a:solidFill>
              </a:rPr>
              <a:t>. </a:t>
            </a:r>
            <a:r>
              <a:rPr lang="vi-VN" sz="2400" dirty="0">
                <a:solidFill>
                  <a:srgbClr val="FF0000"/>
                </a:solidFill>
              </a:rPr>
              <a:t>Bàn phím </a:t>
            </a:r>
            <a:r>
              <a:rPr lang="vi-VN" sz="2400" dirty="0">
                <a:solidFill>
                  <a:srgbClr val="3333CC"/>
                </a:solidFill>
              </a:rPr>
              <a:t>dùng để nhập văn bản và gửi tín hiệu vào cho máy </a:t>
            </a:r>
            <a:r>
              <a:rPr lang="vi-VN" sz="2400" dirty="0" smtClean="0">
                <a:solidFill>
                  <a:srgbClr val="3333CC"/>
                </a:solidFill>
              </a:rPr>
              <a:t>tính.</a:t>
            </a:r>
            <a:endParaRPr lang="en-US" sz="2400" dirty="0" smtClean="0">
              <a:solidFill>
                <a:srgbClr val="3333CC"/>
              </a:solidFill>
            </a:endParaRPr>
          </a:p>
          <a:p>
            <a:pPr marL="403225" indent="-403225" algn="just">
              <a:lnSpc>
                <a:spcPct val="114000"/>
              </a:lnSpc>
            </a:pPr>
            <a:r>
              <a:rPr lang="vi-VN" sz="2400" dirty="0" smtClean="0">
                <a:solidFill>
                  <a:srgbClr val="3333CC"/>
                </a:solidFill>
              </a:rPr>
              <a:t>d</a:t>
            </a:r>
            <a:r>
              <a:rPr lang="vi-VN" sz="2400" dirty="0">
                <a:solidFill>
                  <a:srgbClr val="3333CC"/>
                </a:solidFill>
              </a:rPr>
              <a:t>.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smtClean="0">
              <a:solidFill>
                <a:srgbClr val="3333CC"/>
              </a:solidFill>
            </a:endParaRPr>
          </a:p>
          <a:p>
            <a:pPr marL="403225" indent="-403225" algn="just">
              <a:lnSpc>
                <a:spcPct val="114000"/>
              </a:lnSpc>
            </a:pPr>
            <a:r>
              <a:rPr lang="vi-VN" sz="2400" dirty="0" smtClean="0">
                <a:solidFill>
                  <a:srgbClr val="3333CC"/>
                </a:solidFill>
              </a:rPr>
              <a:t>e</a:t>
            </a:r>
            <a:r>
              <a:rPr lang="vi-VN" sz="2400" dirty="0">
                <a:solidFill>
                  <a:srgbClr val="3333CC"/>
                </a:solidFill>
              </a:rPr>
              <a:t>.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Máy</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tính</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smtClean="0">
                <a:solidFill>
                  <a:srgbClr val="FF0000"/>
                </a:solidFill>
                <a:latin typeface="Arial" panose="020B0604020202020204" pitchFamily="34" charset="0"/>
                <a:cs typeface="Arial" panose="020B0604020202020204" pitchFamily="34" charset="0"/>
              </a:rPr>
              <a:t>Điện</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thoại</a:t>
            </a:r>
            <a:r>
              <a:rPr lang="en-US" sz="2200" dirty="0" smtClean="0">
                <a:solidFill>
                  <a:srgbClr val="FF0000"/>
                </a:solidFill>
                <a:latin typeface="Arial" panose="020B0604020202020204" pitchFamily="34" charset="0"/>
                <a:cs typeface="Arial" panose="020B0604020202020204" pitchFamily="34" charset="0"/>
              </a:rPr>
              <a:t> </a:t>
            </a:r>
            <a:r>
              <a:rPr lang="en-US" sz="2200" dirty="0" err="1" smtClean="0">
                <a:solidFill>
                  <a:srgbClr val="FF0000"/>
                </a:solidFill>
                <a:latin typeface="Arial" panose="020B0604020202020204" pitchFamily="34" charset="0"/>
                <a:cs typeface="Arial" panose="020B0604020202020204" pitchFamily="34" charset="0"/>
              </a:rPr>
              <a:t>thông</a:t>
            </a:r>
            <a:r>
              <a:rPr lang="en-US" sz="2200" dirty="0" smtClean="0">
                <a:solidFill>
                  <a:srgbClr val="FF0000"/>
                </a:solidFill>
                <a:latin typeface="Arial" panose="020B0604020202020204" pitchFamily="34" charset="0"/>
                <a:cs typeface="Arial" panose="020B0604020202020204" pitchFamily="34" charset="0"/>
              </a:rPr>
              <a:t> minh</a:t>
            </a:r>
            <a:endParaRPr lang="en-US" sz="2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Nhóm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smtClean="0">
                <a:solidFill>
                  <a:srgbClr val="3333CC"/>
                </a:solidFill>
                <a:latin typeface="Arial" panose="020B0604020202020204" pitchFamily="34" charset="0"/>
                <a:cs typeface="Arial" panose="020B0604020202020204" pitchFamily="34" charset="0"/>
              </a:rPr>
              <a:t>Em</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hãy</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trao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đổi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với</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bạn</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và</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cho</a:t>
            </a:r>
            <a:r>
              <a:rPr lang="en-US" sz="2200" b="1" spc="-150" dirty="0" smtClean="0">
                <a:solidFill>
                  <a:srgbClr val="3333CC"/>
                </a:solidFill>
                <a:latin typeface="Arial" panose="020B0604020202020204" pitchFamily="34" charset="0"/>
                <a:cs typeface="Arial" panose="020B0604020202020204" pitchFamily="34" charset="0"/>
              </a:rPr>
              <a:t> </a:t>
            </a:r>
            <a:r>
              <a:rPr lang="en-US" sz="2200" b="1" spc="-150" dirty="0" err="1" smtClean="0">
                <a:solidFill>
                  <a:srgbClr val="3333CC"/>
                </a:solidFill>
                <a:latin typeface="Arial" panose="020B0604020202020204" pitchFamily="34" charset="0"/>
                <a:cs typeface="Arial" panose="020B0604020202020204" pitchFamily="34" charset="0"/>
              </a:rPr>
              <a:t>biế</a:t>
            </a:r>
            <a:r>
              <a:rPr lang="en-US" sz="2200" spc="-150" dirty="0" err="1" smtClean="0">
                <a:solidFill>
                  <a:srgbClr val="3333CC"/>
                </a:solidFill>
                <a:latin typeface="Arial" panose="020B0604020202020204" pitchFamily="34" charset="0"/>
                <a:cs typeface="Arial" panose="020B0604020202020204" pitchFamily="34" charset="0"/>
              </a:rPr>
              <a:t>t</a:t>
            </a:r>
            <a:r>
              <a:rPr lang="en-US" sz="2200" spc="-150" dirty="0" smtClean="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điện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thoại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thông</a:t>
            </a:r>
            <a:r>
              <a:rPr lang="en-US" sz="2200" spc="-150" dirty="0" smtClean="0">
                <a:solidFill>
                  <a:srgbClr val="3333CC"/>
                </a:solidFill>
                <a:latin typeface="Arial" panose="020B0604020202020204" pitchFamily="34" charset="0"/>
                <a:cs typeface="Arial" panose="020B0604020202020204" pitchFamily="34" charset="0"/>
              </a:rPr>
              <a:t> minh.</a:t>
            </a:r>
            <a:endParaRPr lang="en-US" sz="2200" spc="-150" dirty="0">
              <a:solidFill>
                <a:srgbClr val="3333CC"/>
              </a:solidFill>
              <a:latin typeface="Arial" panose="020B0604020202020204" pitchFamily="34" charset="0"/>
              <a:cs typeface="Arial" panose="020B0604020202020204" pitchFamily="34" charset="0"/>
            </a:endParaRPr>
          </a:p>
          <a:p>
            <a:pPr marL="511175" indent="-228600" algn="just">
              <a:spcBef>
                <a:spcPts val="800"/>
              </a:spcBef>
              <a:buClr>
                <a:srgbClr val="FF0000"/>
              </a:buClr>
              <a:buFont typeface="Arial" panose="020B0604020202020204" pitchFamily="34" charset="0"/>
              <a:buChar char="•"/>
            </a:pPr>
            <a:r>
              <a:rPr lang="en-US" sz="2200" spc="-150" dirty="0" smtClean="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các</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thành</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phần</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đó</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smtClean="0">
                <a:solidFill>
                  <a:srgbClr val="3333CC"/>
                </a:solidFill>
                <a:latin typeface="Arial" panose="020B0604020202020204" pitchFamily="34" charset="0"/>
                <a:cs typeface="Arial" panose="020B0604020202020204" pitchFamily="34" charset="0"/>
              </a:rPr>
              <a:t>với</a:t>
            </a:r>
            <a:r>
              <a:rPr lang="en-US" sz="2200" spc="-150" dirty="0" smtClean="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minh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smtClean="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A</a:t>
            </a:r>
            <a:endParaRPr lang="en-US" sz="26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B</a:t>
            </a:r>
            <a:endParaRPr lang="en-US" sz="2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C</a:t>
            </a:r>
            <a:endParaRPr lang="en-US" sz="26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smtClean="0">
                <a:solidFill>
                  <a:srgbClr val="FF0000"/>
                </a:solidFill>
                <a:latin typeface="Arial" panose="020B0604020202020204" pitchFamily="34" charset="0"/>
                <a:cs typeface="Arial" panose="020B0604020202020204" pitchFamily="34" charset="0"/>
              </a:rPr>
              <a:t>D</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KIỂM TRA BÀI 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tên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loại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 </a:t>
            </a:r>
            <a:r>
              <a:rPr lang="en-US" sz="2800" b="1" dirty="0" err="1" smtClean="0">
                <a:latin typeface="Arial" panose="020B0604020202020204" pitchFamily="34" charset="0"/>
                <a:cs typeface="Arial" panose="020B0604020202020204" pitchFamily="34" charset="0"/>
              </a:rPr>
              <a:t>mà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Điện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thoại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thông</a:t>
            </a:r>
            <a:r>
              <a:rPr lang="en-US" sz="2400" b="1" dirty="0" smtClean="0">
                <a:solidFill>
                  <a:srgbClr val="FF0000"/>
                </a:solidFill>
                <a:latin typeface="Arial" panose="020B0604020202020204" pitchFamily="34" charset="0"/>
                <a:cs typeface="Arial" panose="020B0604020202020204" pitchFamily="34" charset="0"/>
              </a:rPr>
              <a:t> minh</a:t>
            </a:r>
            <a:endParaRPr lang="en-US" sz="24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xách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Máy</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tính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để</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smtClean="0"/>
          </a:p>
          <a:p>
            <a:pPr algn="just">
              <a:lnSpc>
                <a:spcPct val="114000"/>
              </a:lnSpc>
            </a:pPr>
            <a:r>
              <a:rPr lang="vi-VN" sz="2600" b="1" dirty="0" smtClean="0"/>
              <a:t>Ví </a:t>
            </a:r>
            <a:r>
              <a:rPr lang="vi-VN" sz="2600" b="1" dirty="0"/>
              <a:t>dụ: A – 1 – a là sai, </a:t>
            </a:r>
            <a:r>
              <a:rPr lang="en-US" sz="2600" b="1" dirty="0" smtClean="0"/>
              <a:t>     </a:t>
            </a:r>
            <a:r>
              <a:rPr lang="vi-VN" sz="2600" b="1" dirty="0" smtClean="0"/>
              <a:t>A </a:t>
            </a:r>
            <a:r>
              <a:rPr lang="vi-VN" sz="2600" b="1" dirty="0"/>
              <a:t>–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Nồi</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cơm</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điện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Điều</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Lò</a:t>
              </a:r>
              <a:r>
                <a:rPr lang="en-US" sz="2000" dirty="0" smtClean="0">
                  <a:solidFill>
                    <a:srgbClr val="FF0000"/>
                  </a:solidFill>
                  <a:latin typeface="Arial" panose="020B0604020202020204" pitchFamily="34" charset="0"/>
                  <a:cs typeface="Arial" panose="020B0604020202020204" pitchFamily="34" charset="0"/>
                </a:rPr>
                <a:t> vi </a:t>
              </a:r>
              <a:r>
                <a:rPr lang="en-US" sz="2000" dirty="0" err="1" smtClean="0">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máy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để</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smtClean="0">
                <a:solidFill>
                  <a:srgbClr val="FF0000"/>
                </a:solidFill>
                <a:latin typeface="Arial" panose="020B0604020202020204" pitchFamily="34" charset="0"/>
                <a:cs typeface="Arial" panose="020B0604020202020204" pitchFamily="34" charset="0"/>
              </a:rPr>
              <a:t>Máy</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tính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xách</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em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hãy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máy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xách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tay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rồi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phiếu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Phiếu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smtClean="0">
                <a:solidFill>
                  <a:srgbClr val="FF0000"/>
                </a:solidFill>
                <a:latin typeface="Arial" panose="020B0604020202020204" pitchFamily="34" charset="0"/>
                <a:cs typeface="Arial" panose="020B0604020202020204" pitchFamily="34" charset="0"/>
              </a:rPr>
              <a:t>Nêu</a:t>
            </a:r>
            <a:r>
              <a:rPr lang="en-US" sz="2100" b="1" dirty="0" smtClean="0">
                <a:solidFill>
                  <a:srgbClr val="FF0000"/>
                </a:solidFill>
                <a:latin typeface="Arial" panose="020B0604020202020204" pitchFamily="34" charset="0"/>
                <a:cs typeface="Arial" panose="020B0604020202020204" pitchFamily="34" charset="0"/>
              </a:rPr>
              <a:t> c</a:t>
            </a:r>
            <a:r>
              <a:rPr lang="vi-VN" sz="2100" b="1" dirty="0" smtClean="0">
                <a:solidFill>
                  <a:srgbClr val="FF0000"/>
                </a:solidFill>
                <a:latin typeface="Arial" panose="020B0604020202020204" pitchFamily="34" charset="0"/>
                <a:cs typeface="Arial" panose="020B0604020202020204" pitchFamily="34" charset="0"/>
              </a:rPr>
              <a:t>ác </a:t>
            </a:r>
            <a:r>
              <a:rPr lang="vi-VN" sz="2100" b="1" dirty="0">
                <a:solidFill>
                  <a:srgbClr val="FF0000"/>
                </a:solidFill>
                <a:latin typeface="Arial" panose="020B0604020202020204" pitchFamily="34" charset="0"/>
                <a:cs typeface="Arial" panose="020B0604020202020204" pitchFamily="34" charset="0"/>
              </a:rPr>
              <a:t>thành phần cơ bản </a:t>
            </a:r>
            <a:r>
              <a:rPr lang="vi-VN" sz="2100" b="1" dirty="0" smtClean="0">
                <a:solidFill>
                  <a:srgbClr val="FF0000"/>
                </a:solidFill>
                <a:latin typeface="Arial" panose="020B0604020202020204" pitchFamily="34" charset="0"/>
                <a:cs typeface="Arial" panose="020B0604020202020204" pitchFamily="34" charset="0"/>
              </a:rPr>
              <a:t>của</a:t>
            </a:r>
            <a:endParaRPr lang="en-US" sz="2100" b="1" dirty="0" smtClean="0">
              <a:solidFill>
                <a:srgbClr val="FF0000"/>
              </a:solidFill>
              <a:latin typeface="Arial" panose="020B0604020202020204" pitchFamily="34" charset="0"/>
              <a:cs typeface="Arial" panose="020B0604020202020204" pitchFamily="34" charset="0"/>
            </a:endParaRPr>
          </a:p>
          <a:p>
            <a:pPr algn="ctr"/>
            <a:r>
              <a:rPr lang="vi-VN" sz="2100" b="1" dirty="0" smtClean="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smtClean="0">
                <a:solidFill>
                  <a:srgbClr val="FF0000"/>
                </a:solidFill>
                <a:latin typeface="Arial" panose="020B0604020202020204" pitchFamily="34" charset="0"/>
                <a:cs typeface="Arial" panose="020B0604020202020204" pitchFamily="34" charset="0"/>
              </a:rPr>
              <a:t>x</a:t>
            </a:r>
            <a:r>
              <a:rPr lang="vi-VN" sz="2100" b="1" dirty="0" smtClean="0">
                <a:solidFill>
                  <a:srgbClr val="FF0000"/>
                </a:solidFill>
                <a:latin typeface="Arial" panose="020B0604020202020204" pitchFamily="34" charset="0"/>
                <a:cs typeface="Arial" panose="020B0604020202020204" pitchFamily="34" charset="0"/>
              </a:rPr>
              <a:t>ách </a:t>
            </a:r>
            <a:r>
              <a:rPr lang="vi-VN" sz="2100" b="1" dirty="0">
                <a:solidFill>
                  <a:srgbClr val="FF0000"/>
                </a:solidFill>
                <a:latin typeface="Arial" panose="020B0604020202020204" pitchFamily="34" charset="0"/>
                <a:cs typeface="Arial" panose="020B0604020202020204" pitchFamily="34" charset="0"/>
              </a:rPr>
              <a:t>tay và </a:t>
            </a:r>
            <a:r>
              <a:rPr lang="en-US" sz="2100" b="1" dirty="0" err="1" smtClean="0">
                <a:solidFill>
                  <a:srgbClr val="FF0000"/>
                </a:solidFill>
                <a:latin typeface="Arial" panose="020B0604020202020204" pitchFamily="34" charset="0"/>
                <a:cs typeface="Arial" panose="020B0604020202020204" pitchFamily="34" charset="0"/>
              </a:rPr>
              <a:t>máy</a:t>
            </a:r>
            <a:r>
              <a:rPr lang="en-US" sz="2100" b="1" dirty="0" smtClean="0">
                <a:solidFill>
                  <a:srgbClr val="FF0000"/>
                </a:solidFill>
                <a:latin typeface="Arial" panose="020B0604020202020204" pitchFamily="34" charset="0"/>
                <a:cs typeface="Arial" panose="020B0604020202020204" pitchFamily="34" charset="0"/>
              </a:rPr>
              <a:t> </a:t>
            </a:r>
            <a:r>
              <a:rPr lang="en-US" sz="2100" b="1" dirty="0" err="1" smtClean="0">
                <a:solidFill>
                  <a:srgbClr val="FF0000"/>
                </a:solidFill>
                <a:latin typeface="Arial" panose="020B0604020202020204" pitchFamily="34" charset="0"/>
                <a:cs typeface="Arial" panose="020B0604020202020204" pitchFamily="34" charset="0"/>
              </a:rPr>
              <a:t>tính</a:t>
            </a:r>
            <a:r>
              <a:rPr lang="en-US" sz="2100" b="1" dirty="0" smtClean="0">
                <a:solidFill>
                  <a:srgbClr val="FF0000"/>
                </a:solidFill>
                <a:latin typeface="Arial" panose="020B0604020202020204" pitchFamily="34" charset="0"/>
                <a:cs typeface="Arial" panose="020B0604020202020204" pitchFamily="34" charset="0"/>
              </a:rPr>
              <a:t> </a:t>
            </a:r>
            <a:r>
              <a:rPr lang="vi-VN" sz="2100" b="1" dirty="0" smtClean="0">
                <a:solidFill>
                  <a:srgbClr val="FF0000"/>
                </a:solidFill>
                <a:latin typeface="Arial" panose="020B0604020202020204" pitchFamily="34" charset="0"/>
                <a:cs typeface="Arial" panose="020B0604020202020204" pitchFamily="34" charset="0"/>
              </a:rPr>
              <a:t>để bàn</a:t>
            </a:r>
            <a:r>
              <a:rPr lang="en-US" sz="2100" b="1" dirty="0" smtClean="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smtClean="0"/>
                        <a:t>MÁY</a:t>
                      </a:r>
                      <a:r>
                        <a:rPr lang="en-US" sz="2000" baseline="0" dirty="0" smtClean="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smtClean="0"/>
                        <a:t>MÁY</a:t>
                      </a:r>
                      <a:r>
                        <a:rPr lang="en-US" sz="2000" baseline="0" dirty="0" smtClean="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smtClean="0"/>
                        <a:t>Các</a:t>
                      </a:r>
                      <a:r>
                        <a:rPr lang="en-US" sz="2000" baseline="0" dirty="0" smtClean="0"/>
                        <a:t> </a:t>
                      </a:r>
                      <a:r>
                        <a:rPr lang="en-US" sz="2000" baseline="0" dirty="0" err="1" smtClean="0"/>
                        <a:t>thành</a:t>
                      </a:r>
                      <a:r>
                        <a:rPr lang="en-US" sz="2000" baseline="0" dirty="0" smtClean="0"/>
                        <a:t> </a:t>
                      </a:r>
                      <a:r>
                        <a:rPr lang="en-US" sz="2000" baseline="0" dirty="0" err="1" smtClean="0"/>
                        <a:t>phần</a:t>
                      </a:r>
                      <a:r>
                        <a:rPr lang="en-US" sz="2000" baseline="0" dirty="0" smtClean="0"/>
                        <a:t> </a:t>
                      </a:r>
                      <a:r>
                        <a:rPr lang="en-US" sz="2000" baseline="0" dirty="0" err="1" smtClean="0"/>
                        <a:t>cơ</a:t>
                      </a:r>
                      <a:r>
                        <a:rPr lang="en-US" sz="2000" baseline="0" dirty="0" smtClean="0"/>
                        <a:t> </a:t>
                      </a:r>
                      <a:r>
                        <a:rPr lang="en-US" sz="2000" baseline="0" dirty="0" err="1" smtClean="0"/>
                        <a:t>bản</a:t>
                      </a:r>
                      <a:r>
                        <a:rPr lang="en-US" sz="2000" baseline="0" dirty="0" smtClean="0"/>
                        <a:t>:</a:t>
                      </a:r>
                    </a:p>
                    <a:p>
                      <a:pPr algn="ctr"/>
                      <a:r>
                        <a:rPr lang="en-US" sz="2000" baseline="0"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smtClean="0">
                <a:latin typeface="Arial" panose="020B0604020202020204" pitchFamily="34" charset="0"/>
                <a:cs typeface="Arial" panose="020B0604020202020204" pitchFamily="34" charset="0"/>
              </a:rPr>
              <a:t>Máy</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tính</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để</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Màn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Thân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cs typeface="Arial" panose="020B0604020202020204" pitchFamily="34" charset="0"/>
              </a:rPr>
              <a:t>Bàn</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876</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222</cp:revision>
  <dcterms:created xsi:type="dcterms:W3CDTF">2022-01-16T07:26:14Z</dcterms:created>
  <dcterms:modified xsi:type="dcterms:W3CDTF">2022-05-18T07:30:30Z</dcterms:modified>
</cp:coreProperties>
</file>