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  <p:sldMasterId id="2147483732" r:id="rId2"/>
  </p:sldMasterIdLst>
  <p:sldIdLst>
    <p:sldId id="256" r:id="rId3"/>
    <p:sldId id="258" r:id="rId4"/>
    <p:sldId id="260" r:id="rId5"/>
    <p:sldId id="288" r:id="rId6"/>
    <p:sldId id="257" r:id="rId7"/>
    <p:sldId id="263" r:id="rId8"/>
    <p:sldId id="289" r:id="rId9"/>
    <p:sldId id="290" r:id="rId10"/>
    <p:sldId id="291" r:id="rId11"/>
    <p:sldId id="270" r:id="rId12"/>
    <p:sldId id="292" r:id="rId13"/>
    <p:sldId id="294" r:id="rId14"/>
    <p:sldId id="295" r:id="rId15"/>
    <p:sldId id="271" r:id="rId16"/>
    <p:sldId id="272" r:id="rId17"/>
    <p:sldId id="273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FFE7FF"/>
    <a:srgbClr val="E5F3D5"/>
    <a:srgbClr val="D4ECBA"/>
    <a:srgbClr val="C7E6A4"/>
    <a:srgbClr val="F8E5E4"/>
    <a:srgbClr val="FFE1FF"/>
    <a:srgbClr val="FFCCFF"/>
    <a:srgbClr val="3333CC"/>
    <a:srgbClr val="FFB7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7" autoAdjust="0"/>
    <p:restoredTop sz="94660"/>
  </p:normalViewPr>
  <p:slideViewPr>
    <p:cSldViewPr snapToGrid="0">
      <p:cViewPr varScale="1">
        <p:scale>
          <a:sx n="68" d="100"/>
          <a:sy n="68" d="100"/>
        </p:scale>
        <p:origin x="72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26CBCAEF-3ECB-4DF3-A055-C4BD406EDDAF}" type="datetimeFigureOut">
              <a:rPr lang="en-US" smtClean="0"/>
              <a:t>3/15/2023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92D627AB-6783-4097-8DF7-8AA1AC5188CC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58487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BCAEF-3ECB-4DF3-A055-C4BD406EDDAF}" type="datetimeFigureOut">
              <a:rPr lang="en-US" smtClean="0"/>
              <a:t>3/15/2023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627AB-6783-4097-8DF7-8AA1AC5188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0563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BCAEF-3ECB-4DF3-A055-C4BD406EDDAF}" type="datetimeFigureOut">
              <a:rPr lang="en-US" smtClean="0"/>
              <a:t>3/15/2023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627AB-6783-4097-8DF7-8AA1AC5188CC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89081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BCAEF-3ECB-4DF3-A055-C4BD406EDDAF}" type="datetimeFigureOut">
              <a:rPr lang="en-US" smtClean="0"/>
              <a:t>3/15/2023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627AB-6783-4097-8DF7-8AA1AC5188CC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33631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BCAEF-3ECB-4DF3-A055-C4BD406EDDAF}" type="datetimeFigureOut">
              <a:rPr lang="en-US" smtClean="0"/>
              <a:t>3/15/2023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627AB-6783-4097-8DF7-8AA1AC5188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1840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BCAEF-3ECB-4DF3-A055-C4BD406EDDAF}" type="datetimeFigureOut">
              <a:rPr lang="en-US" smtClean="0"/>
              <a:t>3/15/2023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627AB-6783-4097-8DF7-8AA1AC5188CC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14331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BCAEF-3ECB-4DF3-A055-C4BD406EDDAF}" type="datetimeFigureOut">
              <a:rPr lang="en-US" smtClean="0"/>
              <a:t>3/15/2023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627AB-6783-4097-8DF7-8AA1AC5188CC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1164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BCAEF-3ECB-4DF3-A055-C4BD406EDDAF}" type="datetimeFigureOut">
              <a:rPr lang="en-US" smtClean="0"/>
              <a:t>3/15/2023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627AB-6783-4097-8DF7-8AA1AC5188CC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62719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BCAEF-3ECB-4DF3-A055-C4BD406EDDAF}" type="datetimeFigureOut">
              <a:rPr lang="en-US" smtClean="0"/>
              <a:t>3/15/2023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627AB-6783-4097-8DF7-8AA1AC5188CC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06439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BCAEF-3ECB-4DF3-A055-C4BD406EDDAF}" type="datetimeFigureOut">
              <a:rPr lang="en-US" smtClean="0"/>
              <a:t>3/15/2023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627AB-6783-4097-8DF7-8AA1AC5188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75339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BCAEF-3ECB-4DF3-A055-C4BD406EDDAF}" type="datetimeFigureOut">
              <a:rPr lang="en-US" smtClean="0"/>
              <a:t>3/15/2023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627AB-6783-4097-8DF7-8AA1AC5188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810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BCAEF-3ECB-4DF3-A055-C4BD406EDDAF}" type="datetimeFigureOut">
              <a:rPr lang="en-US" smtClean="0"/>
              <a:t>3/15/2023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627AB-6783-4097-8DF7-8AA1AC5188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80125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BCAEF-3ECB-4DF3-A055-C4BD406EDDAF}" type="datetimeFigureOut">
              <a:rPr lang="en-US" smtClean="0"/>
              <a:t>3/15/2023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627AB-6783-4097-8DF7-8AA1AC5188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1814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BCAEF-3ECB-4DF3-A055-C4BD406EDDAF}" type="datetimeFigureOut">
              <a:rPr lang="en-US" smtClean="0"/>
              <a:t>3/15/2023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627AB-6783-4097-8DF7-8AA1AC5188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56731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BCAEF-3ECB-4DF3-A055-C4BD406EDDAF}" type="datetimeFigureOut">
              <a:rPr lang="en-US" smtClean="0"/>
              <a:t>3/15/2023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627AB-6783-4097-8DF7-8AA1AC5188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99076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BCAEF-3ECB-4DF3-A055-C4BD406EDDAF}" type="datetimeFigureOut">
              <a:rPr lang="en-US" smtClean="0"/>
              <a:t>3/15/2023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627AB-6783-4097-8DF7-8AA1AC5188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04821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BCAEF-3ECB-4DF3-A055-C4BD406EDDAF}" type="datetimeFigureOut">
              <a:rPr lang="en-US" smtClean="0"/>
              <a:t>3/15/2023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627AB-6783-4097-8DF7-8AA1AC5188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61204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BCAEF-3ECB-4DF3-A055-C4BD406EDDAF}" type="datetimeFigureOut">
              <a:rPr lang="en-US" smtClean="0"/>
              <a:t>3/15/2023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627AB-6783-4097-8DF7-8AA1AC5188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91521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BCAEF-3ECB-4DF3-A055-C4BD406EDDAF}" type="datetimeFigureOut">
              <a:rPr lang="en-US" smtClean="0"/>
              <a:t>3/15/2023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627AB-6783-4097-8DF7-8AA1AC5188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83926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BCAEF-3ECB-4DF3-A055-C4BD406EDDAF}" type="datetimeFigureOut">
              <a:rPr lang="en-US" smtClean="0"/>
              <a:t>3/15/2023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627AB-6783-4097-8DF7-8AA1AC5188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03883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BCAEF-3ECB-4DF3-A055-C4BD406EDDAF}" type="datetimeFigureOut">
              <a:rPr lang="en-US" smtClean="0"/>
              <a:t>3/15/2023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627AB-6783-4097-8DF7-8AA1AC5188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5537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BCAEF-3ECB-4DF3-A055-C4BD406EDDAF}" type="datetimeFigureOut">
              <a:rPr lang="en-US" smtClean="0"/>
              <a:t>3/15/2023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627AB-6783-4097-8DF7-8AA1AC5188CC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75628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BCAEF-3ECB-4DF3-A055-C4BD406EDDAF}" type="datetimeFigureOut">
              <a:rPr lang="en-US" smtClean="0"/>
              <a:t>3/15/2023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627AB-6783-4097-8DF7-8AA1AC5188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144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BCAEF-3ECB-4DF3-A055-C4BD406EDDAF}" type="datetimeFigureOut">
              <a:rPr lang="en-US" smtClean="0"/>
              <a:t>3/15/2023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627AB-6783-4097-8DF7-8AA1AC5188CC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57822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BCAEF-3ECB-4DF3-A055-C4BD406EDDAF}" type="datetimeFigureOut">
              <a:rPr lang="en-US" smtClean="0"/>
              <a:t>3/15/2023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627AB-6783-4097-8DF7-8AA1AC5188CC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01081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BCAEF-3ECB-4DF3-A055-C4BD406EDDAF}" type="datetimeFigureOut">
              <a:rPr lang="en-US" smtClean="0"/>
              <a:t>3/15/2023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627AB-6783-4097-8DF7-8AA1AC5188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7756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BCAEF-3ECB-4DF3-A055-C4BD406EDDAF}" type="datetimeFigureOut">
              <a:rPr lang="en-US" smtClean="0"/>
              <a:t>3/15/2023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627AB-6783-4097-8DF7-8AA1AC5188CC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08670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BCAEF-3ECB-4DF3-A055-C4BD406EDDAF}" type="datetimeFigureOut">
              <a:rPr lang="en-US" smtClean="0"/>
              <a:t>3/15/2023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627AB-6783-4097-8DF7-8AA1AC5188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9181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6CBCAEF-3ECB-4DF3-A055-C4BD406EDDAF}" type="datetimeFigureOut">
              <a:rPr lang="en-US" smtClean="0"/>
              <a:t>3/15/2023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2D627AB-6783-4097-8DF7-8AA1AC5188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9203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  <p:sldLayoutId id="2147483731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CBCAEF-3ECB-4DF3-A055-C4BD406EDDAF}" type="datetimeFigureOut">
              <a:rPr lang="en-US" smtClean="0"/>
              <a:t>3/15/2023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D627AB-6783-4097-8DF7-8AA1AC5188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372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audio" Target="NULL" TargetMode="External"/><Relationship Id="rId7" Type="http://schemas.openxmlformats.org/officeDocument/2006/relationships/image" Target="../media/image27.png"/><Relationship Id="rId12" Type="http://schemas.openxmlformats.org/officeDocument/2006/relationships/image" Target="../media/image25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26.jpeg"/><Relationship Id="rId11" Type="http://schemas.openxmlformats.org/officeDocument/2006/relationships/image" Target="../media/image29.png"/><Relationship Id="rId5" Type="http://schemas.openxmlformats.org/officeDocument/2006/relationships/slideLayout" Target="../slideLayouts/slideLayout1.xml"/><Relationship Id="rId10" Type="http://schemas.microsoft.com/office/2007/relationships/hdphoto" Target="../media/hdphoto5.wdp"/><Relationship Id="rId4" Type="http://schemas.microsoft.com/office/2007/relationships/media" Target="../media/media3.mp3"/><Relationship Id="rId9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audio" Target="NULL" TargetMode="External"/><Relationship Id="rId7" Type="http://schemas.openxmlformats.org/officeDocument/2006/relationships/image" Target="../media/image27.png"/><Relationship Id="rId12" Type="http://schemas.openxmlformats.org/officeDocument/2006/relationships/image" Target="../media/image25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26.jpeg"/><Relationship Id="rId11" Type="http://schemas.openxmlformats.org/officeDocument/2006/relationships/image" Target="../media/image29.png"/><Relationship Id="rId5" Type="http://schemas.openxmlformats.org/officeDocument/2006/relationships/slideLayout" Target="../slideLayouts/slideLayout1.xml"/><Relationship Id="rId10" Type="http://schemas.microsoft.com/office/2007/relationships/hdphoto" Target="../media/hdphoto5.wdp"/><Relationship Id="rId4" Type="http://schemas.microsoft.com/office/2007/relationships/media" Target="../media/media3.mp3"/><Relationship Id="rId9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1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14"/>
          <p:cNvSpPr/>
          <p:nvPr/>
        </p:nvSpPr>
        <p:spPr>
          <a:xfrm>
            <a:off x="1297504" y="2702425"/>
            <a:ext cx="9520518" cy="1675956"/>
          </a:xfrm>
          <a:prstGeom prst="roundRect">
            <a:avLst>
              <a:gd name="adj" fmla="val 6466"/>
            </a:avLst>
          </a:prstGeom>
          <a:solidFill>
            <a:schemeClr val="bg1"/>
          </a:solidFill>
          <a:ln w="38100">
            <a:noFill/>
          </a:ln>
          <a:effectLst>
            <a:glow rad="101600">
              <a:srgbClr val="3333CC">
                <a:alpha val="60000"/>
              </a:srgb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MẠNG MÁY TÍNH VÀ INTERNET</a:t>
            </a:r>
            <a:endParaRPr lang="zh-CN" altLang="en-US" sz="4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MH_Other_2"/>
          <p:cNvSpPr/>
          <p:nvPr>
            <p:custDataLst>
              <p:tags r:id="rId1"/>
            </p:custDataLst>
          </p:nvPr>
        </p:nvSpPr>
        <p:spPr>
          <a:xfrm>
            <a:off x="5106573" y="1041009"/>
            <a:ext cx="1902382" cy="1871003"/>
          </a:xfrm>
          <a:prstGeom prst="ellipse">
            <a:avLst/>
          </a:prstGeom>
          <a:solidFill>
            <a:srgbClr val="0070C0"/>
          </a:solidFill>
          <a:ln w="57150">
            <a:gradFill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</a:ln>
          <a:effectLst>
            <a:outerShdw blurRad="203200" dist="76200" dir="2940000" algn="tr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endParaRPr lang="zh-CN" altLang="en-US" sz="2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  <a:sym typeface="+mn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224526" y="1624346"/>
            <a:ext cx="1666475" cy="1078079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2800" b="1" cap="none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CHƯƠNG</a:t>
            </a:r>
            <a:endParaRPr lang="en-US" sz="2800" b="1" cap="none" dirty="0">
              <a:ln w="9525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801205" y="1779095"/>
            <a:ext cx="5131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76" y="5215778"/>
            <a:ext cx="1543050" cy="140017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420350" y="5085509"/>
            <a:ext cx="1866900" cy="1771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882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220" b="100000" l="0" r="99365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176710" y="46642"/>
            <a:ext cx="3891523" cy="87517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367615" y="207233"/>
            <a:ext cx="236475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TẬP</a:t>
            </a:r>
            <a:endParaRPr lang="en-US" sz="3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08608" y="193786"/>
            <a:ext cx="640838" cy="585593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1411630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ung Chuông Vàng 2018 - Power Point - YouTube">
            <a:extLst>
              <a:ext uri="{FF2B5EF4-FFF2-40B4-BE49-F238E27FC236}">
                <a16:creationId xmlns:a16="http://schemas.microsoft.com/office/drawing/2014/main" xmlns="" id="{DA9CC5AD-16B9-4477-87E0-F842C5C223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Rung Chuông Vàng 2018 - Power Point">
            <a:hlinkClick r:id="" action="ppaction://media"/>
            <a:extLst>
              <a:ext uri="{FF2B5EF4-FFF2-40B4-BE49-F238E27FC236}">
                <a16:creationId xmlns:a16="http://schemas.microsoft.com/office/drawing/2014/main" xmlns="" id="{CF1B246F-A187-48EF-A2DF-F1CCD38D52B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862818" y="104218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3447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759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5000" fill="hold"/>
                                        <p:tgtEl>
                                          <p:spTgt spid="1026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" name="Picture 2" descr="Gold Texture Background Image">
            <a:extLst>
              <a:ext uri="{FF2B5EF4-FFF2-40B4-BE49-F238E27FC236}">
                <a16:creationId xmlns:a16="http://schemas.microsoft.com/office/drawing/2014/main" xmlns="" id="{CED2C8F4-C121-4CD9-B224-7A6A8D6976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747DD471-11AD-409F-8A0C-1B949AD388F6}"/>
              </a:ext>
            </a:extLst>
          </p:cNvPr>
          <p:cNvGrpSpPr/>
          <p:nvPr/>
        </p:nvGrpSpPr>
        <p:grpSpPr>
          <a:xfrm>
            <a:off x="-305562" y="889761"/>
            <a:ext cx="12685131" cy="5736119"/>
            <a:chOff x="333828" y="1584291"/>
            <a:chExt cx="11524343" cy="4847772"/>
          </a:xfrm>
          <a:effectLst>
            <a:outerShdw blurRad="63500" sx="102000" sy="102000" algn="ctr" rotWithShape="0">
              <a:prstClr val="black">
                <a:alpha val="80000"/>
              </a:prstClr>
            </a:outerShdw>
          </a:effectLst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xmlns="" id="{6216F1F8-B6C1-4C40-886B-3A2497B8209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/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xmlns="" id="{21928E1C-C859-46F1-B44F-89F8C7FCE1B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/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sp>
        <p:nvSpPr>
          <p:cNvPr id="14" name="Rectangle 11">
            <a:extLst>
              <a:ext uri="{FF2B5EF4-FFF2-40B4-BE49-F238E27FC236}">
                <a16:creationId xmlns:a16="http://schemas.microsoft.com/office/drawing/2014/main" xmlns="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2C57131F-C79D-4825-BD7B-1FBE387F303C}"/>
              </a:ext>
            </a:extLst>
          </p:cNvPr>
          <p:cNvSpPr txBox="1"/>
          <p:nvPr/>
        </p:nvSpPr>
        <p:spPr>
          <a:xfrm>
            <a:off x="4203954" y="49123"/>
            <a:ext cx="375920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fr-FR" sz="4800" b="1" dirty="0" err="1">
                <a:solidFill>
                  <a:srgbClr val="FFC000"/>
                </a:solidFill>
                <a:effectLst>
                  <a:glow rad="228600">
                    <a:srgbClr val="FFC000">
                      <a:satMod val="175000"/>
                      <a:alpha val="40000"/>
                    </a:srgbClr>
                  </a:glo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Câu</a:t>
            </a:r>
            <a:r>
              <a:rPr lang="fr-FR" sz="4800" b="1" dirty="0">
                <a:solidFill>
                  <a:srgbClr val="FFC000"/>
                </a:solidFill>
                <a:effectLst>
                  <a:glow rad="228600">
                    <a:srgbClr val="FFC000">
                      <a:satMod val="175000"/>
                      <a:alpha val="40000"/>
                    </a:srgbClr>
                  </a:glo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</a:t>
            </a:r>
            <a:r>
              <a:rPr lang="fr-FR" sz="4800" b="1" dirty="0" err="1">
                <a:solidFill>
                  <a:srgbClr val="FFC000"/>
                </a:solidFill>
                <a:effectLst>
                  <a:glow rad="228600">
                    <a:srgbClr val="FFC000">
                      <a:satMod val="175000"/>
                      <a:alpha val="40000"/>
                    </a:srgbClr>
                  </a:glo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hỏi</a:t>
            </a:r>
            <a:r>
              <a:rPr lang="fr-FR" sz="4800" b="1" dirty="0">
                <a:solidFill>
                  <a:srgbClr val="FFC000"/>
                </a:solidFill>
                <a:effectLst>
                  <a:glow rad="228600">
                    <a:srgbClr val="FFC000">
                      <a:satMod val="175000"/>
                      <a:alpha val="40000"/>
                    </a:srgbClr>
                  </a:glo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1</a:t>
            </a:r>
          </a:p>
        </p:txBody>
      </p:sp>
      <p:pic>
        <p:nvPicPr>
          <p:cNvPr id="20" name="Picture 19" descr="Logo&#10;&#10;Description automatically generated">
            <a:extLst>
              <a:ext uri="{FF2B5EF4-FFF2-40B4-BE49-F238E27FC236}">
                <a16:creationId xmlns:a16="http://schemas.microsoft.com/office/drawing/2014/main" xmlns="" id="{0C565E6E-F029-47F4-9374-7A5B37ACC7FC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2621" y="-167776"/>
            <a:ext cx="2473163" cy="247316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844A0FA2-93E8-4A6D-B0CB-2050EA1254DC}"/>
              </a:ext>
            </a:extLst>
          </p:cNvPr>
          <p:cNvSpPr txBox="1"/>
          <p:nvPr/>
        </p:nvSpPr>
        <p:spPr>
          <a:xfrm>
            <a:off x="1603717" y="1478353"/>
            <a:ext cx="828209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 trang web thường có các loại thông tin nào sau đây? </a:t>
            </a:r>
            <a:endParaRPr lang="fr-FR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C91E6791-AA72-4976-A077-5A2A3E9BCC77}"/>
              </a:ext>
            </a:extLst>
          </p:cNvPr>
          <p:cNvGrpSpPr/>
          <p:nvPr/>
        </p:nvGrpSpPr>
        <p:grpSpPr>
          <a:xfrm>
            <a:off x="1913220" y="2879968"/>
            <a:ext cx="3438072" cy="1098063"/>
            <a:chOff x="333828" y="1584291"/>
            <a:chExt cx="11524343" cy="4847772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xmlns="" id="{347B29AD-2981-4A70-97CD-219825C256D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/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xmlns="" id="{11A1980B-0C4B-493C-B1FD-94EBAC8814D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/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xmlns="" id="{9E40A452-AD32-4973-93FD-F4C4003D67AF}"/>
              </a:ext>
            </a:extLst>
          </p:cNvPr>
          <p:cNvGrpSpPr/>
          <p:nvPr/>
        </p:nvGrpSpPr>
        <p:grpSpPr>
          <a:xfrm>
            <a:off x="6284555" y="2909492"/>
            <a:ext cx="3438072" cy="1098063"/>
            <a:chOff x="333828" y="1584291"/>
            <a:chExt cx="11524343" cy="4847772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xmlns="" id="{F2EAF8E5-6EA9-41CF-94FD-2F138B9DF39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/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xmlns="" id="{E5DF533E-DE32-454B-81F8-CE39568BAE3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/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xmlns="" id="{A9DC5DC2-630A-47E0-B305-10E09B9D99F1}"/>
              </a:ext>
            </a:extLst>
          </p:cNvPr>
          <p:cNvGrpSpPr/>
          <p:nvPr/>
        </p:nvGrpSpPr>
        <p:grpSpPr>
          <a:xfrm>
            <a:off x="1893466" y="4533175"/>
            <a:ext cx="3438072" cy="1098063"/>
            <a:chOff x="333828" y="1584291"/>
            <a:chExt cx="11524343" cy="4847772"/>
          </a:xfrm>
        </p:grpSpPr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xmlns="" id="{3D36C072-2616-4149-A73F-EF045D91C74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/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xmlns="" id="{615435D3-F2BC-48EB-BF99-C035EE593FF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/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xmlns="" id="{C78DAFC6-95CE-438F-B18D-F77117F76F82}"/>
              </a:ext>
            </a:extLst>
          </p:cNvPr>
          <p:cNvGrpSpPr/>
          <p:nvPr/>
        </p:nvGrpSpPr>
        <p:grpSpPr>
          <a:xfrm>
            <a:off x="6266275" y="4603225"/>
            <a:ext cx="3438072" cy="1098063"/>
            <a:chOff x="333828" y="1584291"/>
            <a:chExt cx="11524343" cy="4847772"/>
          </a:xfrm>
        </p:grpSpPr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xmlns="" id="{D38E1DC3-E695-4FB4-9E04-44A1393C56C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/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xmlns="" id="{4184C049-80DD-4F07-BEB2-82BBCEAC600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/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A0DF02F5-27F2-44C6-9DF2-3E478FE9CBB2}"/>
              </a:ext>
            </a:extLst>
          </p:cNvPr>
          <p:cNvSpPr txBox="1"/>
          <p:nvPr/>
        </p:nvSpPr>
        <p:spPr>
          <a:xfrm>
            <a:off x="2370211" y="3175351"/>
            <a:ext cx="26884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A.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Văn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bản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fr-FR" sz="2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C10D5D51-143C-4D86-8F14-FCBA79843B3F}"/>
              </a:ext>
            </a:extLst>
          </p:cNvPr>
          <p:cNvSpPr txBox="1"/>
          <p:nvPr/>
        </p:nvSpPr>
        <p:spPr>
          <a:xfrm>
            <a:off x="2393452" y="4808398"/>
            <a:ext cx="26884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C.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Âm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thanh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fr-FR" sz="2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548271ED-E1C7-4657-9182-F49EA1C44A96}"/>
              </a:ext>
            </a:extLst>
          </p:cNvPr>
          <p:cNvSpPr txBox="1"/>
          <p:nvPr/>
        </p:nvSpPr>
        <p:spPr>
          <a:xfrm>
            <a:off x="6725585" y="3216264"/>
            <a:ext cx="26884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B.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ảnh</a:t>
            </a:r>
            <a:r>
              <a:rPr lang="en-US" sz="2800" dirty="0"/>
              <a:t>.</a:t>
            </a:r>
            <a:endParaRPr lang="fr-FR" sz="2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7FD167AD-B3DD-423C-9A0A-0EBD1C1F0A64}"/>
              </a:ext>
            </a:extLst>
          </p:cNvPr>
          <p:cNvSpPr txBox="1"/>
          <p:nvPr/>
        </p:nvSpPr>
        <p:spPr>
          <a:xfrm>
            <a:off x="6625886" y="4928584"/>
            <a:ext cx="29458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600" b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D. </a:t>
            </a:r>
            <a:r>
              <a:rPr lang="en-US" sz="2800" dirty="0" err="1"/>
              <a:t>Siêu</a:t>
            </a:r>
            <a:r>
              <a:rPr lang="en-US" sz="2800" dirty="0"/>
              <a:t> </a:t>
            </a:r>
            <a:r>
              <a:rPr lang="en-US" sz="2800" dirty="0" err="1"/>
              <a:t>liên</a:t>
            </a:r>
            <a:r>
              <a:rPr lang="en-US" sz="2800" dirty="0"/>
              <a:t> </a:t>
            </a:r>
            <a:r>
              <a:rPr lang="en-US" sz="2800" dirty="0" err="1"/>
              <a:t>kết</a:t>
            </a:r>
            <a:r>
              <a:rPr lang="en-US" sz="2800" dirty="0"/>
              <a:t>.</a:t>
            </a:r>
            <a:endParaRPr lang="fr-FR" sz="2800" dirty="0"/>
          </a:p>
        </p:txBody>
      </p:sp>
      <p:pic>
        <p:nvPicPr>
          <p:cNvPr id="2" name="nhạc chơi rung chuông vàng">
            <a:hlinkClick r:id="" action="ppaction://media"/>
            <a:extLst>
              <a:ext uri="{FF2B5EF4-FFF2-40B4-BE49-F238E27FC236}">
                <a16:creationId xmlns:a16="http://schemas.microsoft.com/office/drawing/2014/main" xmlns="" id="{55A10B0C-9286-4B1F-92AC-26C620EC5B0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-1482064" y="851708"/>
            <a:ext cx="609600" cy="609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248437" y="6356689"/>
            <a:ext cx="13605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 ÁN</a:t>
            </a:r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7" name="My Video">
            <a:hlinkClick r:id="" action="ppaction://media"/>
            <a:extLst>
              <a:ext uri="{FF2B5EF4-FFF2-40B4-BE49-F238E27FC236}">
                <a16:creationId xmlns:a16="http://schemas.microsoft.com/office/drawing/2014/main" xmlns="" id="{FC66E116-4015-40C5-8EED-2DA598E1F6CE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>
                  <p14:trim st="1252"/>
                </p14:media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-1393002" y="281183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4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1533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mph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mph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5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6" presetClass="emph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5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6" presetClass="emph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5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3" dur="2657" fill="hold"/>
                                        <p:tgtEl>
                                          <p:spTgt spid="2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6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7"/>
                </p:tgtEl>
              </p:cMediaNode>
            </p:audio>
          </p:childTnLst>
        </p:cTn>
      </p:par>
    </p:tnLst>
    <p:bldLst>
      <p:bldP spid="12" grpId="0"/>
      <p:bldP spid="30" grpId="0"/>
      <p:bldP spid="30" grpId="1"/>
      <p:bldP spid="30" grpId="2"/>
      <p:bldP spid="31" grpId="0"/>
      <p:bldP spid="31" grpId="1"/>
      <p:bldP spid="31" grpId="2"/>
      <p:bldP spid="32" grpId="0"/>
      <p:bldP spid="32" grpId="1"/>
      <p:bldP spid="32" grpId="2"/>
      <p:bldP spid="33" grpId="0"/>
      <p:bldP spid="33" grpId="1"/>
      <p:bldP spid="33" grpId="2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" name="Picture 2" descr="Gold Texture Background Image">
            <a:extLst>
              <a:ext uri="{FF2B5EF4-FFF2-40B4-BE49-F238E27FC236}">
                <a16:creationId xmlns:a16="http://schemas.microsoft.com/office/drawing/2014/main" xmlns="" id="{CED2C8F4-C121-4CD9-B224-7A6A8D6976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747DD471-11AD-409F-8A0C-1B949AD388F6}"/>
              </a:ext>
            </a:extLst>
          </p:cNvPr>
          <p:cNvGrpSpPr/>
          <p:nvPr/>
        </p:nvGrpSpPr>
        <p:grpSpPr>
          <a:xfrm>
            <a:off x="-305562" y="889761"/>
            <a:ext cx="12685131" cy="5736119"/>
            <a:chOff x="333828" y="1584291"/>
            <a:chExt cx="11524343" cy="4847772"/>
          </a:xfrm>
          <a:effectLst>
            <a:outerShdw blurRad="63500" sx="102000" sy="102000" algn="ctr" rotWithShape="0">
              <a:prstClr val="black">
                <a:alpha val="80000"/>
              </a:prstClr>
            </a:outerShdw>
          </a:effectLst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xmlns="" id="{6216F1F8-B6C1-4C40-886B-3A2497B8209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/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xmlns="" id="{21928E1C-C859-46F1-B44F-89F8C7FCE1B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/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sp>
        <p:nvSpPr>
          <p:cNvPr id="14" name="Rectangle 11">
            <a:extLst>
              <a:ext uri="{FF2B5EF4-FFF2-40B4-BE49-F238E27FC236}">
                <a16:creationId xmlns:a16="http://schemas.microsoft.com/office/drawing/2014/main" xmlns="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2C57131F-C79D-4825-BD7B-1FBE387F303C}"/>
              </a:ext>
            </a:extLst>
          </p:cNvPr>
          <p:cNvSpPr txBox="1"/>
          <p:nvPr/>
        </p:nvSpPr>
        <p:spPr>
          <a:xfrm>
            <a:off x="4203954" y="49123"/>
            <a:ext cx="375920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fr-FR" sz="4800" b="1" dirty="0" err="1">
                <a:solidFill>
                  <a:srgbClr val="FFC000"/>
                </a:solidFill>
                <a:effectLst>
                  <a:glow rad="228600">
                    <a:srgbClr val="FFC000">
                      <a:satMod val="175000"/>
                      <a:alpha val="40000"/>
                    </a:srgbClr>
                  </a:glo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Câu</a:t>
            </a:r>
            <a:r>
              <a:rPr lang="fr-FR" sz="4800" b="1" dirty="0">
                <a:solidFill>
                  <a:srgbClr val="FFC000"/>
                </a:solidFill>
                <a:effectLst>
                  <a:glow rad="228600">
                    <a:srgbClr val="FFC000">
                      <a:satMod val="175000"/>
                      <a:alpha val="40000"/>
                    </a:srgbClr>
                  </a:glo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</a:t>
            </a:r>
            <a:r>
              <a:rPr lang="fr-FR" sz="4800" b="1" dirty="0" err="1">
                <a:solidFill>
                  <a:srgbClr val="FFC000"/>
                </a:solidFill>
                <a:effectLst>
                  <a:glow rad="228600">
                    <a:srgbClr val="FFC000">
                      <a:satMod val="175000"/>
                      <a:alpha val="40000"/>
                    </a:srgbClr>
                  </a:glo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hỏi</a:t>
            </a:r>
            <a:r>
              <a:rPr lang="fr-FR" sz="4800" b="1" dirty="0">
                <a:solidFill>
                  <a:srgbClr val="FFC000"/>
                </a:solidFill>
                <a:effectLst>
                  <a:glow rad="228600">
                    <a:srgbClr val="FFC000">
                      <a:satMod val="175000"/>
                      <a:alpha val="40000"/>
                    </a:srgbClr>
                  </a:glo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</a:t>
            </a:r>
            <a:r>
              <a:rPr lang="fr-FR" sz="4800" b="1" dirty="0" smtClean="0">
                <a:solidFill>
                  <a:srgbClr val="FFC000"/>
                </a:solidFill>
                <a:effectLst>
                  <a:glow rad="228600">
                    <a:srgbClr val="FFC000">
                      <a:satMod val="175000"/>
                      <a:alpha val="40000"/>
                    </a:srgbClr>
                  </a:glo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2</a:t>
            </a:r>
            <a:endParaRPr lang="fr-FR" sz="4800" b="1" dirty="0">
              <a:solidFill>
                <a:srgbClr val="FFC000"/>
              </a:solidFill>
              <a:effectLst>
                <a:glow rad="228600">
                  <a:srgbClr val="FFC000">
                    <a:satMod val="175000"/>
                    <a:alpha val="40000"/>
                  </a:srgbClr>
                </a:glow>
              </a:effectLst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pic>
        <p:nvPicPr>
          <p:cNvPr id="20" name="Picture 19" descr="Logo&#10;&#10;Description automatically generated">
            <a:extLst>
              <a:ext uri="{FF2B5EF4-FFF2-40B4-BE49-F238E27FC236}">
                <a16:creationId xmlns:a16="http://schemas.microsoft.com/office/drawing/2014/main" xmlns="" id="{0C565E6E-F029-47F4-9374-7A5B37ACC7FC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2621" y="-167776"/>
            <a:ext cx="2473163" cy="247316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844A0FA2-93E8-4A6D-B0CB-2050EA1254DC}"/>
              </a:ext>
            </a:extLst>
          </p:cNvPr>
          <p:cNvSpPr txBox="1"/>
          <p:nvPr/>
        </p:nvSpPr>
        <p:spPr>
          <a:xfrm>
            <a:off x="2016569" y="1632552"/>
            <a:ext cx="77945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phát</a:t>
            </a: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phát</a:t>
            </a: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phát</a:t>
            </a: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sai</a:t>
            </a: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Tại</a:t>
            </a: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sao</a:t>
            </a: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fr-FR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C91E6791-AA72-4976-A077-5A2A3E9BCC77}"/>
              </a:ext>
            </a:extLst>
          </p:cNvPr>
          <p:cNvGrpSpPr/>
          <p:nvPr/>
        </p:nvGrpSpPr>
        <p:grpSpPr>
          <a:xfrm>
            <a:off x="886819" y="3524497"/>
            <a:ext cx="5325826" cy="1748047"/>
            <a:chOff x="333828" y="1584291"/>
            <a:chExt cx="11524343" cy="4847772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xmlns="" id="{347B29AD-2981-4A70-97CD-219825C256D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/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xmlns="" id="{11A1980B-0C4B-493C-B1FD-94EBAC8814D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/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A0DF02F5-27F2-44C6-9DF2-3E478FE9CBB2}"/>
              </a:ext>
            </a:extLst>
          </p:cNvPr>
          <p:cNvSpPr txBox="1"/>
          <p:nvPr/>
        </p:nvSpPr>
        <p:spPr>
          <a:xfrm>
            <a:off x="1411375" y="3864985"/>
            <a:ext cx="42572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A.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Siêu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văn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bản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văn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bản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endParaRPr lang="fr-FR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nhạc chơi rung chuông vàng">
            <a:hlinkClick r:id="" action="ppaction://media"/>
            <a:extLst>
              <a:ext uri="{FF2B5EF4-FFF2-40B4-BE49-F238E27FC236}">
                <a16:creationId xmlns:a16="http://schemas.microsoft.com/office/drawing/2014/main" xmlns="" id="{55A10B0C-9286-4B1F-92AC-26C620EC5B0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-1482064" y="851708"/>
            <a:ext cx="609600" cy="609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65084" y="6349132"/>
            <a:ext cx="13605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 ÁN</a:t>
            </a:r>
            <a:endParaRPr lang="en-US" sz="24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7" name="My Video">
            <a:hlinkClick r:id="" action="ppaction://media"/>
            <a:extLst>
              <a:ext uri="{FF2B5EF4-FFF2-40B4-BE49-F238E27FC236}">
                <a16:creationId xmlns:a16="http://schemas.microsoft.com/office/drawing/2014/main" xmlns="" id="{FC66E116-4015-40C5-8EED-2DA598E1F6CE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>
                  <p14:trim st="1252"/>
                </p14:media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-1393002" y="2811834"/>
            <a:ext cx="609600" cy="609600"/>
          </a:xfrm>
          <a:prstGeom prst="rect">
            <a:avLst/>
          </a:prstGeom>
        </p:spPr>
      </p:pic>
      <p:grpSp>
        <p:nvGrpSpPr>
          <p:cNvPr id="42" name="Group 41">
            <a:extLst>
              <a:ext uri="{FF2B5EF4-FFF2-40B4-BE49-F238E27FC236}">
                <a16:creationId xmlns:a16="http://schemas.microsoft.com/office/drawing/2014/main" xmlns="" id="{C91E6791-AA72-4976-A077-5A2A3E9BCC77}"/>
              </a:ext>
            </a:extLst>
          </p:cNvPr>
          <p:cNvGrpSpPr/>
          <p:nvPr/>
        </p:nvGrpSpPr>
        <p:grpSpPr>
          <a:xfrm>
            <a:off x="5873727" y="3548098"/>
            <a:ext cx="5325826" cy="1748047"/>
            <a:chOff x="333828" y="1584291"/>
            <a:chExt cx="11524343" cy="4847772"/>
          </a:xfrm>
        </p:grpSpPr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xmlns="" id="{347B29AD-2981-4A70-97CD-219825C256D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/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44" name="Picture 43">
              <a:extLst>
                <a:ext uri="{FF2B5EF4-FFF2-40B4-BE49-F238E27FC236}">
                  <a16:creationId xmlns:a16="http://schemas.microsoft.com/office/drawing/2014/main" xmlns="" id="{11A1980B-0C4B-493C-B1FD-94EBAC8814D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/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C10D5D51-143C-4D86-8F14-FCBA79843B3F}"/>
              </a:ext>
            </a:extLst>
          </p:cNvPr>
          <p:cNvSpPr txBox="1"/>
          <p:nvPr/>
        </p:nvSpPr>
        <p:spPr>
          <a:xfrm>
            <a:off x="6404537" y="3902510"/>
            <a:ext cx="43424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B.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Trang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web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siêu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văn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bản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fr-FR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7593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1533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mph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2657" fill="hold"/>
                                        <p:tgtEl>
                                          <p:spTgt spid="2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7"/>
                </p:tgtEl>
              </p:cMediaNode>
            </p:audio>
          </p:childTnLst>
        </p:cTn>
      </p:par>
    </p:tnLst>
    <p:bldLst>
      <p:bldP spid="12" grpId="0"/>
      <p:bldP spid="30" grpId="0"/>
      <p:bldP spid="31" grpId="0"/>
      <p:bldP spid="31" grpId="1"/>
      <p:bldP spid="31" grpId="2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220" b="100000" l="0" r="99365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176710" y="46642"/>
            <a:ext cx="3891523" cy="87517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367615" y="207233"/>
            <a:ext cx="236475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TẬP</a:t>
            </a:r>
            <a:endParaRPr lang="en-US" sz="3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08608" y="193786"/>
            <a:ext cx="640838" cy="585593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2" name="Rounded Rectangle 1"/>
          <p:cNvSpPr/>
          <p:nvPr/>
        </p:nvSpPr>
        <p:spPr>
          <a:xfrm>
            <a:off x="1056098" y="1331900"/>
            <a:ext cx="10132746" cy="4705189"/>
          </a:xfrm>
          <a:prstGeom prst="round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576263" indent="-576263" algn="just">
              <a:lnSpc>
                <a:spcPct val="114000"/>
              </a:lnSpc>
              <a:spcAft>
                <a:spcPts val="600"/>
              </a:spcAft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vi-VN" sz="32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 cùng bạn thảo luận và trả lời câu hỏi sau</a:t>
            </a:r>
            <a:r>
              <a:rPr lang="vi-VN" sz="32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3200" b="1" dirty="0" smtClean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27113" indent="-450850" algn="just">
              <a:lnSpc>
                <a:spcPct val="114000"/>
              </a:lnSpc>
              <a:spcAft>
                <a:spcPts val="600"/>
              </a:spcAft>
            </a:pPr>
            <a:r>
              <a:rPr lang="vi-VN" sz="32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vi-VN" sz="32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Dấu hiệu nào giúp em nhận ra siêu liên kết trên một trang web? </a:t>
            </a:r>
            <a:endParaRPr lang="en-US" sz="3200" dirty="0" smtClean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27113" indent="-450850" algn="just">
              <a:lnSpc>
                <a:spcPct val="114000"/>
              </a:lnSpc>
              <a:spcAft>
                <a:spcPts val="600"/>
              </a:spcAft>
            </a:pPr>
            <a:r>
              <a:rPr lang="vi-VN" sz="32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vi-VN" sz="32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Tại sao người ta gọi trang web là một siêu văn bản? </a:t>
            </a:r>
            <a:endParaRPr lang="en-US" sz="3200" dirty="0" smtClean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27113" indent="-450850" algn="just">
              <a:lnSpc>
                <a:spcPct val="114000"/>
              </a:lnSpc>
              <a:spcAft>
                <a:spcPts val="600"/>
              </a:spcAft>
            </a:pPr>
            <a:r>
              <a:rPr lang="vi-VN" sz="32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vi-VN" sz="32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Dấu hiệu nào giúp em nhận ra trên trang web có video?</a:t>
            </a:r>
            <a:endParaRPr lang="en-US" sz="3200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9529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220" b="100000" l="0" r="99365"/>
                    </a14:imgEffect>
                    <a14:imgEffect>
                      <a14:brightnessContrast bright="4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176710" y="46642"/>
            <a:ext cx="3891523" cy="87517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528979" y="207233"/>
            <a:ext cx="223490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VẬN DỤNG</a:t>
            </a:r>
            <a:endParaRPr lang="en-US" sz="3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33072" y="151136"/>
            <a:ext cx="695907" cy="668437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2" name="Rounded Rectangle 1"/>
          <p:cNvSpPr/>
          <p:nvPr/>
        </p:nvSpPr>
        <p:spPr>
          <a:xfrm>
            <a:off x="657317" y="1391954"/>
            <a:ext cx="10930308" cy="3620849"/>
          </a:xfrm>
          <a:prstGeom prst="roundRect">
            <a:avLst/>
          </a:prstGeom>
          <a:solidFill>
            <a:schemeClr val="bg1"/>
          </a:solidFill>
        </p:spPr>
        <p:txBody>
          <a:bodyPr wrap="square" anchor="ctr">
            <a:spAutoFit/>
          </a:bodyPr>
          <a:lstStyle/>
          <a:p>
            <a:pPr marL="457200" indent="-457200">
              <a:spcAft>
                <a:spcPts val="800"/>
              </a:spcAft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0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 </a:t>
            </a:r>
            <a:r>
              <a:rPr lang="vi-VN" sz="30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cùng bạn thực </a:t>
            </a:r>
            <a:r>
              <a:rPr lang="vi-VN" sz="30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hiện: </a:t>
            </a:r>
            <a:endParaRPr lang="en-US" sz="3000" b="1" dirty="0" smtClean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27113" indent="-506413">
              <a:spcAft>
                <a:spcPts val="800"/>
              </a:spcAft>
              <a:buAutoNum type="arabicPeriod"/>
            </a:pPr>
            <a:r>
              <a:rPr lang="vi-VN" sz="30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Truy </a:t>
            </a:r>
            <a:r>
              <a:rPr lang="vi-VN" sz="3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cập vào trang web của Bộ Giáo dục và Đào tạo có địa chỉ </a:t>
            </a:r>
            <a:r>
              <a:rPr lang="vi-VN" sz="3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moet.gov.vn</a:t>
            </a:r>
            <a:r>
              <a:rPr lang="vi-VN" sz="3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3000" dirty="0" smtClean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27113" indent="-506413">
              <a:spcAft>
                <a:spcPts val="800"/>
              </a:spcAft>
              <a:buAutoNum type="arabicPeriod"/>
            </a:pPr>
            <a:r>
              <a:rPr lang="vi-VN" sz="30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Chỉ </a:t>
            </a:r>
            <a:r>
              <a:rPr lang="vi-VN" sz="3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 và gọi tên các loại thông tin có trên trang web. </a:t>
            </a:r>
            <a:endParaRPr lang="en-US" sz="3000" dirty="0" smtClean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27113" indent="-506413">
              <a:spcAft>
                <a:spcPts val="800"/>
              </a:spcAft>
              <a:buAutoNum type="arabicPeriod"/>
            </a:pPr>
            <a:r>
              <a:rPr lang="vi-VN" sz="30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Nháy </a:t>
            </a:r>
            <a:r>
              <a:rPr lang="vi-VN" sz="3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chuột vào siêu liên kết </a:t>
            </a:r>
            <a:r>
              <a:rPr lang="vi-VN" sz="3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Hỗ trợ dạy học trực tuyến</a:t>
            </a:r>
            <a:r>
              <a:rPr lang="vi-VN" sz="3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3000" dirty="0" smtClean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27113" indent="-506413">
              <a:spcAft>
                <a:spcPts val="800"/>
              </a:spcAft>
              <a:buAutoNum type="arabicPeriod"/>
            </a:pPr>
            <a:r>
              <a:rPr lang="vi-VN" sz="30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 </a:t>
            </a:r>
            <a:r>
              <a:rPr lang="vi-VN" sz="3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 xem một video về môn học em yêu thích.</a:t>
            </a:r>
            <a:endParaRPr lang="en-US" sz="3000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9193" y="5093280"/>
            <a:ext cx="2229939" cy="1269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459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95300" y="456028"/>
            <a:ext cx="11182350" cy="59066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4459973" y="475078"/>
            <a:ext cx="3726873" cy="748145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GHI NHỚ</a:t>
            </a:r>
            <a:endParaRPr lang="en-US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Horizontal Scroll 5"/>
          <p:cNvSpPr/>
          <p:nvPr/>
        </p:nvSpPr>
        <p:spPr>
          <a:xfrm>
            <a:off x="3584856" y="1749306"/>
            <a:ext cx="8092794" cy="4087310"/>
          </a:xfrm>
          <a:prstGeom prst="horizontalScroll">
            <a:avLst/>
          </a:prstGeom>
          <a:solidFill>
            <a:srgbClr val="C0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spcAft>
                <a:spcPts val="600"/>
              </a:spcAft>
            </a:pP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loại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trang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web: </a:t>
            </a:r>
            <a:r>
              <a:rPr lang="en-US" sz="28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văn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bản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ảnh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âm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thanh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video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siêu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liên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2800" b="1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Aft>
                <a:spcPts val="600"/>
              </a:spcAft>
            </a:pP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Siêu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văn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bản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loại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tin: </a:t>
            </a:r>
            <a:r>
              <a:rPr lang="en-US" sz="28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văn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bản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ảnh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âm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thanh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video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siêu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liên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28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502118" y="1953340"/>
            <a:ext cx="3075919" cy="4028114"/>
            <a:chOff x="1082437" y="1224464"/>
            <a:chExt cx="3216608" cy="4511429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82437" y="1224464"/>
              <a:ext cx="3216608" cy="4511429"/>
            </a:xfrm>
            <a:prstGeom prst="rect">
              <a:avLst/>
            </a:prstGeom>
          </p:spPr>
        </p:pic>
        <p:sp>
          <p:nvSpPr>
            <p:cNvPr id="9" name="Oval 8"/>
            <p:cNvSpPr/>
            <p:nvPr/>
          </p:nvSpPr>
          <p:spPr>
            <a:xfrm>
              <a:off x="3739488" y="1624083"/>
              <a:ext cx="450376" cy="464025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3182206" y="1924335"/>
              <a:ext cx="297976" cy="302526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680190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781058" y="1961624"/>
            <a:ext cx="7021847" cy="26130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3800" b="1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</a:t>
            </a:r>
            <a:r>
              <a:rPr lang="en-US" sz="3800" b="1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US" sz="3800" b="1" spc="-150" dirty="0" smtClean="0">
              <a:solidFill>
                <a:srgbClr val="33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30000"/>
              </a:lnSpc>
            </a:pPr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 TIN TRÊN TRANG WEB</a:t>
            </a:r>
            <a:endParaRPr lang="en-US" sz="4400" b="1" spc="-15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l="26629" t="2941" r="25837" b="-14707"/>
          <a:stretch/>
        </p:blipFill>
        <p:spPr>
          <a:xfrm>
            <a:off x="4839700" y="1693506"/>
            <a:ext cx="2689412" cy="25549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l="26629" t="2941" r="25837" b="-14707"/>
          <a:stretch/>
        </p:blipFill>
        <p:spPr>
          <a:xfrm>
            <a:off x="4839700" y="4604188"/>
            <a:ext cx="2689412" cy="255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8871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2617" y="229159"/>
            <a:ext cx="3885275" cy="92728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1083" y="393387"/>
            <a:ext cx="637055" cy="598832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5472952" y="386943"/>
            <a:ext cx="20922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MỞ ĐẦU</a:t>
            </a:r>
            <a:endParaRPr lang="en-US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510102" y="1324173"/>
            <a:ext cx="10722668" cy="5090277"/>
            <a:chOff x="510102" y="1324173"/>
            <a:chExt cx="10722668" cy="5090277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10102" y="3996781"/>
              <a:ext cx="1756681" cy="2417669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5"/>
            <a:srcRect r="60070"/>
            <a:stretch/>
          </p:blipFill>
          <p:spPr>
            <a:xfrm rot="193755">
              <a:off x="1831693" y="4151993"/>
              <a:ext cx="346105" cy="838200"/>
            </a:xfrm>
            <a:prstGeom prst="rect">
              <a:avLst/>
            </a:prstGeom>
          </p:spPr>
        </p:pic>
        <p:sp>
          <p:nvSpPr>
            <p:cNvPr id="9" name="Cloud 8"/>
            <p:cNvSpPr/>
            <p:nvPr/>
          </p:nvSpPr>
          <p:spPr>
            <a:xfrm rot="167190">
              <a:off x="1512261" y="1324173"/>
              <a:ext cx="9720509" cy="3816189"/>
            </a:xfrm>
            <a:prstGeom prst="cloud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637891" y="1909861"/>
              <a:ext cx="7407062" cy="15960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2800" dirty="0" err="1" smtClean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Em</a:t>
              </a:r>
              <a:r>
                <a:rPr lang="en-US" sz="2800" dirty="0" smtClean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 smtClean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hãy</a:t>
              </a:r>
              <a:r>
                <a:rPr lang="en-US" sz="2800" dirty="0" smtClean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 smtClean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truy</a:t>
              </a:r>
              <a:r>
                <a:rPr lang="en-US" sz="2800" dirty="0" smtClean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cập</a:t>
              </a:r>
              <a:r>
                <a:rPr lang="en-US" sz="2800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Internet </a:t>
              </a:r>
              <a:r>
                <a:rPr lang="en-US" sz="2800" dirty="0" err="1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bằng</a:t>
              </a:r>
              <a:r>
                <a:rPr lang="en-US" sz="2800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một</a:t>
              </a:r>
              <a:r>
                <a:rPr lang="en-US" sz="2800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trong</a:t>
              </a:r>
              <a:r>
                <a:rPr lang="en-US" sz="2800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các</a:t>
              </a:r>
              <a:r>
                <a:rPr lang="en-US" sz="2800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trình</a:t>
              </a:r>
              <a:r>
                <a:rPr lang="en-US" sz="2800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duyệt</a:t>
              </a:r>
              <a:r>
                <a:rPr lang="en-US" sz="2800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Coccoc</a:t>
              </a:r>
              <a:r>
                <a:rPr lang="en-US" sz="28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Google</a:t>
              </a:r>
              <a:r>
                <a:rPr lang="en-US" sz="2800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,…</a:t>
              </a:r>
              <a:r>
                <a:rPr lang="en-US" sz="2800" dirty="0" err="1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để</a:t>
              </a:r>
              <a:r>
                <a:rPr lang="en-US" sz="2800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tìm</a:t>
              </a:r>
              <a:r>
                <a:rPr lang="en-US" sz="2800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kiếm</a:t>
              </a:r>
              <a:r>
                <a:rPr lang="en-US" sz="2800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thông</a:t>
              </a:r>
              <a:r>
                <a:rPr lang="en-US" sz="2800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tin </a:t>
              </a:r>
              <a:r>
                <a:rPr lang="en-US" sz="2800" dirty="0" err="1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mà</a:t>
              </a:r>
              <a:r>
                <a:rPr lang="en-US" sz="2800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bản</a:t>
              </a:r>
              <a:r>
                <a:rPr lang="en-US" sz="2800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thân</a:t>
              </a:r>
              <a:r>
                <a:rPr lang="en-US" sz="2800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đang</a:t>
              </a:r>
              <a:r>
                <a:rPr lang="en-US" sz="2800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muốn</a:t>
              </a:r>
              <a:r>
                <a:rPr lang="en-US" sz="2800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tìm</a:t>
              </a:r>
              <a:r>
                <a:rPr lang="en-US" sz="2800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hiểu</a:t>
              </a:r>
              <a:r>
                <a:rPr lang="en-US" sz="2800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lang="en-US" sz="2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5"/>
            <a:srcRect r="60070"/>
            <a:stretch/>
          </p:blipFill>
          <p:spPr>
            <a:xfrm rot="2156612">
              <a:off x="2011494" y="4261763"/>
              <a:ext cx="346105" cy="838200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374157" y="3565806"/>
              <a:ext cx="900030" cy="885967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628526" y="3523270"/>
              <a:ext cx="936665" cy="914041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</p:grpSp>
    </p:spTree>
    <p:extLst>
      <p:ext uri="{BB962C8B-B14F-4D97-AF65-F5344CB8AC3E}">
        <p14:creationId xmlns:p14="http://schemas.microsoft.com/office/powerpoint/2010/main" val="2558154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76"/>
          <p:cNvSpPr/>
          <p:nvPr/>
        </p:nvSpPr>
        <p:spPr>
          <a:xfrm>
            <a:off x="1479175" y="1815216"/>
            <a:ext cx="9440128" cy="4182171"/>
          </a:xfrm>
          <a:prstGeom prst="roundRect">
            <a:avLst/>
          </a:prstGeom>
          <a:solidFill>
            <a:schemeClr val="bg1"/>
          </a:solidFill>
          <a:ln w="28575" cap="flat" cmpd="sng" algn="ctr">
            <a:solidFill>
              <a:srgbClr val="FF0000"/>
            </a:solidFill>
            <a:prstDash val="solid"/>
          </a:ln>
          <a:effectLst/>
        </p:spPr>
        <p:txBody>
          <a:bodyPr lIns="136083" tIns="68040" rIns="136083" bIns="6804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cs typeface="+mn-ea"/>
              <a:sym typeface="+mn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878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114010" y="1219668"/>
            <a:ext cx="2396295" cy="1085025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2281056" y="2433918"/>
            <a:ext cx="8032837" cy="1251028"/>
            <a:chOff x="3733796" y="1738053"/>
            <a:chExt cx="12329704" cy="1622306"/>
          </a:xfrm>
        </p:grpSpPr>
        <p:sp>
          <p:nvSpPr>
            <p:cNvPr id="7" name="Rounded Rectangle 6"/>
            <p:cNvSpPr/>
            <p:nvPr/>
          </p:nvSpPr>
          <p:spPr>
            <a:xfrm>
              <a:off x="3733796" y="1738053"/>
              <a:ext cx="12329704" cy="1622306"/>
            </a:xfrm>
            <a:prstGeom prst="round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5163951" y="1924665"/>
              <a:ext cx="10734433" cy="131709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0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Em</a:t>
              </a:r>
              <a:r>
                <a:rPr lang="en-US" sz="3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vừa</a:t>
              </a:r>
              <a:r>
                <a:rPr lang="en-US" sz="3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tìm</a:t>
              </a:r>
              <a:r>
                <a:rPr lang="en-US" sz="3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kiếm</a:t>
              </a:r>
              <a:r>
                <a:rPr lang="en-US" sz="3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về</a:t>
              </a:r>
              <a:r>
                <a:rPr lang="en-US" sz="3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thông</a:t>
              </a:r>
              <a:r>
                <a:rPr lang="en-US" sz="3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tin </a:t>
              </a:r>
              <a:r>
                <a:rPr lang="en-US" sz="30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gì</a:t>
              </a:r>
              <a:r>
                <a:rPr lang="en-US" sz="3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 </a:t>
              </a:r>
              <a:endParaRPr lang="en-US" sz="3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US" sz="30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Ở </a:t>
              </a:r>
              <a:r>
                <a:rPr lang="en-US" sz="30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trang</a:t>
              </a:r>
              <a:r>
                <a:rPr lang="en-US" sz="3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Web </a:t>
              </a:r>
              <a:r>
                <a:rPr lang="en-US" sz="30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có</a:t>
              </a:r>
              <a:r>
                <a:rPr lang="en-US" sz="3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tên</a:t>
              </a:r>
              <a:r>
                <a:rPr lang="en-US" sz="3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là</a:t>
              </a:r>
              <a:r>
                <a:rPr lang="en-US" sz="3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gì</a:t>
              </a:r>
              <a:r>
                <a:rPr lang="en-US" sz="3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 </a:t>
              </a:r>
              <a:endParaRPr 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310423" y="4164612"/>
            <a:ext cx="8003470" cy="1268000"/>
            <a:chOff x="3733798" y="1879965"/>
            <a:chExt cx="14929552" cy="2189966"/>
          </a:xfrm>
        </p:grpSpPr>
        <p:sp>
          <p:nvSpPr>
            <p:cNvPr id="12" name="Rounded Rectangle 11"/>
            <p:cNvSpPr/>
            <p:nvPr/>
          </p:nvSpPr>
          <p:spPr>
            <a:xfrm>
              <a:off x="3733798" y="1879965"/>
              <a:ext cx="14929552" cy="2189966"/>
            </a:xfrm>
            <a:prstGeom prst="round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5417090" y="2017995"/>
              <a:ext cx="13045587" cy="1901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14000"/>
                </a:lnSpc>
              </a:pPr>
              <a:r>
                <a:rPr lang="en-US" sz="30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Các</a:t>
              </a:r>
              <a:r>
                <a:rPr lang="en-US" sz="3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thông</a:t>
              </a:r>
              <a:r>
                <a:rPr lang="en-US" sz="3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tin </a:t>
              </a:r>
              <a:r>
                <a:rPr lang="en-US" sz="30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thể</a:t>
              </a:r>
              <a:r>
                <a:rPr lang="en-US" sz="3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hiện</a:t>
              </a:r>
              <a:r>
                <a:rPr lang="en-US" sz="3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trên</a:t>
              </a:r>
              <a:r>
                <a:rPr lang="en-US" sz="3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trang</a:t>
              </a:r>
              <a:r>
                <a:rPr lang="en-US" sz="3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Web </a:t>
              </a:r>
              <a:r>
                <a:rPr lang="en-US" sz="30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này</a:t>
              </a:r>
              <a:r>
                <a:rPr lang="en-US" sz="3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như</a:t>
              </a:r>
              <a:r>
                <a:rPr lang="en-US" sz="3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thế</a:t>
              </a:r>
              <a:r>
                <a:rPr lang="en-US" sz="3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nào</a:t>
              </a:r>
              <a:r>
                <a:rPr lang="en-US" sz="3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lang="en-US" sz="3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42617" y="148477"/>
            <a:ext cx="3885275" cy="927287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61083" y="312705"/>
            <a:ext cx="637055" cy="598832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  <p:sp>
        <p:nvSpPr>
          <p:cNvPr id="22" name="TextBox 21"/>
          <p:cNvSpPr txBox="1"/>
          <p:nvPr/>
        </p:nvSpPr>
        <p:spPr>
          <a:xfrm>
            <a:off x="5472952" y="306261"/>
            <a:ext cx="20922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MỞ ĐẦU</a:t>
            </a:r>
            <a:endParaRPr lang="en-US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39528" y="2594369"/>
            <a:ext cx="959614" cy="9301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39528" y="4340422"/>
            <a:ext cx="1013402" cy="92127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000267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6710" y="53789"/>
            <a:ext cx="3891523" cy="83371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9938" y="207233"/>
            <a:ext cx="593569" cy="55399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367615" y="207233"/>
            <a:ext cx="225574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KHÁM PHÁ</a:t>
            </a:r>
            <a:endParaRPr lang="en-US" sz="3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61533" y="1687294"/>
            <a:ext cx="6505575" cy="4619625"/>
          </a:xfrm>
          <a:prstGeom prst="rect">
            <a:avLst/>
          </a:prstGeom>
        </p:spPr>
      </p:pic>
      <p:grpSp>
        <p:nvGrpSpPr>
          <p:cNvPr id="20" name="Group 19"/>
          <p:cNvGrpSpPr/>
          <p:nvPr/>
        </p:nvGrpSpPr>
        <p:grpSpPr>
          <a:xfrm>
            <a:off x="524710" y="897625"/>
            <a:ext cx="6116986" cy="604412"/>
            <a:chOff x="696577" y="1274916"/>
            <a:chExt cx="6116986" cy="604412"/>
          </a:xfrm>
        </p:grpSpPr>
        <p:grpSp>
          <p:nvGrpSpPr>
            <p:cNvPr id="21" name="Group 20"/>
            <p:cNvGrpSpPr/>
            <p:nvPr/>
          </p:nvGrpSpPr>
          <p:grpSpPr>
            <a:xfrm>
              <a:off x="696577" y="1274916"/>
              <a:ext cx="474095" cy="553998"/>
              <a:chOff x="1089339" y="1274856"/>
              <a:chExt cx="474095" cy="553998"/>
            </a:xfrm>
          </p:grpSpPr>
          <p:sp>
            <p:nvSpPr>
              <p:cNvPr id="25" name="Rounded Rectangle 24"/>
              <p:cNvSpPr/>
              <p:nvPr/>
            </p:nvSpPr>
            <p:spPr>
              <a:xfrm>
                <a:off x="1089339" y="1354196"/>
                <a:ext cx="474095" cy="448236"/>
              </a:xfrm>
              <a:prstGeom prst="round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1091441" y="1274856"/>
                <a:ext cx="376353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000" b="1" dirty="0" smtClean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1</a:t>
                </a:r>
                <a:endParaRPr lang="en-US" sz="30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22" name="TextBox 21"/>
            <p:cNvSpPr txBox="1"/>
            <p:nvPr/>
          </p:nvSpPr>
          <p:spPr>
            <a:xfrm>
              <a:off x="1170672" y="1294553"/>
              <a:ext cx="564289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 smtClean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Mở</a:t>
              </a:r>
              <a:r>
                <a:rPr lang="en-US" sz="3200" b="1" dirty="0" smtClean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tệp</a:t>
              </a:r>
              <a:r>
                <a:rPr lang="en-US" sz="3200" b="1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video </a:t>
              </a:r>
              <a:r>
                <a:rPr lang="en-US" sz="3200" b="1" dirty="0" err="1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trên</a:t>
              </a:r>
              <a:r>
                <a:rPr lang="en-US" sz="3200" b="1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máy</a:t>
              </a:r>
              <a:r>
                <a:rPr lang="en-US" sz="3200" b="1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tính</a:t>
              </a:r>
              <a:r>
                <a:rPr lang="en-US" sz="3200" b="1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</p:txBody>
        </p:sp>
      </p:grpSp>
      <p:sp>
        <p:nvSpPr>
          <p:cNvPr id="8" name="Rounded Rectangle 7"/>
          <p:cNvSpPr/>
          <p:nvPr/>
        </p:nvSpPr>
        <p:spPr>
          <a:xfrm>
            <a:off x="681900" y="2032043"/>
            <a:ext cx="4304822" cy="2248488"/>
          </a:xfrm>
          <a:prstGeom prst="roundRect">
            <a:avLst/>
          </a:prstGeom>
          <a:solidFill>
            <a:srgbClr val="E5F3D5"/>
          </a:solidFill>
        </p:spPr>
        <p:txBody>
          <a:bodyPr wrap="square">
            <a:spAutoFit/>
          </a:bodyPr>
          <a:lstStyle/>
          <a:p>
            <a:pPr marL="2540" indent="-4445" algn="just">
              <a:lnSpc>
                <a:spcPct val="115000"/>
              </a:lnSpc>
              <a:spcAft>
                <a:spcPts val="0"/>
              </a:spcAft>
            </a:pPr>
            <a:r>
              <a:rPr lang="en-US" sz="2800" dirty="0" err="1" smtClean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Em</a:t>
            </a:r>
            <a:r>
              <a:rPr lang="en-US" sz="2800" dirty="0" smtClean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hãy</a:t>
            </a:r>
            <a:r>
              <a:rPr lang="en-US" sz="2800" dirty="0" smtClean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truy</a:t>
            </a:r>
            <a:r>
              <a:rPr lang="en-US" sz="2800" dirty="0" smtClean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cập</a:t>
            </a:r>
            <a:r>
              <a:rPr lang="en-US" sz="2800" dirty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trang</a:t>
            </a:r>
            <a:r>
              <a:rPr lang="en-US" sz="2800" dirty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web </a:t>
            </a:r>
            <a:r>
              <a:rPr lang="en-US" sz="2800" dirty="0" err="1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en-US" sz="2800" dirty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Bộ</a:t>
            </a:r>
            <a:r>
              <a:rPr lang="en-US" sz="2800" dirty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giáo</a:t>
            </a:r>
            <a:r>
              <a:rPr lang="en-US" sz="2800" dirty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dục</a:t>
            </a:r>
            <a:r>
              <a:rPr lang="en-US" sz="2800" dirty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en-US" sz="2800" dirty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đào</a:t>
            </a:r>
            <a:r>
              <a:rPr lang="en-US" sz="2800" dirty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tạo</a:t>
            </a:r>
            <a:r>
              <a:rPr lang="en-US" sz="2800" dirty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tìm</a:t>
            </a:r>
            <a:r>
              <a:rPr lang="en-US" sz="2800" dirty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hiểu</a:t>
            </a:r>
            <a:r>
              <a:rPr lang="en-US" sz="2800" dirty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thông</a:t>
            </a:r>
            <a:r>
              <a:rPr lang="en-US" sz="2800" dirty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tin </a:t>
            </a:r>
            <a:r>
              <a:rPr lang="en-US" sz="2800" dirty="0" err="1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trên</a:t>
            </a:r>
            <a:r>
              <a:rPr lang="en-US" sz="2800" dirty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đó</a:t>
            </a:r>
            <a:r>
              <a:rPr lang="en-US" sz="2800" dirty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2800" dirty="0">
              <a:solidFill>
                <a:srgbClr val="0000CC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681900" y="4559389"/>
            <a:ext cx="4304822" cy="1152018"/>
          </a:xfrm>
          <a:prstGeom prst="roundRect">
            <a:avLst/>
          </a:prstGeom>
          <a:solidFill>
            <a:srgbClr val="FFE1FF"/>
          </a:solidFill>
        </p:spPr>
        <p:txBody>
          <a:bodyPr wrap="square">
            <a:spAutoFit/>
          </a:bodyPr>
          <a:lstStyle/>
          <a:p>
            <a:pPr indent="-1905" algn="just">
              <a:lnSpc>
                <a:spcPct val="115000"/>
              </a:lnSpc>
              <a:spcAft>
                <a:spcPts val="0"/>
              </a:spcAft>
            </a:pPr>
            <a:r>
              <a:rPr lang="en-US" sz="2800" dirty="0" err="1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Trên</a:t>
            </a:r>
            <a:r>
              <a:rPr lang="en-US" sz="2800" dirty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trang</a:t>
            </a:r>
            <a:r>
              <a:rPr lang="en-US" sz="2800" dirty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web </a:t>
            </a:r>
            <a:r>
              <a:rPr lang="en-US" sz="2800" dirty="0" err="1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em</a:t>
            </a:r>
            <a:r>
              <a:rPr lang="en-US" sz="2800" dirty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thấy</a:t>
            </a:r>
            <a:r>
              <a:rPr lang="en-US" sz="2800" dirty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sz="2800" dirty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lang="en-US" sz="2800" dirty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loại</a:t>
            </a:r>
            <a:r>
              <a:rPr lang="en-US" sz="2800" dirty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thông</a:t>
            </a:r>
            <a:r>
              <a:rPr lang="en-US" sz="2800" dirty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tin </a:t>
            </a:r>
            <a:r>
              <a:rPr lang="en-US" sz="2800" dirty="0" err="1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gì</a:t>
            </a:r>
            <a:r>
              <a:rPr lang="en-US" sz="2800" dirty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?</a:t>
            </a:r>
            <a:endParaRPr lang="en-US" sz="2800" dirty="0">
              <a:solidFill>
                <a:srgbClr val="0000CC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1001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6710" y="53789"/>
            <a:ext cx="3891523" cy="83371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9938" y="207233"/>
            <a:ext cx="593569" cy="55399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367615" y="207233"/>
            <a:ext cx="225574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KHÁM PHÁ</a:t>
            </a:r>
            <a:endParaRPr lang="en-US" sz="3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871394" y="1725018"/>
            <a:ext cx="10502153" cy="4625788"/>
            <a:chOff x="245564" y="1485865"/>
            <a:chExt cx="10502153" cy="4625788"/>
          </a:xfrm>
        </p:grpSpPr>
        <p:sp>
          <p:nvSpPr>
            <p:cNvPr id="24" name="Round Diagonal Corner Rectangle 23"/>
            <p:cNvSpPr/>
            <p:nvPr/>
          </p:nvSpPr>
          <p:spPr>
            <a:xfrm>
              <a:off x="245564" y="1485865"/>
              <a:ext cx="10502153" cy="4625788"/>
            </a:xfrm>
            <a:prstGeom prst="round2DiagRect">
              <a:avLst/>
            </a:prstGeom>
            <a:solidFill>
              <a:schemeClr val="bg1"/>
            </a:solidFill>
            <a:ln w="285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456579" y="2169241"/>
              <a:ext cx="9904459" cy="386567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342900" indent="-342900" algn="just">
                <a:lnSpc>
                  <a:spcPct val="120000"/>
                </a:lnSpc>
                <a:spcAft>
                  <a:spcPts val="600"/>
                </a:spcAft>
                <a:buClr>
                  <a:srgbClr val="FF0000"/>
                </a:buClr>
                <a:buFont typeface="Wingdings" panose="05000000000000000000" pitchFamily="2" charset="2"/>
                <a:buChar char="q"/>
              </a:pPr>
              <a:r>
                <a:rPr lang="en-US" sz="2800" dirty="0" smtClean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vi-VN" sz="2800" dirty="0" smtClean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Em </a:t>
              </a:r>
              <a:r>
                <a:rPr lang="vi-VN" sz="2800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cùng bạn thực hiện: </a:t>
              </a:r>
              <a:endParaRPr lang="en-US" sz="28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914400" indent="-450850" algn="just">
                <a:lnSpc>
                  <a:spcPct val="120000"/>
                </a:lnSpc>
                <a:spcAft>
                  <a:spcPts val="600"/>
                </a:spcAft>
                <a:buClr>
                  <a:srgbClr val="FF0000"/>
                </a:buClr>
                <a:buFont typeface="Wingdings" panose="05000000000000000000" pitchFamily="2" charset="2"/>
                <a:buChar char="Ø"/>
              </a:pPr>
              <a:r>
                <a:rPr lang="vi-VN" sz="2800" dirty="0" smtClean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Nháy </a:t>
              </a:r>
              <a:r>
                <a:rPr lang="vi-VN" sz="2800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chuột vào mục </a:t>
              </a:r>
              <a:r>
                <a:rPr lang="vi-VN" sz="28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Hỗ trợ dạy học trực tuyến</a:t>
              </a:r>
              <a:r>
                <a:rPr lang="vi-VN" sz="2800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(siêu liên kết). Một trang web mới được mở ra; </a:t>
              </a:r>
              <a:endParaRPr lang="en-US" sz="28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914400" indent="-450850" algn="just">
                <a:lnSpc>
                  <a:spcPct val="120000"/>
                </a:lnSpc>
                <a:spcAft>
                  <a:spcPts val="600"/>
                </a:spcAft>
                <a:buClr>
                  <a:srgbClr val="FF0000"/>
                </a:buClr>
                <a:buFont typeface="Wingdings" panose="05000000000000000000" pitchFamily="2" charset="2"/>
                <a:buChar char="Ø"/>
              </a:pPr>
              <a:r>
                <a:rPr lang="vi-VN" sz="2800" dirty="0" smtClean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Nháy </a:t>
              </a:r>
              <a:r>
                <a:rPr lang="vi-VN" sz="2800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chuột vào mục </a:t>
              </a:r>
              <a:r>
                <a:rPr lang="vi-VN" sz="28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Cùng em học lớp 3 </a:t>
              </a:r>
              <a:r>
                <a:rPr lang="vi-VN" sz="2800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(siêu liên kết). Trang web </a:t>
              </a:r>
              <a:r>
                <a:rPr lang="vi-VN" sz="28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Kho học liệu số ngành giáo dục</a:t>
              </a:r>
              <a:r>
                <a:rPr lang="vi-VN" sz="2800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được mở ra (Hình 5.2). Trên trang web này có các video bài giảng hỗ trợ học tập trực tuyến các môn học cho các em.</a:t>
              </a:r>
              <a:endParaRPr lang="en-US" sz="2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92541" y="1134117"/>
            <a:ext cx="1883507" cy="12256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960472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6710" y="53789"/>
            <a:ext cx="3891523" cy="83371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9938" y="207233"/>
            <a:ext cx="593569" cy="55399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367615" y="207233"/>
            <a:ext cx="225574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KHÁM PHÁ</a:t>
            </a:r>
            <a:endParaRPr lang="en-US" sz="3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68780" y="1754989"/>
            <a:ext cx="5665388" cy="4020095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-6017" y="1910388"/>
            <a:ext cx="6485898" cy="3815025"/>
            <a:chOff x="-6017" y="1910388"/>
            <a:chExt cx="6485898" cy="3815025"/>
          </a:xfrm>
        </p:grpSpPr>
        <p:sp>
          <p:nvSpPr>
            <p:cNvPr id="13" name="Cloud 12"/>
            <p:cNvSpPr/>
            <p:nvPr/>
          </p:nvSpPr>
          <p:spPr>
            <a:xfrm rot="167190">
              <a:off x="-6017" y="1910388"/>
              <a:ext cx="6485898" cy="3815025"/>
            </a:xfrm>
            <a:prstGeom prst="cloud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Rectangle 2"/>
            <p:cNvSpPr/>
            <p:nvPr/>
          </p:nvSpPr>
          <p:spPr>
            <a:xfrm>
              <a:off x="647114" y="2541826"/>
              <a:ext cx="5204501" cy="211307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2800" dirty="0" err="1">
                  <a:solidFill>
                    <a:srgbClr val="0000CC"/>
                  </a:solidFill>
                  <a:latin typeface="Arial" panose="020B0604020202020204" pitchFamily="34" charset="0"/>
                  <a:ea typeface="MS Mincho" panose="02020609040205080304" pitchFamily="49" charset="-128"/>
                  <a:cs typeface="Arial" panose="020B0604020202020204" pitchFamily="34" charset="0"/>
                </a:rPr>
                <a:t>Trên</a:t>
              </a:r>
              <a:r>
                <a:rPr lang="en-US" sz="2800" dirty="0">
                  <a:solidFill>
                    <a:srgbClr val="0000CC"/>
                  </a:solidFill>
                  <a:latin typeface="Arial" panose="020B0604020202020204" pitchFamily="34" charset="0"/>
                  <a:ea typeface="MS Mincho" panose="02020609040205080304" pitchFamily="49" charset="-128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00CC"/>
                  </a:solidFill>
                  <a:latin typeface="Arial" panose="020B0604020202020204" pitchFamily="34" charset="0"/>
                  <a:ea typeface="MS Mincho" panose="02020609040205080304" pitchFamily="49" charset="-128"/>
                  <a:cs typeface="Arial" panose="020B0604020202020204" pitchFamily="34" charset="0"/>
                </a:rPr>
                <a:t>trang</a:t>
              </a:r>
              <a:r>
                <a:rPr lang="en-US" sz="2800" dirty="0">
                  <a:solidFill>
                    <a:srgbClr val="0000CC"/>
                  </a:solidFill>
                  <a:latin typeface="Arial" panose="020B0604020202020204" pitchFamily="34" charset="0"/>
                  <a:ea typeface="MS Mincho" panose="02020609040205080304" pitchFamily="49" charset="-128"/>
                  <a:cs typeface="Arial" panose="020B0604020202020204" pitchFamily="34" charset="0"/>
                </a:rPr>
                <a:t> web, </a:t>
              </a:r>
              <a:r>
                <a:rPr lang="en-US" sz="2800" dirty="0" err="1">
                  <a:solidFill>
                    <a:srgbClr val="0000CC"/>
                  </a:solidFill>
                  <a:latin typeface="Arial" panose="020B0604020202020204" pitchFamily="34" charset="0"/>
                  <a:ea typeface="MS Mincho" panose="02020609040205080304" pitchFamily="49" charset="-128"/>
                  <a:cs typeface="Arial" panose="020B0604020202020204" pitchFamily="34" charset="0"/>
                </a:rPr>
                <a:t>ngoài</a:t>
              </a:r>
              <a:r>
                <a:rPr lang="en-US" sz="2800" dirty="0">
                  <a:solidFill>
                    <a:srgbClr val="0000CC"/>
                  </a:solidFill>
                  <a:latin typeface="Arial" panose="020B0604020202020204" pitchFamily="34" charset="0"/>
                  <a:ea typeface="MS Mincho" panose="02020609040205080304" pitchFamily="49" charset="-128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00CC"/>
                  </a:solidFill>
                  <a:latin typeface="Arial" panose="020B0604020202020204" pitchFamily="34" charset="0"/>
                  <a:ea typeface="MS Mincho" panose="02020609040205080304" pitchFamily="49" charset="-128"/>
                  <a:cs typeface="Arial" panose="020B0604020202020204" pitchFamily="34" charset="0"/>
                </a:rPr>
                <a:t>có</a:t>
              </a:r>
              <a:r>
                <a:rPr lang="en-US" sz="2800" dirty="0">
                  <a:solidFill>
                    <a:srgbClr val="0000CC"/>
                  </a:solidFill>
                  <a:latin typeface="Arial" panose="020B0604020202020204" pitchFamily="34" charset="0"/>
                  <a:ea typeface="MS Mincho" panose="02020609040205080304" pitchFamily="49" charset="-128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00CC"/>
                  </a:solidFill>
                  <a:latin typeface="Arial" panose="020B0604020202020204" pitchFamily="34" charset="0"/>
                  <a:ea typeface="MS Mincho" panose="02020609040205080304" pitchFamily="49" charset="-128"/>
                  <a:cs typeface="Arial" panose="020B0604020202020204" pitchFamily="34" charset="0"/>
                </a:rPr>
                <a:t>các</a:t>
              </a:r>
              <a:r>
                <a:rPr lang="en-US" sz="2800" dirty="0">
                  <a:solidFill>
                    <a:srgbClr val="0000CC"/>
                  </a:solidFill>
                  <a:latin typeface="Arial" panose="020B0604020202020204" pitchFamily="34" charset="0"/>
                  <a:ea typeface="MS Mincho" panose="02020609040205080304" pitchFamily="49" charset="-128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00CC"/>
                  </a:solidFill>
                  <a:latin typeface="Arial" panose="020B0604020202020204" pitchFamily="34" charset="0"/>
                  <a:ea typeface="MS Mincho" panose="02020609040205080304" pitchFamily="49" charset="-128"/>
                  <a:cs typeface="Arial" panose="020B0604020202020204" pitchFamily="34" charset="0"/>
                </a:rPr>
                <a:t>loại</a:t>
              </a:r>
              <a:r>
                <a:rPr lang="en-US" sz="2800" dirty="0">
                  <a:solidFill>
                    <a:srgbClr val="0000CC"/>
                  </a:solidFill>
                  <a:latin typeface="Arial" panose="020B0604020202020204" pitchFamily="34" charset="0"/>
                  <a:ea typeface="MS Mincho" panose="02020609040205080304" pitchFamily="49" charset="-128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00CC"/>
                  </a:solidFill>
                  <a:latin typeface="Arial" panose="020B0604020202020204" pitchFamily="34" charset="0"/>
                  <a:ea typeface="MS Mincho" panose="02020609040205080304" pitchFamily="49" charset="-128"/>
                  <a:cs typeface="Arial" panose="020B0604020202020204" pitchFamily="34" charset="0"/>
                </a:rPr>
                <a:t>thông</a:t>
              </a:r>
              <a:r>
                <a:rPr lang="en-US" sz="2800" dirty="0">
                  <a:solidFill>
                    <a:srgbClr val="0000CC"/>
                  </a:solidFill>
                  <a:latin typeface="Arial" panose="020B0604020202020204" pitchFamily="34" charset="0"/>
                  <a:ea typeface="MS Mincho" panose="02020609040205080304" pitchFamily="49" charset="-128"/>
                  <a:cs typeface="Arial" panose="020B0604020202020204" pitchFamily="34" charset="0"/>
                </a:rPr>
                <a:t> tin </a:t>
              </a:r>
              <a:r>
                <a:rPr lang="en-US" sz="2800" dirty="0" err="1">
                  <a:solidFill>
                    <a:srgbClr val="0000CC"/>
                  </a:solidFill>
                  <a:latin typeface="Arial" panose="020B0604020202020204" pitchFamily="34" charset="0"/>
                  <a:ea typeface="MS Mincho" panose="02020609040205080304" pitchFamily="49" charset="-128"/>
                  <a:cs typeface="Arial" panose="020B0604020202020204" pitchFamily="34" charset="0"/>
                </a:rPr>
                <a:t>văn</a:t>
              </a:r>
              <a:r>
                <a:rPr lang="en-US" sz="2800" dirty="0">
                  <a:solidFill>
                    <a:srgbClr val="0000CC"/>
                  </a:solidFill>
                  <a:latin typeface="Arial" panose="020B0604020202020204" pitchFamily="34" charset="0"/>
                  <a:ea typeface="MS Mincho" panose="02020609040205080304" pitchFamily="49" charset="-128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00CC"/>
                  </a:solidFill>
                  <a:latin typeface="Arial" panose="020B0604020202020204" pitchFamily="34" charset="0"/>
                  <a:ea typeface="MS Mincho" panose="02020609040205080304" pitchFamily="49" charset="-128"/>
                  <a:cs typeface="Arial" panose="020B0604020202020204" pitchFamily="34" charset="0"/>
                </a:rPr>
                <a:t>bản</a:t>
              </a:r>
              <a:r>
                <a:rPr lang="en-US" sz="2800" dirty="0">
                  <a:solidFill>
                    <a:srgbClr val="0000CC"/>
                  </a:solidFill>
                  <a:latin typeface="Arial" panose="020B0604020202020204" pitchFamily="34" charset="0"/>
                  <a:ea typeface="MS Mincho" panose="02020609040205080304" pitchFamily="49" charset="-128"/>
                  <a:cs typeface="Arial" panose="020B0604020202020204" pitchFamily="34" charset="0"/>
                </a:rPr>
                <a:t>, </a:t>
              </a:r>
              <a:r>
                <a:rPr lang="en-US" sz="2800" dirty="0" err="1">
                  <a:solidFill>
                    <a:srgbClr val="0000CC"/>
                  </a:solidFill>
                  <a:latin typeface="Arial" panose="020B0604020202020204" pitchFamily="34" charset="0"/>
                  <a:ea typeface="MS Mincho" panose="02020609040205080304" pitchFamily="49" charset="-128"/>
                  <a:cs typeface="Arial" panose="020B0604020202020204" pitchFamily="34" charset="0"/>
                </a:rPr>
                <a:t>hình</a:t>
              </a:r>
              <a:r>
                <a:rPr lang="en-US" sz="2800" dirty="0">
                  <a:solidFill>
                    <a:srgbClr val="0000CC"/>
                  </a:solidFill>
                  <a:latin typeface="Arial" panose="020B0604020202020204" pitchFamily="34" charset="0"/>
                  <a:ea typeface="MS Mincho" panose="02020609040205080304" pitchFamily="49" charset="-128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00CC"/>
                  </a:solidFill>
                  <a:latin typeface="Arial" panose="020B0604020202020204" pitchFamily="34" charset="0"/>
                  <a:ea typeface="MS Mincho" panose="02020609040205080304" pitchFamily="49" charset="-128"/>
                  <a:cs typeface="Arial" panose="020B0604020202020204" pitchFamily="34" charset="0"/>
                </a:rPr>
                <a:t>ảnh</a:t>
              </a:r>
              <a:r>
                <a:rPr lang="en-US" sz="2800" dirty="0">
                  <a:solidFill>
                    <a:srgbClr val="0000CC"/>
                  </a:solidFill>
                  <a:latin typeface="Arial" panose="020B0604020202020204" pitchFamily="34" charset="0"/>
                  <a:ea typeface="MS Mincho" panose="02020609040205080304" pitchFamily="49" charset="-128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00CC"/>
                  </a:solidFill>
                  <a:latin typeface="Arial" panose="020B0604020202020204" pitchFamily="34" charset="0"/>
                  <a:ea typeface="MS Mincho" panose="02020609040205080304" pitchFamily="49" charset="-128"/>
                  <a:cs typeface="Arial" panose="020B0604020202020204" pitchFamily="34" charset="0"/>
                </a:rPr>
                <a:t>và</a:t>
              </a:r>
              <a:r>
                <a:rPr lang="en-US" sz="2800" dirty="0">
                  <a:solidFill>
                    <a:srgbClr val="0000CC"/>
                  </a:solidFill>
                  <a:latin typeface="Arial" panose="020B0604020202020204" pitchFamily="34" charset="0"/>
                  <a:ea typeface="MS Mincho" panose="02020609040205080304" pitchFamily="49" charset="-128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00CC"/>
                  </a:solidFill>
                  <a:latin typeface="Arial" panose="020B0604020202020204" pitchFamily="34" charset="0"/>
                  <a:ea typeface="MS Mincho" panose="02020609040205080304" pitchFamily="49" charset="-128"/>
                  <a:cs typeface="Arial" panose="020B0604020202020204" pitchFamily="34" charset="0"/>
                </a:rPr>
                <a:t>siêu</a:t>
              </a:r>
              <a:r>
                <a:rPr lang="en-US" sz="2800" dirty="0">
                  <a:solidFill>
                    <a:srgbClr val="0000CC"/>
                  </a:solidFill>
                  <a:latin typeface="Arial" panose="020B0604020202020204" pitchFamily="34" charset="0"/>
                  <a:ea typeface="MS Mincho" panose="02020609040205080304" pitchFamily="49" charset="-128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00CC"/>
                  </a:solidFill>
                  <a:latin typeface="Arial" panose="020B0604020202020204" pitchFamily="34" charset="0"/>
                  <a:ea typeface="MS Mincho" panose="02020609040205080304" pitchFamily="49" charset="-128"/>
                  <a:cs typeface="Arial" panose="020B0604020202020204" pitchFamily="34" charset="0"/>
                </a:rPr>
                <a:t>liên</a:t>
              </a:r>
              <a:r>
                <a:rPr lang="en-US" sz="2800" dirty="0">
                  <a:solidFill>
                    <a:srgbClr val="0000CC"/>
                  </a:solidFill>
                  <a:latin typeface="Arial" panose="020B0604020202020204" pitchFamily="34" charset="0"/>
                  <a:ea typeface="MS Mincho" panose="02020609040205080304" pitchFamily="49" charset="-128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00CC"/>
                  </a:solidFill>
                  <a:latin typeface="Arial" panose="020B0604020202020204" pitchFamily="34" charset="0"/>
                  <a:ea typeface="MS Mincho" panose="02020609040205080304" pitchFamily="49" charset="-128"/>
                  <a:cs typeface="Arial" panose="020B0604020202020204" pitchFamily="34" charset="0"/>
                </a:rPr>
                <a:t>kết</a:t>
              </a:r>
              <a:r>
                <a:rPr lang="en-US" sz="2800" dirty="0">
                  <a:solidFill>
                    <a:srgbClr val="0000CC"/>
                  </a:solidFill>
                  <a:latin typeface="Arial" panose="020B0604020202020204" pitchFamily="34" charset="0"/>
                  <a:ea typeface="MS Mincho" panose="02020609040205080304" pitchFamily="49" charset="-128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00CC"/>
                  </a:solidFill>
                  <a:latin typeface="Arial" panose="020B0604020202020204" pitchFamily="34" charset="0"/>
                  <a:ea typeface="MS Mincho" panose="02020609040205080304" pitchFamily="49" charset="-128"/>
                  <a:cs typeface="Arial" panose="020B0604020202020204" pitchFamily="34" charset="0"/>
                </a:rPr>
                <a:t>thì</a:t>
              </a:r>
              <a:r>
                <a:rPr lang="en-US" sz="2800" dirty="0">
                  <a:solidFill>
                    <a:srgbClr val="0000CC"/>
                  </a:solidFill>
                  <a:latin typeface="Arial" panose="020B0604020202020204" pitchFamily="34" charset="0"/>
                  <a:ea typeface="MS Mincho" panose="02020609040205080304" pitchFamily="49" charset="-128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00CC"/>
                  </a:solidFill>
                  <a:latin typeface="Arial" panose="020B0604020202020204" pitchFamily="34" charset="0"/>
                  <a:ea typeface="MS Mincho" panose="02020609040205080304" pitchFamily="49" charset="-128"/>
                  <a:cs typeface="Arial" panose="020B0604020202020204" pitchFamily="34" charset="0"/>
                </a:rPr>
                <a:t>chúng</a:t>
              </a:r>
              <a:r>
                <a:rPr lang="en-US" sz="2800" dirty="0">
                  <a:solidFill>
                    <a:srgbClr val="0000CC"/>
                  </a:solidFill>
                  <a:latin typeface="Arial" panose="020B0604020202020204" pitchFamily="34" charset="0"/>
                  <a:ea typeface="MS Mincho" panose="02020609040205080304" pitchFamily="49" charset="-128"/>
                  <a:cs typeface="Arial" panose="020B0604020202020204" pitchFamily="34" charset="0"/>
                </a:rPr>
                <a:t> ta </a:t>
              </a:r>
              <a:r>
                <a:rPr lang="en-US" sz="2800" dirty="0" err="1">
                  <a:solidFill>
                    <a:srgbClr val="0000CC"/>
                  </a:solidFill>
                  <a:latin typeface="Arial" panose="020B0604020202020204" pitchFamily="34" charset="0"/>
                  <a:ea typeface="MS Mincho" panose="02020609040205080304" pitchFamily="49" charset="-128"/>
                  <a:cs typeface="Arial" panose="020B0604020202020204" pitchFamily="34" charset="0"/>
                </a:rPr>
                <a:t>còn</a:t>
              </a:r>
              <a:r>
                <a:rPr lang="en-US" sz="2800" dirty="0">
                  <a:solidFill>
                    <a:srgbClr val="0000CC"/>
                  </a:solidFill>
                  <a:latin typeface="Arial" panose="020B0604020202020204" pitchFamily="34" charset="0"/>
                  <a:ea typeface="MS Mincho" panose="02020609040205080304" pitchFamily="49" charset="-128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00CC"/>
                  </a:solidFill>
                  <a:latin typeface="Arial" panose="020B0604020202020204" pitchFamily="34" charset="0"/>
                  <a:ea typeface="MS Mincho" panose="02020609040205080304" pitchFamily="49" charset="-128"/>
                  <a:cs typeface="Arial" panose="020B0604020202020204" pitchFamily="34" charset="0"/>
                </a:rPr>
                <a:t>có</a:t>
              </a:r>
              <a:r>
                <a:rPr lang="en-US" sz="2800" dirty="0">
                  <a:solidFill>
                    <a:srgbClr val="0000CC"/>
                  </a:solidFill>
                  <a:latin typeface="Arial" panose="020B0604020202020204" pitchFamily="34" charset="0"/>
                  <a:ea typeface="MS Mincho" panose="02020609040205080304" pitchFamily="49" charset="-128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00CC"/>
                  </a:solidFill>
                  <a:latin typeface="Arial" panose="020B0604020202020204" pitchFamily="34" charset="0"/>
                  <a:ea typeface="MS Mincho" panose="02020609040205080304" pitchFamily="49" charset="-128"/>
                  <a:cs typeface="Arial" panose="020B0604020202020204" pitchFamily="34" charset="0"/>
                </a:rPr>
                <a:t>loại</a:t>
              </a:r>
              <a:r>
                <a:rPr lang="en-US" sz="2800" dirty="0">
                  <a:solidFill>
                    <a:srgbClr val="0000CC"/>
                  </a:solidFill>
                  <a:latin typeface="Arial" panose="020B0604020202020204" pitchFamily="34" charset="0"/>
                  <a:ea typeface="MS Mincho" panose="02020609040205080304" pitchFamily="49" charset="-128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00CC"/>
                  </a:solidFill>
                  <a:latin typeface="Arial" panose="020B0604020202020204" pitchFamily="34" charset="0"/>
                  <a:ea typeface="MS Mincho" panose="02020609040205080304" pitchFamily="49" charset="-128"/>
                  <a:cs typeface="Arial" panose="020B0604020202020204" pitchFamily="34" charset="0"/>
                </a:rPr>
                <a:t>thông</a:t>
              </a:r>
              <a:r>
                <a:rPr lang="en-US" sz="2800" dirty="0">
                  <a:solidFill>
                    <a:srgbClr val="0000CC"/>
                  </a:solidFill>
                  <a:latin typeface="Arial" panose="020B0604020202020204" pitchFamily="34" charset="0"/>
                  <a:ea typeface="MS Mincho" panose="02020609040205080304" pitchFamily="49" charset="-128"/>
                  <a:cs typeface="Arial" panose="020B0604020202020204" pitchFamily="34" charset="0"/>
                </a:rPr>
                <a:t> tin </a:t>
              </a:r>
              <a:r>
                <a:rPr lang="en-US" sz="2800" dirty="0" err="1">
                  <a:solidFill>
                    <a:srgbClr val="0000CC"/>
                  </a:solidFill>
                  <a:latin typeface="Arial" panose="020B0604020202020204" pitchFamily="34" charset="0"/>
                  <a:ea typeface="MS Mincho" panose="02020609040205080304" pitchFamily="49" charset="-128"/>
                  <a:cs typeface="Arial" panose="020B0604020202020204" pitchFamily="34" charset="0"/>
                </a:rPr>
                <a:t>nào</a:t>
              </a:r>
              <a:r>
                <a:rPr lang="en-US" sz="2800" dirty="0">
                  <a:solidFill>
                    <a:srgbClr val="0000CC"/>
                  </a:solidFill>
                  <a:latin typeface="Arial" panose="020B0604020202020204" pitchFamily="34" charset="0"/>
                  <a:ea typeface="MS Mincho" panose="02020609040205080304" pitchFamily="49" charset="-128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00CC"/>
                  </a:solidFill>
                  <a:latin typeface="Arial" panose="020B0604020202020204" pitchFamily="34" charset="0"/>
                  <a:ea typeface="MS Mincho" panose="02020609040205080304" pitchFamily="49" charset="-128"/>
                  <a:cs typeface="Arial" panose="020B0604020202020204" pitchFamily="34" charset="0"/>
                </a:rPr>
                <a:t>nữa</a:t>
              </a:r>
              <a:r>
                <a:rPr lang="en-US" sz="2800" dirty="0">
                  <a:solidFill>
                    <a:srgbClr val="0000CC"/>
                  </a:solidFill>
                  <a:latin typeface="Arial" panose="020B0604020202020204" pitchFamily="34" charset="0"/>
                  <a:ea typeface="MS Mincho" panose="02020609040205080304" pitchFamily="49" charset="-128"/>
                  <a:cs typeface="Arial" panose="020B0604020202020204" pitchFamily="34" charset="0"/>
                </a:rPr>
                <a:t>?</a:t>
              </a:r>
              <a:endParaRPr lang="en-US" sz="2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524710" y="897625"/>
            <a:ext cx="6116986" cy="604412"/>
            <a:chOff x="696577" y="1274916"/>
            <a:chExt cx="6116986" cy="604412"/>
          </a:xfrm>
        </p:grpSpPr>
        <p:grpSp>
          <p:nvGrpSpPr>
            <p:cNvPr id="17" name="Group 16"/>
            <p:cNvGrpSpPr/>
            <p:nvPr/>
          </p:nvGrpSpPr>
          <p:grpSpPr>
            <a:xfrm>
              <a:off x="696577" y="1274916"/>
              <a:ext cx="474095" cy="553998"/>
              <a:chOff x="1089339" y="1274856"/>
              <a:chExt cx="474095" cy="553998"/>
            </a:xfrm>
          </p:grpSpPr>
          <p:sp>
            <p:nvSpPr>
              <p:cNvPr id="19" name="Rounded Rectangle 18"/>
              <p:cNvSpPr/>
              <p:nvPr/>
            </p:nvSpPr>
            <p:spPr>
              <a:xfrm>
                <a:off x="1089339" y="1354196"/>
                <a:ext cx="474095" cy="448236"/>
              </a:xfrm>
              <a:prstGeom prst="round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1091441" y="1274856"/>
                <a:ext cx="376353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000" b="1" dirty="0" smtClean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1</a:t>
                </a:r>
                <a:endParaRPr lang="en-US" sz="30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18" name="TextBox 17"/>
            <p:cNvSpPr txBox="1"/>
            <p:nvPr/>
          </p:nvSpPr>
          <p:spPr>
            <a:xfrm>
              <a:off x="1170672" y="1294553"/>
              <a:ext cx="564289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 smtClean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Mở</a:t>
              </a:r>
              <a:r>
                <a:rPr lang="en-US" sz="3200" b="1" dirty="0" smtClean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tệp</a:t>
              </a:r>
              <a:r>
                <a:rPr lang="en-US" sz="3200" b="1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video </a:t>
              </a:r>
              <a:r>
                <a:rPr lang="en-US" sz="3200" b="1" dirty="0" err="1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trên</a:t>
              </a:r>
              <a:r>
                <a:rPr lang="en-US" sz="3200" b="1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máy</a:t>
              </a:r>
              <a:r>
                <a:rPr lang="en-US" sz="3200" b="1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tính</a:t>
              </a:r>
              <a:r>
                <a:rPr lang="en-US" sz="3200" b="1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551345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6710" y="53789"/>
            <a:ext cx="3891523" cy="83371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9938" y="207233"/>
            <a:ext cx="593569" cy="55399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367615" y="207233"/>
            <a:ext cx="225574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KHÁM PHÁ</a:t>
            </a:r>
            <a:endParaRPr lang="en-US" sz="3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00207" y="1653815"/>
            <a:ext cx="5665388" cy="4020095"/>
          </a:xfrm>
          <a:prstGeom prst="rect">
            <a:avLst/>
          </a:prstGeom>
        </p:spPr>
      </p:pic>
      <p:sp>
        <p:nvSpPr>
          <p:cNvPr id="14" name="Rounded Rectangle 13"/>
          <p:cNvSpPr/>
          <p:nvPr/>
        </p:nvSpPr>
        <p:spPr>
          <a:xfrm>
            <a:off x="681981" y="2144298"/>
            <a:ext cx="5185031" cy="3039130"/>
          </a:xfrm>
          <a:prstGeom prst="roundRect">
            <a:avLst/>
          </a:prstGeom>
          <a:solidFill>
            <a:srgbClr val="FFE7FF"/>
          </a:solidFill>
        </p:spPr>
        <p:txBody>
          <a:bodyPr wrap="square">
            <a:spAutoFit/>
          </a:bodyPr>
          <a:lstStyle/>
          <a:p>
            <a:pPr indent="-1905" algn="just">
              <a:lnSpc>
                <a:spcPct val="115000"/>
              </a:lnSpc>
              <a:spcAft>
                <a:spcPts val="0"/>
              </a:spcAft>
            </a:pPr>
            <a:r>
              <a:rPr lang="en-US" sz="30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vi-VN" sz="30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rên </a:t>
            </a:r>
            <a:r>
              <a:rPr lang="vi-VN" sz="3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 trang web thường có các loại thông tin: </a:t>
            </a:r>
            <a:r>
              <a:rPr lang="vi-VN" sz="3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văn bản</a:t>
            </a:r>
            <a:r>
              <a:rPr lang="vi-VN" sz="3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vi-VN" sz="3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 ảnh</a:t>
            </a:r>
            <a:r>
              <a:rPr lang="vi-VN" sz="3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vi-VN" sz="3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âm thanh</a:t>
            </a:r>
            <a:r>
              <a:rPr lang="vi-VN" sz="3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vi-VN" sz="3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video</a:t>
            </a:r>
            <a:r>
              <a:rPr lang="vi-VN" sz="3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và đặc biệt là có các </a:t>
            </a:r>
            <a:r>
              <a:rPr lang="vi-VN" sz="3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siêu liên kết</a:t>
            </a:r>
            <a:r>
              <a:rPr lang="vi-VN" sz="3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3000" dirty="0">
              <a:solidFill>
                <a:srgbClr val="0000CC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524710" y="897625"/>
            <a:ext cx="6116986" cy="604412"/>
            <a:chOff x="696577" y="1274916"/>
            <a:chExt cx="6116986" cy="604412"/>
          </a:xfrm>
        </p:grpSpPr>
        <p:grpSp>
          <p:nvGrpSpPr>
            <p:cNvPr id="16" name="Group 15"/>
            <p:cNvGrpSpPr/>
            <p:nvPr/>
          </p:nvGrpSpPr>
          <p:grpSpPr>
            <a:xfrm>
              <a:off x="696577" y="1274916"/>
              <a:ext cx="474095" cy="553998"/>
              <a:chOff x="1089339" y="1274856"/>
              <a:chExt cx="474095" cy="553998"/>
            </a:xfrm>
          </p:grpSpPr>
          <p:sp>
            <p:nvSpPr>
              <p:cNvPr id="18" name="Rounded Rectangle 17"/>
              <p:cNvSpPr/>
              <p:nvPr/>
            </p:nvSpPr>
            <p:spPr>
              <a:xfrm>
                <a:off x="1089339" y="1354196"/>
                <a:ext cx="474095" cy="448236"/>
              </a:xfrm>
              <a:prstGeom prst="round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1091441" y="1274856"/>
                <a:ext cx="376353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000" b="1" dirty="0" smtClean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1</a:t>
                </a:r>
                <a:endParaRPr lang="en-US" sz="30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17" name="TextBox 16"/>
            <p:cNvSpPr txBox="1"/>
            <p:nvPr/>
          </p:nvSpPr>
          <p:spPr>
            <a:xfrm>
              <a:off x="1170672" y="1294553"/>
              <a:ext cx="564289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 smtClean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Mở</a:t>
              </a:r>
              <a:r>
                <a:rPr lang="en-US" sz="3200" b="1" dirty="0" smtClean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tệp</a:t>
              </a:r>
              <a:r>
                <a:rPr lang="en-US" sz="3200" b="1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video </a:t>
              </a:r>
              <a:r>
                <a:rPr lang="en-US" sz="3200" b="1" dirty="0" err="1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trên</a:t>
              </a:r>
              <a:r>
                <a:rPr lang="en-US" sz="3200" b="1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máy</a:t>
              </a:r>
              <a:r>
                <a:rPr lang="en-US" sz="3200" b="1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tính</a:t>
              </a:r>
              <a:r>
                <a:rPr lang="en-US" sz="3200" b="1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935374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6710" y="53789"/>
            <a:ext cx="3891523" cy="83371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9938" y="207233"/>
            <a:ext cx="593569" cy="55399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367615" y="207233"/>
            <a:ext cx="225574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KHÁM PHÁ</a:t>
            </a:r>
            <a:endParaRPr lang="en-US" sz="3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1081883" y="1730983"/>
            <a:ext cx="10073227" cy="2067162"/>
          </a:xfrm>
          <a:prstGeom prst="roundRect">
            <a:avLst/>
          </a:prstGeom>
          <a:noFill/>
        </p:spPr>
        <p:txBody>
          <a:bodyPr wrap="square">
            <a:spAutoFit/>
          </a:bodyPr>
          <a:lstStyle/>
          <a:p>
            <a:pPr marL="455295" indent="-457200" algn="just">
              <a:lnSpc>
                <a:spcPct val="130000"/>
              </a:lnSpc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2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Văn</a:t>
            </a:r>
            <a:r>
              <a:rPr lang="en-US" sz="2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bản</a:t>
            </a:r>
            <a:r>
              <a:rPr lang="en-US" sz="2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2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2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nhiều</a:t>
            </a:r>
            <a:r>
              <a:rPr lang="en-US" sz="2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loại</a:t>
            </a:r>
            <a:r>
              <a:rPr lang="en-US" sz="2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tin: </a:t>
            </a:r>
            <a:r>
              <a:rPr lang="en-US" sz="2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văn</a:t>
            </a:r>
            <a:r>
              <a:rPr lang="en-US" sz="2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bản</a:t>
            </a:r>
            <a:r>
              <a:rPr lang="en-US" sz="2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ảnh</a:t>
            </a:r>
            <a:r>
              <a:rPr lang="en-US" sz="2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âm</a:t>
            </a:r>
            <a:r>
              <a:rPr lang="en-US" sz="2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thanh</a:t>
            </a:r>
            <a:r>
              <a:rPr lang="en-US" sz="2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video </a:t>
            </a:r>
            <a:r>
              <a:rPr lang="en-US" sz="2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siêu</a:t>
            </a:r>
            <a:r>
              <a:rPr lang="en-US" sz="2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liên</a:t>
            </a:r>
            <a:r>
              <a:rPr lang="en-US" sz="2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2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gọi</a:t>
            </a:r>
            <a:r>
              <a:rPr lang="en-US" sz="2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siêu</a:t>
            </a:r>
            <a:r>
              <a:rPr lang="en-US" sz="2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văn</a:t>
            </a:r>
            <a:r>
              <a:rPr lang="en-US" sz="2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bản</a:t>
            </a:r>
            <a:r>
              <a:rPr lang="en-US" sz="2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2800" dirty="0" smtClean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5295" indent="-457200" algn="just">
              <a:lnSpc>
                <a:spcPct val="130000"/>
              </a:lnSpc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2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Trang</a:t>
            </a:r>
            <a:r>
              <a:rPr lang="en-US" sz="2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web </a:t>
            </a:r>
            <a:r>
              <a:rPr lang="en-US" sz="2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siêu</a:t>
            </a:r>
            <a:r>
              <a:rPr lang="en-US" sz="2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văn</a:t>
            </a:r>
            <a:r>
              <a:rPr lang="en-US" sz="2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bản</a:t>
            </a:r>
            <a:r>
              <a:rPr lang="en-US" sz="2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524710" y="897625"/>
            <a:ext cx="3298907" cy="604412"/>
            <a:chOff x="696577" y="1274916"/>
            <a:chExt cx="3298907" cy="604412"/>
          </a:xfrm>
        </p:grpSpPr>
        <p:grpSp>
          <p:nvGrpSpPr>
            <p:cNvPr id="13" name="Group 12"/>
            <p:cNvGrpSpPr/>
            <p:nvPr/>
          </p:nvGrpSpPr>
          <p:grpSpPr>
            <a:xfrm>
              <a:off x="696577" y="1274916"/>
              <a:ext cx="474095" cy="553998"/>
              <a:chOff x="1089339" y="1274856"/>
              <a:chExt cx="474095" cy="553998"/>
            </a:xfrm>
          </p:grpSpPr>
          <p:sp>
            <p:nvSpPr>
              <p:cNvPr id="16" name="Rounded Rectangle 15"/>
              <p:cNvSpPr/>
              <p:nvPr/>
            </p:nvSpPr>
            <p:spPr>
              <a:xfrm>
                <a:off x="1089339" y="1354196"/>
                <a:ext cx="474095" cy="448236"/>
              </a:xfrm>
              <a:prstGeom prst="round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1091441" y="1274856"/>
                <a:ext cx="376353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000" b="1" dirty="0" smtClean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2</a:t>
                </a:r>
                <a:endParaRPr lang="en-US" sz="30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15" name="TextBox 14"/>
            <p:cNvSpPr txBox="1"/>
            <p:nvPr/>
          </p:nvSpPr>
          <p:spPr>
            <a:xfrm>
              <a:off x="1170672" y="1294553"/>
              <a:ext cx="282481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 smtClean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Siêu</a:t>
              </a:r>
              <a:r>
                <a:rPr lang="en-US" sz="3200" b="1" dirty="0" smtClean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 smtClean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văn</a:t>
              </a:r>
              <a:r>
                <a:rPr lang="en-US" sz="3200" b="1" dirty="0" smtClean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 smtClean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bản</a:t>
              </a:r>
              <a:endParaRPr lang="en-US" sz="32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1393213" y="3772479"/>
            <a:ext cx="7718180" cy="2568603"/>
            <a:chOff x="1745857" y="1461848"/>
            <a:chExt cx="8480052" cy="4671188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745857" y="3855108"/>
              <a:ext cx="1307602" cy="2277928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 rotWithShape="1">
            <a:blip r:embed="rId5"/>
            <a:srcRect r="60070"/>
            <a:stretch/>
          </p:blipFill>
          <p:spPr>
            <a:xfrm rot="193755">
              <a:off x="2836335" y="3870576"/>
              <a:ext cx="346105" cy="838199"/>
            </a:xfrm>
            <a:prstGeom prst="rect">
              <a:avLst/>
            </a:prstGeom>
          </p:spPr>
        </p:pic>
        <p:sp>
          <p:nvSpPr>
            <p:cNvPr id="24" name="Cloud 23"/>
            <p:cNvSpPr/>
            <p:nvPr/>
          </p:nvSpPr>
          <p:spPr>
            <a:xfrm rot="167190">
              <a:off x="3127039" y="1461848"/>
              <a:ext cx="7098870" cy="3816188"/>
            </a:xfrm>
            <a:prstGeom prst="cloud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3858992" y="2345666"/>
              <a:ext cx="5117205" cy="2048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2800" dirty="0" err="1" smtClean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Trang</a:t>
              </a:r>
              <a:r>
                <a:rPr lang="en-US" sz="2800" dirty="0" smtClean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web </a:t>
              </a:r>
              <a:r>
                <a:rPr lang="en-US" sz="2800" dirty="0" err="1" smtClean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có</a:t>
              </a:r>
              <a:r>
                <a:rPr lang="en-US" sz="2800" dirty="0" smtClean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 smtClean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phải</a:t>
              </a:r>
              <a:r>
                <a:rPr lang="en-US" sz="2800" dirty="0" smtClean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 smtClean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là</a:t>
              </a:r>
              <a:r>
                <a:rPr lang="en-US" sz="2800" dirty="0" smtClean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 smtClean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một</a:t>
              </a:r>
              <a:r>
                <a:rPr lang="en-US" sz="2800" dirty="0" smtClean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 smtClean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siêu</a:t>
              </a:r>
              <a:r>
                <a:rPr lang="en-US" sz="2800" dirty="0" smtClean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 smtClean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văn</a:t>
              </a:r>
              <a:r>
                <a:rPr lang="en-US" sz="2800" dirty="0" smtClean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 smtClean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bản</a:t>
              </a:r>
              <a:r>
                <a:rPr lang="en-US" sz="2800" dirty="0" smtClean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lang="en-US" sz="2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44197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3101803"/>
  <p:tag name="MH_LIBRARY" val="GRAPHIC"/>
  <p:tag name="MH_TYPE" val="Other"/>
  <p:tag name="MH_ORDER" val="2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5"/>
      </a:accent6>
      <a:hlink>
        <a:srgbClr val="BB7826"/>
      </a:hlink>
      <a:folHlink>
        <a:srgbClr val="CF9C5F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E4E49EB0-FB00-41F5-9359-4843D783A23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1061</TotalTime>
  <Words>599</Words>
  <Application>Microsoft Office PowerPoint</Application>
  <PresentationFormat>Widescreen</PresentationFormat>
  <Paragraphs>61</Paragraphs>
  <Slides>16</Slides>
  <Notes>0</Notes>
  <HiddenSlides>0</HiddenSlides>
  <MMClips>5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8" baseType="lpstr">
      <vt:lpstr>MS Mincho</vt:lpstr>
      <vt:lpstr>Arial</vt:lpstr>
      <vt:lpstr>Calibri</vt:lpstr>
      <vt:lpstr>Calibri Light</vt:lpstr>
      <vt:lpstr>方正舒体</vt:lpstr>
      <vt:lpstr>Garamond</vt:lpstr>
      <vt:lpstr>Open Sans Extrabold</vt:lpstr>
      <vt:lpstr>Tahoma</vt:lpstr>
      <vt:lpstr>Times New Roman</vt:lpstr>
      <vt:lpstr>Wingdings</vt:lpstr>
      <vt:lpstr>Organic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Admin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137</cp:revision>
  <dcterms:created xsi:type="dcterms:W3CDTF">2023-02-06T08:51:07Z</dcterms:created>
  <dcterms:modified xsi:type="dcterms:W3CDTF">2023-03-15T03:57:18Z</dcterms:modified>
</cp:coreProperties>
</file>