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6" r:id="rId3"/>
    <p:sldId id="301" r:id="rId4"/>
    <p:sldId id="340" r:id="rId5"/>
    <p:sldId id="341" r:id="rId6"/>
    <p:sldId id="343" r:id="rId7"/>
    <p:sldId id="342" r:id="rId8"/>
    <p:sldId id="285" r:id="rId9"/>
    <p:sldId id="265" r:id="rId10"/>
    <p:sldId id="319" r:id="rId11"/>
    <p:sldId id="3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8F4"/>
    <a:srgbClr val="FDF1E9"/>
    <a:srgbClr val="3333CC"/>
    <a:srgbClr val="FF0066"/>
    <a:srgbClr val="FCEBE0"/>
    <a:srgbClr val="3333FF"/>
    <a:srgbClr val="FF00FF"/>
    <a:srgbClr val="FFCCFF"/>
    <a:srgbClr val="CC00C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741" autoAdjust="0"/>
  </p:normalViewPr>
  <p:slideViewPr>
    <p:cSldViewPr snapToGrid="0">
      <p:cViewPr varScale="1">
        <p:scale>
          <a:sx n="65" d="100"/>
          <a:sy n="65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915496" y="2838170"/>
            <a:ext cx="8431305" cy="19950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 HÌNH ẢNH TRÊN INTERNET</a:t>
            </a:r>
            <a:endParaRPr lang="vi-VN" sz="5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16498" y="1901677"/>
            <a:ext cx="240627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128821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 NHỚ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0942" y="976733"/>
            <a:ext cx="11444748" cy="5763280"/>
          </a:xfrm>
          <a:prstGeom prst="roundRect">
            <a:avLst/>
          </a:prstGeom>
          <a:solidFill>
            <a:srgbClr val="FEF8F4"/>
          </a:solidFill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500" dirty="0" smtClean="0">
                <a:solidFill>
                  <a:srgbClr val="3333CC"/>
                </a:solidFill>
              </a:rPr>
              <a:t>  </a:t>
            </a:r>
            <a:r>
              <a:rPr lang="vi-VN" sz="3500" dirty="0" smtClean="0">
                <a:solidFill>
                  <a:srgbClr val="FF0000"/>
                </a:solidFill>
              </a:rPr>
              <a:t>Các </a:t>
            </a:r>
            <a:r>
              <a:rPr lang="vi-VN" sz="3500" dirty="0">
                <a:solidFill>
                  <a:srgbClr val="FF0000"/>
                </a:solidFill>
              </a:rPr>
              <a:t>bước tìm kiếm hình ảnh trên Internet:</a:t>
            </a:r>
          </a:p>
          <a:p>
            <a:pPr marL="1031875" indent="-457200" algn="just">
              <a:spcAft>
                <a:spcPts val="300"/>
              </a:spcAft>
            </a:pPr>
            <a:r>
              <a:rPr lang="vi-VN" sz="3500" dirty="0">
                <a:solidFill>
                  <a:srgbClr val="3333CC"/>
                </a:solidFill>
              </a:rPr>
              <a:t>1. Thực hiện các bước tìm kiếm như tìm kiếm thông </a:t>
            </a:r>
            <a:r>
              <a:rPr lang="vi-VN" sz="3500" dirty="0" smtClean="0">
                <a:solidFill>
                  <a:srgbClr val="3333CC"/>
                </a:solidFill>
              </a:rPr>
              <a:t>tin</a:t>
            </a:r>
            <a:r>
              <a:rPr lang="en-US" sz="3500" dirty="0" smtClean="0">
                <a:solidFill>
                  <a:srgbClr val="3333CC"/>
                </a:solidFill>
              </a:rPr>
              <a:t> </a:t>
            </a:r>
            <a:r>
              <a:rPr lang="vi-VN" sz="3500" dirty="0" smtClean="0">
                <a:solidFill>
                  <a:srgbClr val="3333CC"/>
                </a:solidFill>
              </a:rPr>
              <a:t>trên </a:t>
            </a:r>
            <a:r>
              <a:rPr lang="vi-VN" sz="3500" dirty="0">
                <a:solidFill>
                  <a:srgbClr val="3333CC"/>
                </a:solidFill>
              </a:rPr>
              <a:t>Internet;</a:t>
            </a:r>
          </a:p>
          <a:p>
            <a:pPr marL="1031875" indent="-457200" algn="just">
              <a:spcAft>
                <a:spcPts val="300"/>
              </a:spcAft>
            </a:pPr>
            <a:r>
              <a:rPr lang="vi-VN" sz="3500" dirty="0">
                <a:solidFill>
                  <a:srgbClr val="3333CC"/>
                </a:solidFill>
              </a:rPr>
              <a:t>2. Nháy chuột vào mục </a:t>
            </a:r>
            <a:r>
              <a:rPr lang="vi-VN" sz="3500" dirty="0" smtClean="0">
                <a:solidFill>
                  <a:srgbClr val="3333CC"/>
                </a:solidFill>
              </a:rPr>
              <a:t>.</a:t>
            </a:r>
            <a:endParaRPr lang="en-US" sz="3500" dirty="0" smtClean="0">
              <a:solidFill>
                <a:srgbClr val="3333CC"/>
              </a:solidFill>
            </a:endParaRPr>
          </a:p>
          <a:p>
            <a:pPr marL="574675" indent="-574675" algn="just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500" dirty="0">
                <a:solidFill>
                  <a:srgbClr val="3333CC"/>
                </a:solidFill>
              </a:rPr>
              <a:t> </a:t>
            </a:r>
            <a:r>
              <a:rPr lang="vi-VN" sz="3500" dirty="0" smtClean="0">
                <a:solidFill>
                  <a:srgbClr val="FF0000"/>
                </a:solidFill>
              </a:rPr>
              <a:t>Các </a:t>
            </a:r>
            <a:r>
              <a:rPr lang="vi-VN" sz="3500" dirty="0">
                <a:solidFill>
                  <a:srgbClr val="FF0000"/>
                </a:solidFill>
              </a:rPr>
              <a:t>bước lưu tệp hình ảnh:</a:t>
            </a:r>
          </a:p>
          <a:p>
            <a:pPr marL="1031875" indent="-457200" algn="just">
              <a:spcAft>
                <a:spcPts val="300"/>
              </a:spcAft>
            </a:pPr>
            <a:r>
              <a:rPr lang="vi-VN" sz="3500" dirty="0">
                <a:solidFill>
                  <a:srgbClr val="3333CC"/>
                </a:solidFill>
              </a:rPr>
              <a:t>1. Nháy chuột phải vào hình ảnh cần lưu;</a:t>
            </a:r>
          </a:p>
          <a:p>
            <a:pPr marL="1031875" indent="-457200" algn="just">
              <a:spcAft>
                <a:spcPts val="300"/>
              </a:spcAft>
            </a:pPr>
            <a:r>
              <a:rPr lang="vi-VN" sz="3500" dirty="0">
                <a:solidFill>
                  <a:srgbClr val="3333CC"/>
                </a:solidFill>
              </a:rPr>
              <a:t>2. Chọn </a:t>
            </a:r>
            <a:r>
              <a:rPr lang="vi-VN" sz="3500" b="1" dirty="0">
                <a:solidFill>
                  <a:srgbClr val="FF0000"/>
                </a:solidFill>
              </a:rPr>
              <a:t>Lưu hình ảnh thành…</a:t>
            </a:r>
          </a:p>
          <a:p>
            <a:pPr marL="1031875" indent="-457200" algn="just">
              <a:spcAft>
                <a:spcPts val="300"/>
              </a:spcAft>
            </a:pPr>
            <a:r>
              <a:rPr lang="vi-VN" sz="3500" dirty="0">
                <a:solidFill>
                  <a:srgbClr val="3333CC"/>
                </a:solidFill>
              </a:rPr>
              <a:t>3. Thực hiện tiếp các bước như khi lưu một tệp</a:t>
            </a:r>
          </a:p>
          <a:p>
            <a:pPr marL="1031875" algn="just">
              <a:spcAft>
                <a:spcPts val="300"/>
              </a:spcAft>
            </a:pPr>
            <a:r>
              <a:rPr lang="vi-VN" sz="3500" b="1" dirty="0">
                <a:solidFill>
                  <a:srgbClr val="FF0000"/>
                </a:solidFill>
              </a:rPr>
              <a:t>PowerPoint</a:t>
            </a:r>
            <a:r>
              <a:rPr lang="vi-VN" sz="3500" dirty="0">
                <a:solidFill>
                  <a:srgbClr val="FF0000"/>
                </a:solidFill>
              </a:rPr>
              <a:t>. </a:t>
            </a:r>
            <a:endParaRPr lang="en-US" sz="3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838"/>
            <a:ext cx="121920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249383"/>
            <a:ext cx="4353220" cy="724011"/>
            <a:chOff x="3865174" y="249383"/>
            <a:chExt cx="4353220" cy="72401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72401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4375" y="281443"/>
              <a:ext cx="633088" cy="600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28821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516191" y="946081"/>
            <a:ext cx="11488994" cy="37837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33413" indent="-633413" algn="just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tìm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tịch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8188" indent="-501650" algn="just">
              <a:lnSpc>
                <a:spcPct val="110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google.com.vn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38188" indent="-501650" algn="just">
              <a:lnSpc>
                <a:spcPct val="110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2]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Tịch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738188" indent="-501650" algn="just">
              <a:lnSpc>
                <a:spcPct val="110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tịch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Minh"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38188" indent="-501650" algn="just">
              <a:lnSpc>
                <a:spcPct val="110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4]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68439" y="4845589"/>
            <a:ext cx="8175211" cy="1537405"/>
            <a:chOff x="2237150" y="5101257"/>
            <a:chExt cx="7994394" cy="14144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37150" y="5101257"/>
              <a:ext cx="7994394" cy="14144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3259394" y="5884606"/>
              <a:ext cx="1061883" cy="54569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657599" y="154400"/>
            <a:ext cx="5574891" cy="70154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Cửa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sổ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kiếm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6" y="1051590"/>
            <a:ext cx="11418341" cy="556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09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364" y="400395"/>
            <a:ext cx="11707067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33413" indent="-396875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Đ</a:t>
            </a:r>
            <a:r>
              <a:rPr lang="vi-VN" sz="3000" b="1" dirty="0">
                <a:solidFill>
                  <a:srgbClr val="FF0000"/>
                </a:solidFill>
              </a:rPr>
              <a:t>ể lưu tệp hình ảnh về máy tính:</a:t>
            </a:r>
            <a:r>
              <a:rPr lang="vi-VN" sz="3000" dirty="0">
                <a:solidFill>
                  <a:srgbClr val="FF0000"/>
                </a:solidFill>
              </a:rPr>
              <a:t> </a:t>
            </a:r>
            <a:endParaRPr lang="en-US" sz="3000" dirty="0" smtClean="0">
              <a:solidFill>
                <a:srgbClr val="FF0000"/>
              </a:solidFill>
            </a:endParaRPr>
          </a:p>
          <a:p>
            <a:pPr marL="1090613" indent="-633413">
              <a:lnSpc>
                <a:spcPct val="110000"/>
              </a:lnSpc>
              <a:spcAft>
                <a:spcPts val="600"/>
              </a:spcAft>
            </a:pPr>
            <a:r>
              <a:rPr lang="vi-VN" sz="3000" dirty="0">
                <a:solidFill>
                  <a:srgbClr val="FF0000"/>
                </a:solidFill>
              </a:rPr>
              <a:t>[1] </a:t>
            </a:r>
            <a:r>
              <a:rPr lang="en-US" sz="3000" dirty="0" smtClean="0">
                <a:solidFill>
                  <a:srgbClr val="FF0000"/>
                </a:solidFill>
              </a:rPr>
              <a:t>  </a:t>
            </a:r>
            <a:r>
              <a:rPr lang="vi-VN" sz="3000" dirty="0" smtClean="0">
                <a:solidFill>
                  <a:srgbClr val="3333CC"/>
                </a:solidFill>
              </a:rPr>
              <a:t>Nháy </a:t>
            </a:r>
            <a:r>
              <a:rPr lang="vi-VN" sz="3000" dirty="0">
                <a:solidFill>
                  <a:srgbClr val="3333CC"/>
                </a:solidFill>
              </a:rPr>
              <a:t>chuột phải vào hình ảnh cần lưu;</a:t>
            </a:r>
          </a:p>
          <a:p>
            <a:pPr marL="1090613" indent="-633413">
              <a:lnSpc>
                <a:spcPct val="110000"/>
              </a:lnSpc>
              <a:spcAft>
                <a:spcPts val="600"/>
              </a:spcAft>
            </a:pPr>
            <a:r>
              <a:rPr lang="vi-VN" sz="3000" dirty="0">
                <a:solidFill>
                  <a:srgbClr val="FF0000"/>
                </a:solidFill>
              </a:rPr>
              <a:t>[2] </a:t>
            </a:r>
            <a:r>
              <a:rPr lang="en-US" sz="3000" dirty="0" smtClean="0">
                <a:solidFill>
                  <a:srgbClr val="FF0000"/>
                </a:solidFill>
              </a:rPr>
              <a:t>  </a:t>
            </a:r>
            <a:r>
              <a:rPr lang="vi-VN" sz="3000" dirty="0" smtClean="0">
                <a:solidFill>
                  <a:srgbClr val="3333CC"/>
                </a:solidFill>
              </a:rPr>
              <a:t>Chọn </a:t>
            </a:r>
            <a:r>
              <a:rPr lang="vi-VN" sz="3000" b="1" dirty="0">
                <a:solidFill>
                  <a:srgbClr val="FF0000"/>
                </a:solidFill>
              </a:rPr>
              <a:t>Lưu hình ảnh thành… </a:t>
            </a:r>
            <a:r>
              <a:rPr lang="vi-VN" sz="3000" dirty="0">
                <a:solidFill>
                  <a:srgbClr val="3333CC"/>
                </a:solidFill>
              </a:rPr>
              <a:t>hộp thoại </a:t>
            </a:r>
            <a:r>
              <a:rPr lang="vi-VN" sz="3000" b="1" dirty="0">
                <a:solidFill>
                  <a:srgbClr val="FF0000"/>
                </a:solidFill>
              </a:rPr>
              <a:t>Save As</a:t>
            </a:r>
            <a:r>
              <a:rPr lang="vi-VN" sz="3000" b="1" dirty="0">
                <a:solidFill>
                  <a:srgbClr val="3333CC"/>
                </a:solidFill>
              </a:rPr>
              <a:t> </a:t>
            </a:r>
            <a:r>
              <a:rPr lang="vi-VN" sz="3000" dirty="0">
                <a:solidFill>
                  <a:srgbClr val="3333CC"/>
                </a:solidFill>
              </a:rPr>
              <a:t>xuất hiện.</a:t>
            </a:r>
          </a:p>
          <a:p>
            <a:pPr marL="1150938" indent="-693738">
              <a:lnSpc>
                <a:spcPct val="110000"/>
              </a:lnSpc>
              <a:spcAft>
                <a:spcPts val="600"/>
              </a:spcAft>
            </a:pPr>
            <a:r>
              <a:rPr lang="vi-VN" sz="3000" dirty="0">
                <a:solidFill>
                  <a:srgbClr val="FF0000"/>
                </a:solidFill>
              </a:rPr>
              <a:t>[3] </a:t>
            </a:r>
            <a:r>
              <a:rPr lang="en-US" sz="3000" dirty="0" smtClean="0">
                <a:solidFill>
                  <a:srgbClr val="FF0000"/>
                </a:solidFill>
              </a:rPr>
              <a:t>  </a:t>
            </a:r>
            <a:r>
              <a:rPr lang="vi-VN" sz="3000" dirty="0" smtClean="0">
                <a:solidFill>
                  <a:srgbClr val="3333CC"/>
                </a:solidFill>
              </a:rPr>
              <a:t>Thực </a:t>
            </a:r>
            <a:r>
              <a:rPr lang="vi-VN" sz="3000" dirty="0">
                <a:solidFill>
                  <a:srgbClr val="3333CC"/>
                </a:solidFill>
              </a:rPr>
              <a:t>hiện tiếp các thao tác như khi lưu một tệp </a:t>
            </a:r>
            <a:r>
              <a:rPr lang="vi-VN" sz="3000" b="1" dirty="0">
                <a:solidFill>
                  <a:srgbClr val="FF0000"/>
                </a:solidFill>
              </a:rPr>
              <a:t>PowerPoint</a:t>
            </a:r>
            <a:r>
              <a:rPr lang="vi-VN" sz="3000" b="1" dirty="0">
                <a:solidFill>
                  <a:srgbClr val="3333CC"/>
                </a:solidFill>
              </a:rPr>
              <a:t> </a:t>
            </a:r>
            <a:r>
              <a:rPr lang="en-US" sz="3000" b="1" dirty="0" smtClean="0">
                <a:solidFill>
                  <a:srgbClr val="3333CC"/>
                </a:solidFill>
              </a:rPr>
              <a:t>  </a:t>
            </a:r>
            <a:r>
              <a:rPr lang="vi-VN" sz="3000" dirty="0" smtClean="0">
                <a:solidFill>
                  <a:srgbClr val="3333CC"/>
                </a:solidFill>
              </a:rPr>
              <a:t>vào </a:t>
            </a:r>
            <a:r>
              <a:rPr lang="vi-VN" sz="3000" dirty="0">
                <a:solidFill>
                  <a:srgbClr val="3333CC"/>
                </a:solidFill>
              </a:rPr>
              <a:t>thư mục của em. </a:t>
            </a:r>
            <a:endParaRPr lang="en-US" sz="3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05476" y="2728450"/>
            <a:ext cx="6452230" cy="3937823"/>
            <a:chOff x="5375976" y="3277343"/>
            <a:chExt cx="6297562" cy="35806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5976" y="3277343"/>
              <a:ext cx="6297562" cy="35806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9438968" y="5692877"/>
              <a:ext cx="1327355" cy="1917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750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1729" y="855614"/>
            <a:ext cx="12255910" cy="21868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150938" indent="-457200" algn="just">
              <a:lnSpc>
                <a:spcPct val="110000"/>
              </a:lnSpc>
              <a:spcAft>
                <a:spcPts val="800"/>
              </a:spcAft>
              <a:buClr>
                <a:srgbClr val="FF0000"/>
              </a:buClr>
              <a:buFont typeface="Arial" panose="020B0604020202020204" pitchFamily="34" charset="0"/>
              <a:buChar char="●"/>
            </a:pPr>
            <a:r>
              <a:rPr lang="en-US" sz="30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8.3</a:t>
            </a:r>
          </a:p>
          <a:p>
            <a:pPr marL="1150938" indent="-457200" algn="just">
              <a:lnSpc>
                <a:spcPct val="110000"/>
              </a:lnSpc>
              <a:spcAft>
                <a:spcPts val="800"/>
              </a:spcAft>
              <a:buClr>
                <a:srgbClr val="FF0000"/>
              </a:buClr>
              <a:buFont typeface="Arial" panose="020B0604020202020204" pitchFamily="34" charset="0"/>
              <a:buChar char="●"/>
            </a:pP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98939" y="117989"/>
            <a:ext cx="3052916" cy="61355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Lưu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ý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09481" y="3074362"/>
            <a:ext cx="9067800" cy="4159045"/>
            <a:chOff x="1691497" y="3044866"/>
            <a:chExt cx="9067800" cy="41590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2891" b="1773"/>
            <a:stretch/>
          </p:blipFill>
          <p:spPr>
            <a:xfrm>
              <a:off x="1691497" y="3044866"/>
              <a:ext cx="9067800" cy="41590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3082412" y="3089110"/>
              <a:ext cx="6813755" cy="5979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577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17306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076" y="199987"/>
            <a:ext cx="695325" cy="647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703" y="1165137"/>
            <a:ext cx="11718577" cy="1290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algn="just">
              <a:lnSpc>
                <a:spcPct val="120000"/>
              </a:lnSpc>
              <a:spcAft>
                <a:spcPts val="600"/>
              </a:spcAft>
            </a:pP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3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Internet. 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836"/>
          <a:stretch/>
        </p:blipFill>
        <p:spPr>
          <a:xfrm>
            <a:off x="65785" y="2565308"/>
            <a:ext cx="6282690" cy="3857625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589"/>
          <a:stretch/>
        </p:blipFill>
        <p:spPr>
          <a:xfrm>
            <a:off x="6407467" y="2561626"/>
            <a:ext cx="5738813" cy="3861307"/>
          </a:xfrm>
          <a:prstGeom prst="rect">
            <a:avLst/>
          </a:prstGeom>
          <a:ln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18607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232057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72" y="258979"/>
            <a:ext cx="695325" cy="647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86697" y="1165120"/>
            <a:ext cx="11705303" cy="5309419"/>
            <a:chOff x="72951" y="1165121"/>
            <a:chExt cx="12845651" cy="5309419"/>
          </a:xfrm>
        </p:grpSpPr>
        <p:sp>
          <p:nvSpPr>
            <p:cNvPr id="14" name="Rounded Rectangle 13"/>
            <p:cNvSpPr/>
            <p:nvPr/>
          </p:nvSpPr>
          <p:spPr>
            <a:xfrm>
              <a:off x="267173" y="1165121"/>
              <a:ext cx="11815194" cy="5309419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/>
                <a:t>Sắp xếp các thao tác sau theo thứ tự đúng để tìm kiếm thông tin trên Internet.</a:t>
              </a:r>
            </a:p>
            <a:p>
              <a:r>
                <a:rPr lang="vi-VN" dirty="0"/>
                <a:t>a. Quan sát kết quả tìm được, nháy chuột vào kết quả phù hợp.</a:t>
              </a:r>
            </a:p>
            <a:p>
              <a:r>
                <a:rPr lang="vi-VN" dirty="0"/>
                <a:t>b. Xác định từ khoá tìm kiếm.</a:t>
              </a:r>
            </a:p>
            <a:p>
              <a:r>
                <a:rPr lang="vi-VN" dirty="0"/>
                <a:t>c. Kích hoạt trình duyệt web </a:t>
              </a:r>
              <a:r>
                <a:rPr lang="vi-VN" b="1" dirty="0"/>
                <a:t>Google Chrome</a:t>
              </a:r>
              <a:r>
                <a:rPr lang="vi-VN" dirty="0"/>
                <a:t>, truy cập địa chỉ </a:t>
              </a:r>
              <a:r>
                <a:rPr lang="vi-VN" b="1" dirty="0"/>
                <a:t>google.com.vn</a:t>
              </a:r>
              <a:r>
                <a:rPr lang="vi-VN" dirty="0"/>
                <a:t>.</a:t>
              </a:r>
            </a:p>
            <a:p>
              <a:r>
                <a:rPr lang="vi-VN" dirty="0"/>
                <a:t>d. Nhập từ khoá vào ô tìm kiếm rồi gõ phím </a:t>
              </a:r>
              <a:r>
                <a:rPr lang="vi-VN" b="1" dirty="0"/>
                <a:t>Enter</a:t>
              </a:r>
              <a:r>
                <a:rPr lang="vi-VN" dirty="0"/>
                <a:t> </a:t>
              </a:r>
              <a:br>
                <a:rPr lang="vi-VN" dirty="0"/>
              </a:b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2951" y="1327362"/>
              <a:ext cx="12845651" cy="4976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6213">
                <a:lnSpc>
                  <a:spcPct val="120000"/>
                </a:lnSpc>
                <a:spcAft>
                  <a:spcPts val="600"/>
                </a:spcAft>
              </a:pPr>
              <a:r>
                <a:rPr lang="en-US" sz="30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2.</a:t>
              </a:r>
              <a:r>
                <a:rPr lang="en-US" sz="3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b="1" dirty="0">
                  <a:solidFill>
                    <a:srgbClr val="3333CC"/>
                  </a:solidFill>
                </a:rPr>
                <a:t>Sắp xếp các bước lưu tệp hình ảnh về máy tính sau khi tìm kiếm.</a:t>
              </a:r>
            </a:p>
            <a:p>
              <a:pPr marL="1150938" indent="-517525">
                <a:lnSpc>
                  <a:spcPct val="120000"/>
                </a:lnSpc>
                <a:spcAft>
                  <a:spcPts val="600"/>
                </a:spcAft>
              </a:pPr>
              <a:r>
                <a:rPr lang="vi-VN" sz="3200" dirty="0">
                  <a:solidFill>
                    <a:srgbClr val="3333CC"/>
                  </a:solidFill>
                </a:rPr>
                <a:t>a. </a:t>
              </a:r>
              <a:r>
                <a:rPr lang="en-US" sz="3200" dirty="0" smtClean="0">
                  <a:solidFill>
                    <a:srgbClr val="3333CC"/>
                  </a:solidFill>
                </a:rPr>
                <a:t> </a:t>
              </a:r>
              <a:r>
                <a:rPr lang="vi-VN" sz="3200" dirty="0" smtClean="0">
                  <a:solidFill>
                    <a:srgbClr val="3333CC"/>
                  </a:solidFill>
                </a:rPr>
                <a:t>Chọn </a:t>
              </a:r>
              <a:r>
                <a:rPr lang="vi-VN" sz="3200" b="1" dirty="0">
                  <a:solidFill>
                    <a:srgbClr val="FF0000"/>
                  </a:solidFill>
                </a:rPr>
                <a:t>Lưu hình ảnh thành…</a:t>
              </a:r>
            </a:p>
            <a:p>
              <a:pPr marL="1150938" indent="-517525">
                <a:lnSpc>
                  <a:spcPct val="120000"/>
                </a:lnSpc>
                <a:spcAft>
                  <a:spcPts val="600"/>
                </a:spcAft>
              </a:pPr>
              <a:r>
                <a:rPr lang="vi-VN" sz="3200" dirty="0">
                  <a:solidFill>
                    <a:srgbClr val="3333CC"/>
                  </a:solidFill>
                </a:rPr>
                <a:t>b. </a:t>
              </a:r>
              <a:r>
                <a:rPr lang="en-US" sz="3200" dirty="0" smtClean="0">
                  <a:solidFill>
                    <a:srgbClr val="3333CC"/>
                  </a:solidFill>
                </a:rPr>
                <a:t> </a:t>
              </a:r>
              <a:r>
                <a:rPr lang="vi-VN" sz="3200" dirty="0" smtClean="0">
                  <a:solidFill>
                    <a:srgbClr val="3333CC"/>
                  </a:solidFill>
                </a:rPr>
                <a:t>Nháy </a:t>
              </a:r>
              <a:r>
                <a:rPr lang="vi-VN" sz="3200" dirty="0">
                  <a:solidFill>
                    <a:srgbClr val="3333CC"/>
                  </a:solidFill>
                </a:rPr>
                <a:t>chuột phải vào hình ảnh cần lưu.</a:t>
              </a:r>
            </a:p>
            <a:p>
              <a:pPr marL="1150938" indent="-517525">
                <a:lnSpc>
                  <a:spcPct val="120000"/>
                </a:lnSpc>
                <a:spcAft>
                  <a:spcPts val="600"/>
                </a:spcAft>
              </a:pPr>
              <a:r>
                <a:rPr lang="vi-VN" sz="3200" dirty="0">
                  <a:solidFill>
                    <a:srgbClr val="3333CC"/>
                  </a:solidFill>
                </a:rPr>
                <a:t>c. </a:t>
              </a:r>
              <a:r>
                <a:rPr lang="en-US" sz="3200" dirty="0" smtClean="0">
                  <a:solidFill>
                    <a:srgbClr val="3333CC"/>
                  </a:solidFill>
                </a:rPr>
                <a:t> </a:t>
              </a:r>
              <a:r>
                <a:rPr lang="vi-VN" sz="3200" dirty="0" smtClean="0">
                  <a:solidFill>
                    <a:srgbClr val="3333CC"/>
                  </a:solidFill>
                </a:rPr>
                <a:t>Thực </a:t>
              </a:r>
              <a:r>
                <a:rPr lang="vi-VN" sz="3200" dirty="0">
                  <a:solidFill>
                    <a:srgbClr val="3333CC"/>
                  </a:solidFill>
                </a:rPr>
                <a:t>hiện tiếp các thao tác như khi lưu một tệp </a:t>
              </a:r>
              <a:r>
                <a:rPr lang="en-US" sz="3200" dirty="0" smtClean="0">
                  <a:solidFill>
                    <a:srgbClr val="3333CC"/>
                  </a:solidFill>
                </a:rPr>
                <a:t> </a:t>
              </a:r>
              <a:r>
                <a:rPr lang="vi-VN" sz="3200" b="1" dirty="0" smtClean="0">
                  <a:solidFill>
                    <a:srgbClr val="FF0000"/>
                  </a:solidFill>
                </a:rPr>
                <a:t>PowerPoint</a:t>
              </a:r>
              <a:r>
                <a:rPr lang="vi-VN" sz="3200" b="1" dirty="0" smtClean="0">
                  <a:solidFill>
                    <a:srgbClr val="3333CC"/>
                  </a:solidFill>
                </a:rPr>
                <a:t> </a:t>
              </a:r>
              <a:r>
                <a:rPr lang="vi-VN" sz="3200" dirty="0">
                  <a:solidFill>
                    <a:srgbClr val="3333CC"/>
                  </a:solidFill>
                </a:rPr>
                <a:t>vào máy tính. </a:t>
              </a: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0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vi-VN" sz="3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85509" y="5338812"/>
            <a:ext cx="4122658" cy="715089"/>
          </a:xfrm>
          <a:prstGeom prst="round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b – a – c 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87233" y="128822"/>
            <a:ext cx="3994882" cy="608600"/>
            <a:chOff x="4057737" y="187813"/>
            <a:chExt cx="3994882" cy="701545"/>
          </a:xfrm>
        </p:grpSpPr>
        <p:sp>
          <p:nvSpPr>
            <p:cNvPr id="7" name="Rounded Rectangle 6"/>
            <p:cNvSpPr/>
            <p:nvPr/>
          </p:nvSpPr>
          <p:spPr>
            <a:xfrm>
              <a:off x="4057737" y="187813"/>
              <a:ext cx="3994882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</a:t>
              </a:r>
              <a:endPara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7479" y="194033"/>
              <a:ext cx="643957" cy="69532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35976" y="1099756"/>
            <a:ext cx="11897031" cy="2391091"/>
            <a:chOff x="-7765704" y="841601"/>
            <a:chExt cx="17442998" cy="4084462"/>
          </a:xfrm>
        </p:grpSpPr>
        <p:sp>
          <p:nvSpPr>
            <p:cNvPr id="15" name="Rounded Rectangle 14"/>
            <p:cNvSpPr/>
            <p:nvPr/>
          </p:nvSpPr>
          <p:spPr>
            <a:xfrm>
              <a:off x="-7765704" y="841601"/>
              <a:ext cx="17442998" cy="35379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/>
                <a:t>Sắp xếp các thao tác sau theo thứ tự đúng để tìm kiếm thông tin trên Internet.</a:t>
              </a:r>
            </a:p>
            <a:p>
              <a:r>
                <a:rPr lang="vi-VN" dirty="0"/>
                <a:t>a. Quan sát kết quả tìm được, nháy chuột vào kết quả phù hợp.</a:t>
              </a:r>
            </a:p>
            <a:p>
              <a:r>
                <a:rPr lang="vi-VN" dirty="0"/>
                <a:t>b. Xác định từ khoá tìm kiếm.</a:t>
              </a:r>
            </a:p>
            <a:p>
              <a:r>
                <a:rPr lang="vi-VN" dirty="0"/>
                <a:t>c. Kích hoạt trình duyệt web </a:t>
              </a:r>
              <a:r>
                <a:rPr lang="vi-VN" b="1" dirty="0"/>
                <a:t>Google Chrome</a:t>
              </a:r>
              <a:r>
                <a:rPr lang="vi-VN" dirty="0"/>
                <a:t>, truy cập địa chỉ </a:t>
              </a:r>
              <a:r>
                <a:rPr lang="vi-VN" b="1" dirty="0"/>
                <a:t>google.com.vn</a:t>
              </a:r>
              <a:r>
                <a:rPr lang="vi-VN" dirty="0"/>
                <a:t>.</a:t>
              </a:r>
            </a:p>
            <a:p>
              <a:r>
                <a:rPr lang="vi-VN" dirty="0"/>
                <a:t>d. Nhập từ khoá vào ô tìm kiếm rồi gõ phím </a:t>
              </a:r>
              <a:r>
                <a:rPr lang="vi-VN" b="1" dirty="0"/>
                <a:t>Enter</a:t>
              </a:r>
              <a:r>
                <a:rPr lang="vi-VN" dirty="0"/>
                <a:t> </a:t>
              </a:r>
              <a:br>
                <a:rPr lang="vi-VN" dirty="0"/>
              </a:b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7507452" y="1140709"/>
              <a:ext cx="16920057" cy="3785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vi-VN" sz="3200" b="1" dirty="0">
                  <a:solidFill>
                    <a:srgbClr val="3333CC"/>
                  </a:solidFill>
                </a:rPr>
                <a:t>Em cùng bạn thảo luận và thực hiện:</a:t>
              </a:r>
            </a:p>
            <a:p>
              <a:pPr marL="808038" indent="-411163" algn="just">
                <a:spcAft>
                  <a:spcPts val="600"/>
                </a:spcAft>
              </a:pPr>
              <a:r>
                <a:rPr lang="vi-VN" sz="3200" dirty="0" smtClean="0">
                  <a:solidFill>
                    <a:srgbClr val="3333CC"/>
                  </a:solidFill>
                </a:rPr>
                <a:t>a.</a:t>
              </a:r>
              <a:r>
                <a:rPr lang="en-US" sz="3200" dirty="0" smtClean="0">
                  <a:solidFill>
                    <a:srgbClr val="3333CC"/>
                  </a:solidFill>
                </a:rPr>
                <a:t>  </a:t>
              </a:r>
              <a:r>
                <a:rPr lang="vi-VN" sz="3200" dirty="0" smtClean="0">
                  <a:solidFill>
                    <a:srgbClr val="3333CC"/>
                  </a:solidFill>
                </a:rPr>
                <a:t>Tìm </a:t>
              </a:r>
              <a:r>
                <a:rPr lang="vi-VN" sz="3200" dirty="0">
                  <a:solidFill>
                    <a:srgbClr val="3333CC"/>
                  </a:solidFill>
                </a:rPr>
                <a:t>kiếm hình ảnh về </a:t>
              </a:r>
              <a:r>
                <a:rPr lang="vi-VN" sz="3200" b="1" dirty="0">
                  <a:solidFill>
                    <a:srgbClr val="FF0000"/>
                  </a:solidFill>
                </a:rPr>
                <a:t>Sếu đầu đỏ </a:t>
              </a:r>
              <a:r>
                <a:rPr lang="vi-VN" sz="3200" dirty="0">
                  <a:solidFill>
                    <a:srgbClr val="3333CC"/>
                  </a:solidFill>
                </a:rPr>
                <a:t>trên Internet.</a:t>
              </a:r>
            </a:p>
            <a:p>
              <a:pPr marL="974725" indent="-577850" algn="just">
                <a:spcAft>
                  <a:spcPts val="600"/>
                </a:spcAft>
              </a:pPr>
              <a:r>
                <a:rPr lang="vi-VN" sz="3200" dirty="0">
                  <a:solidFill>
                    <a:srgbClr val="3333CC"/>
                  </a:solidFill>
                </a:rPr>
                <a:t>b. Lưu tệp hình ảnh về thư mục của em với tên </a:t>
              </a:r>
              <a:r>
                <a:rPr lang="vi-VN" sz="3200" b="1" dirty="0">
                  <a:solidFill>
                    <a:srgbClr val="FF0000"/>
                  </a:solidFill>
                </a:rPr>
                <a:t>Seu-dau-do</a:t>
              </a:r>
              <a:r>
                <a:rPr lang="vi-VN" sz="3200" dirty="0">
                  <a:solidFill>
                    <a:srgbClr val="3333CC"/>
                  </a:solidFill>
                </a:rPr>
                <a:t>. </a:t>
              </a:r>
              <a:endPara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7920" y="3387213"/>
            <a:ext cx="7010400" cy="320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</TotalTime>
  <Words>490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429</cp:revision>
  <dcterms:created xsi:type="dcterms:W3CDTF">2022-01-27T15:18:21Z</dcterms:created>
  <dcterms:modified xsi:type="dcterms:W3CDTF">2023-03-22T16:07:13Z</dcterms:modified>
</cp:coreProperties>
</file>