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62" r:id="rId4"/>
    <p:sldId id="268" r:id="rId5"/>
    <p:sldId id="271" r:id="rId6"/>
    <p:sldId id="267" r:id="rId7"/>
    <p:sldId id="273" r:id="rId8"/>
    <p:sldId id="272" r:id="rId9"/>
    <p:sldId id="264" r:id="rId10"/>
    <p:sldId id="265" r:id="rId11"/>
    <p:sldId id="263" r:id="rId12"/>
    <p:sldId id="257" r:id="rId13"/>
    <p:sldId id="266" r:id="rId14"/>
  </p:sldIdLst>
  <p:sldSz cx="18288000" cy="10287000"/>
  <p:notesSz cx="6858000" cy="9144000"/>
  <p:embeddedFontLs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FA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35" y="29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8.svg"/><Relationship Id="rId9" Type="http://schemas.openxmlformats.org/officeDocument/2006/relationships/image" Target="../media/image42.png"/><Relationship Id="rId1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610530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897924" cy="2042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72701" y="949278"/>
            <a:ext cx="8742597" cy="1322539"/>
            <a:chOff x="0" y="0"/>
            <a:chExt cx="2686494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88554" y="0"/>
                  </a:moveTo>
                  <a:lnTo>
                    <a:pt x="2597940" y="0"/>
                  </a:lnTo>
                  <a:cubicBezTo>
                    <a:pt x="2646847" y="0"/>
                    <a:pt x="2686494" y="39647"/>
                    <a:pt x="2686494" y="88554"/>
                  </a:cubicBezTo>
                  <a:lnTo>
                    <a:pt x="2686494" y="317846"/>
                  </a:lnTo>
                  <a:cubicBezTo>
                    <a:pt x="2686494" y="366753"/>
                    <a:pt x="2646847" y="406400"/>
                    <a:pt x="2597940" y="406400"/>
                  </a:cubicBezTo>
                  <a:lnTo>
                    <a:pt x="88554" y="406400"/>
                  </a:lnTo>
                  <a:cubicBezTo>
                    <a:pt x="39647" y="406400"/>
                    <a:pt x="0" y="366753"/>
                    <a:pt x="0" y="317846"/>
                  </a:cubicBezTo>
                  <a:lnTo>
                    <a:pt x="0" y="88554"/>
                  </a:lnTo>
                  <a:cubicBezTo>
                    <a:pt x="0" y="39647"/>
                    <a:pt x="39647" y="0"/>
                    <a:pt x="88554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888348" y="1209710"/>
            <a:ext cx="8511304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30DE93A-BAE3-9632-0ED6-DE04308DD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56" b="6393"/>
          <a:stretch/>
        </p:blipFill>
        <p:spPr>
          <a:xfrm>
            <a:off x="13394736" y="5359273"/>
            <a:ext cx="3048000" cy="3799888"/>
          </a:xfrm>
          <a:prstGeom prst="rect">
            <a:avLst/>
          </a:prstGeom>
        </p:spPr>
      </p:pic>
      <p:sp>
        <p:nvSpPr>
          <p:cNvPr id="34" name="Thought Bubble: Cloud 126">
            <a:extLst>
              <a:ext uri="{FF2B5EF4-FFF2-40B4-BE49-F238E27FC236}">
                <a16:creationId xmlns:a16="http://schemas.microsoft.com/office/drawing/2014/main" id="{BCBCEB70-C6F0-9AFD-D42B-B364C4CFA0C0}"/>
              </a:ext>
            </a:extLst>
          </p:cNvPr>
          <p:cNvSpPr/>
          <p:nvPr/>
        </p:nvSpPr>
        <p:spPr>
          <a:xfrm>
            <a:off x="3036081" y="2893548"/>
            <a:ext cx="11582400" cy="4384524"/>
          </a:xfrm>
          <a:prstGeom prst="cloudCallout">
            <a:avLst>
              <a:gd name="adj1" fmla="val 48732"/>
              <a:gd name="adj2" fmla="val 3652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3F10E298-451A-562C-2BC1-BCF63185D93A}"/>
              </a:ext>
            </a:extLst>
          </p:cNvPr>
          <p:cNvSpPr/>
          <p:nvPr/>
        </p:nvSpPr>
        <p:spPr>
          <a:xfrm>
            <a:off x="190742" y="6158829"/>
            <a:ext cx="3478777" cy="4122652"/>
          </a:xfrm>
          <a:custGeom>
            <a:avLst/>
            <a:gdLst/>
            <a:ahLst/>
            <a:cxnLst/>
            <a:rect l="l" t="t" r="r" b="b"/>
            <a:pathLst>
              <a:path w="3221563" h="4594029">
                <a:moveTo>
                  <a:pt x="0" y="0"/>
                </a:moveTo>
                <a:lnTo>
                  <a:pt x="3221563" y="0"/>
                </a:lnTo>
                <a:lnTo>
                  <a:pt x="3221563" y="4594029"/>
                </a:lnTo>
                <a:lnTo>
                  <a:pt x="0" y="4594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17">
            <a:extLst>
              <a:ext uri="{FF2B5EF4-FFF2-40B4-BE49-F238E27FC236}">
                <a16:creationId xmlns:a16="http://schemas.microsoft.com/office/drawing/2014/main" id="{F4C8D3A9-48DF-E36E-A930-9D6605DB9846}"/>
              </a:ext>
            </a:extLst>
          </p:cNvPr>
          <p:cNvGrpSpPr/>
          <p:nvPr/>
        </p:nvGrpSpPr>
        <p:grpSpPr>
          <a:xfrm>
            <a:off x="4234107" y="193986"/>
            <a:ext cx="9843097" cy="1321498"/>
            <a:chOff x="0" y="0"/>
            <a:chExt cx="3024664" cy="406080"/>
          </a:xfrm>
        </p:grpSpPr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28F234DF-B14C-E178-9557-63FB7AED8B5E}"/>
                </a:ext>
              </a:extLst>
            </p:cNvPr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69ABC84-4F5E-F6C0-BC98-5DB031CA21DF}"/>
                </a:ext>
              </a:extLst>
            </p:cNvPr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20">
            <a:extLst>
              <a:ext uri="{FF2B5EF4-FFF2-40B4-BE49-F238E27FC236}">
                <a16:creationId xmlns:a16="http://schemas.microsoft.com/office/drawing/2014/main" id="{F493354A-6523-2237-75B6-95E25E7FCE2D}"/>
              </a:ext>
            </a:extLst>
          </p:cNvPr>
          <p:cNvSpPr txBox="1"/>
          <p:nvPr/>
        </p:nvSpPr>
        <p:spPr>
          <a:xfrm>
            <a:off x="4467461" y="434847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A1090E-A96F-D608-7562-BF8AA8639EB5}"/>
              </a:ext>
            </a:extLst>
          </p:cNvPr>
          <p:cNvGrpSpPr/>
          <p:nvPr/>
        </p:nvGrpSpPr>
        <p:grpSpPr>
          <a:xfrm>
            <a:off x="1341103" y="3086100"/>
            <a:ext cx="15514654" cy="5770486"/>
            <a:chOff x="296696" y="1804684"/>
            <a:chExt cx="8487994" cy="33729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9AFDA-C963-3FB3-45FB-041CBB20FD0D}"/>
                </a:ext>
              </a:extLst>
            </p:cNvPr>
            <p:cNvGrpSpPr/>
            <p:nvPr/>
          </p:nvGrpSpPr>
          <p:grpSpPr>
            <a:xfrm>
              <a:off x="296696" y="1804684"/>
              <a:ext cx="8487994" cy="3372929"/>
              <a:chOff x="257503" y="1655206"/>
              <a:chExt cx="8593933" cy="311793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2758AB9-A8B6-A4C3-AEFF-38F4A19D6107}"/>
                  </a:ext>
                </a:extLst>
              </p:cNvPr>
              <p:cNvGrpSpPr/>
              <p:nvPr/>
            </p:nvGrpSpPr>
            <p:grpSpPr>
              <a:xfrm>
                <a:off x="257503" y="1655206"/>
                <a:ext cx="8593933" cy="3117934"/>
                <a:chOff x="257503" y="1655206"/>
                <a:chExt cx="8593933" cy="3117934"/>
              </a:xfrm>
            </p:grpSpPr>
            <p:sp>
              <p:nvSpPr>
                <p:cNvPr id="16" name="Thought Bubble: Cloud 126">
                  <a:extLst>
                    <a:ext uri="{FF2B5EF4-FFF2-40B4-BE49-F238E27FC236}">
                      <a16:creationId xmlns:a16="http://schemas.microsoft.com/office/drawing/2014/main" id="{7D1532E8-E4B9-B06D-27E6-8598EE45744D}"/>
                    </a:ext>
                  </a:extLst>
                </p:cNvPr>
                <p:cNvSpPr/>
                <p:nvPr/>
              </p:nvSpPr>
              <p:spPr>
                <a:xfrm>
                  <a:off x="257503" y="1655206"/>
                  <a:ext cx="8593933" cy="3017458"/>
                </a:xfrm>
                <a:prstGeom prst="roundRect">
                  <a:avLst/>
                </a:prstGeom>
                <a:solidFill>
                  <a:schemeClr val="bg1"/>
                </a:solidFill>
                <a:ln w="57150" cmpd="thickThin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088F9A-CC42-EDF0-082F-726F29DE70AC}"/>
                    </a:ext>
                  </a:extLst>
                </p:cNvPr>
                <p:cNvSpPr txBox="1"/>
                <p:nvPr/>
              </p:nvSpPr>
              <p:spPr>
                <a:xfrm>
                  <a:off x="2670516" y="1664198"/>
                  <a:ext cx="6045676" cy="3108942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just">
                    <a:lnSpc>
                      <a:spcPct val="120000"/>
                    </a:lnSpc>
                    <a:spcAft>
                      <a:spcPts val="60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cùng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bạn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trao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đổi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thực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hiện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</a:p>
                <a:p>
                  <a:pPr marL="855663" indent="-622300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vi-VN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Gọi tên các thành phần cơ bản trên 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cửa sổ phần mềm </a:t>
                  </a:r>
                  <a:r>
                    <a:rPr lang="vi-VN" sz="4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Tangram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855663" indent="-622300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hiểu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phá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nút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lệnh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</a:p>
                <a:p>
                  <a:pPr marL="855663" indent="-622300" algn="just"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nút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lệnh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.</a:t>
                  </a:r>
                </a:p>
                <a:p>
                  <a:pPr marL="855663" indent="-622300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Thoát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khỏi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mềm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Tangram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F978A78-AF77-D296-C992-D301C81A65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9159" y="1921287"/>
                <a:ext cx="0" cy="246768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195641-F87B-7BF9-335B-05B86CE2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07" y="2477209"/>
              <a:ext cx="2153845" cy="170568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A718D9-50D9-B94A-B1F5-E41E2893A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1203" y="3430336"/>
              <a:ext cx="628352" cy="6095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A1C097-7C6E-D533-D97C-E73118EF7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4979" y="3950952"/>
              <a:ext cx="602935" cy="6029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7043" y="462405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D0EF5B-AC51-9F29-1BFE-C1B3827B6D7C}"/>
              </a:ext>
            </a:extLst>
          </p:cNvPr>
          <p:cNvGrpSpPr/>
          <p:nvPr/>
        </p:nvGrpSpPr>
        <p:grpSpPr>
          <a:xfrm>
            <a:off x="1744034" y="876300"/>
            <a:ext cx="14799931" cy="8305800"/>
            <a:chOff x="0" y="-28575"/>
            <a:chExt cx="3897924" cy="204280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0B1BB15-72A8-6705-E730-74702D1D469F}"/>
                </a:ext>
              </a:extLst>
            </p:cNvPr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858C958F-BF26-0F8B-E643-EDA0F9B43B81}"/>
                </a:ext>
              </a:extLst>
            </p:cNvPr>
            <p:cNvSpPr txBox="1"/>
            <p:nvPr/>
          </p:nvSpPr>
          <p:spPr>
            <a:xfrm>
              <a:off x="0" y="-28575"/>
              <a:ext cx="3897924" cy="2042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4">
            <a:extLst>
              <a:ext uri="{FF2B5EF4-FFF2-40B4-BE49-F238E27FC236}">
                <a16:creationId xmlns:a16="http://schemas.microsoft.com/office/drawing/2014/main" id="{A0464304-E74E-F35A-D401-4FC51D9B2BB2}"/>
              </a:ext>
            </a:extLst>
          </p:cNvPr>
          <p:cNvSpPr/>
          <p:nvPr/>
        </p:nvSpPr>
        <p:spPr>
          <a:xfrm>
            <a:off x="6019800" y="8065703"/>
            <a:ext cx="6172200" cy="1779935"/>
          </a:xfrm>
          <a:custGeom>
            <a:avLst/>
            <a:gdLst/>
            <a:ahLst/>
            <a:cxnLst/>
            <a:rect l="l" t="t" r="r" b="b"/>
            <a:pathLst>
              <a:path w="4926201" h="1250024">
                <a:moveTo>
                  <a:pt x="0" y="0"/>
                </a:moveTo>
                <a:lnTo>
                  <a:pt x="4926202" y="0"/>
                </a:lnTo>
                <a:lnTo>
                  <a:pt x="4926202" y="1250023"/>
                </a:lnTo>
                <a:lnTo>
                  <a:pt x="0" y="1250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FF37E6-1D5F-9E92-6F7D-A7713CEAC07F}"/>
              </a:ext>
            </a:extLst>
          </p:cNvPr>
          <p:cNvGrpSpPr/>
          <p:nvPr/>
        </p:nvGrpSpPr>
        <p:grpSpPr>
          <a:xfrm>
            <a:off x="3139535" y="146374"/>
            <a:ext cx="12032242" cy="1414489"/>
            <a:chOff x="3139535" y="146374"/>
            <a:chExt cx="12032242" cy="1414489"/>
          </a:xfrm>
        </p:grpSpPr>
        <p:grpSp>
          <p:nvGrpSpPr>
            <p:cNvPr id="9" name="Group 9"/>
            <p:cNvGrpSpPr/>
            <p:nvPr/>
          </p:nvGrpSpPr>
          <p:grpSpPr>
            <a:xfrm>
              <a:off x="3139535" y="146374"/>
              <a:ext cx="12032242" cy="1414489"/>
              <a:chOff x="0" y="-28575"/>
              <a:chExt cx="3697362" cy="434655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3697362" cy="4346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408571" y="0"/>
                <a:ext cx="2958525" cy="406080"/>
              </a:xfrm>
              <a:custGeom>
                <a:avLst/>
                <a:gdLst/>
                <a:ahLst/>
                <a:cxnLst/>
                <a:rect l="l" t="t" r="r" b="b"/>
                <a:pathLst>
                  <a:path w="3697362" h="406080">
                    <a:moveTo>
                      <a:pt x="64343" y="0"/>
                    </a:moveTo>
                    <a:lnTo>
                      <a:pt x="3633019" y="0"/>
                    </a:lnTo>
                    <a:cubicBezTo>
                      <a:pt x="3650083" y="0"/>
                      <a:pt x="3666449" y="6779"/>
                      <a:pt x="3678516" y="18846"/>
                    </a:cubicBezTo>
                    <a:cubicBezTo>
                      <a:pt x="3690582" y="30912"/>
                      <a:pt x="3697362" y="47278"/>
                      <a:pt x="3697362" y="64343"/>
                    </a:cubicBezTo>
                    <a:lnTo>
                      <a:pt x="3697362" y="341737"/>
                    </a:lnTo>
                    <a:cubicBezTo>
                      <a:pt x="3697362" y="358802"/>
                      <a:pt x="3690582" y="375168"/>
                      <a:pt x="3678516" y="387235"/>
                    </a:cubicBezTo>
                    <a:cubicBezTo>
                      <a:pt x="3666449" y="399301"/>
                      <a:pt x="3650083" y="406080"/>
                      <a:pt x="3633019" y="406080"/>
                    </a:cubicBezTo>
                    <a:lnTo>
                      <a:pt x="64343" y="406080"/>
                    </a:lnTo>
                    <a:cubicBezTo>
                      <a:pt x="47278" y="406080"/>
                      <a:pt x="30912" y="399301"/>
                      <a:pt x="18846" y="387235"/>
                    </a:cubicBezTo>
                    <a:cubicBezTo>
                      <a:pt x="6779" y="375168"/>
                      <a:pt x="0" y="358802"/>
                      <a:pt x="0" y="341737"/>
                    </a:cubicBezTo>
                    <a:lnTo>
                      <a:pt x="0" y="64343"/>
                    </a:lnTo>
                    <a:cubicBezTo>
                      <a:pt x="0" y="47278"/>
                      <a:pt x="6779" y="30912"/>
                      <a:pt x="18846" y="18846"/>
                    </a:cubicBezTo>
                    <a:cubicBezTo>
                      <a:pt x="30912" y="6779"/>
                      <a:pt x="47278" y="0"/>
                      <a:pt x="64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6FAF07"/>
                </a:solidFill>
                <a:prstDash val="lgDash"/>
                <a:round/>
              </a:ln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469139" y="516343"/>
              <a:ext cx="9300759" cy="83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473"/>
                </a:lnSpc>
              </a:pPr>
              <a:r>
                <a:rPr lang="en-US" sz="5780" b="1" dirty="0">
                  <a:solidFill>
                    <a:srgbClr val="6FAF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E94A558-055D-55C9-A332-52F9D07391BF}"/>
              </a:ext>
            </a:extLst>
          </p:cNvPr>
          <p:cNvSpPr txBox="1"/>
          <p:nvPr/>
        </p:nvSpPr>
        <p:spPr>
          <a:xfrm>
            <a:off x="1904999" y="2391092"/>
            <a:ext cx="14638965" cy="519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indent="-633413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/>
              <a:t>Em cùng bạn thực hiện</a:t>
            </a:r>
            <a:r>
              <a:rPr lang="vi-VN" sz="4000" dirty="0"/>
              <a:t>: </a:t>
            </a:r>
            <a:endParaRPr lang="en-US" sz="4000" dirty="0"/>
          </a:p>
          <a:p>
            <a:pPr marL="1150938" indent="-635000" algn="just">
              <a:lnSpc>
                <a:spcPct val="120000"/>
              </a:lnSpc>
              <a:buAutoNum type="arabicPeriod"/>
              <a:tabLst>
                <a:tab pos="1711325" algn="l"/>
              </a:tabLst>
            </a:pPr>
            <a:r>
              <a:rPr lang="vi-VN" sz="4000" dirty="0"/>
              <a:t>Nêu ví dụ máy tính giúp em giải trí. </a:t>
            </a:r>
            <a:endParaRPr lang="en-US" sz="4000" dirty="0"/>
          </a:p>
          <a:p>
            <a:pPr marL="1150938" indent="-635000" algn="just">
              <a:lnSpc>
                <a:spcPct val="120000"/>
              </a:lnSpc>
              <a:buAutoNum type="arabicPeriod"/>
              <a:tabLst>
                <a:tab pos="1711325" algn="l"/>
              </a:tabLst>
            </a:pPr>
            <a:r>
              <a:rPr lang="vi-VN" sz="4000" dirty="0"/>
              <a:t>Kể tên một số phần mềm giải trí mà em biết. </a:t>
            </a:r>
            <a:endParaRPr lang="en-US" sz="4000" dirty="0"/>
          </a:p>
          <a:p>
            <a:pPr marL="1150938" indent="-635000" algn="just">
              <a:lnSpc>
                <a:spcPct val="120000"/>
              </a:lnSpc>
              <a:buAutoNum type="arabicPeriod"/>
              <a:tabLst>
                <a:tab pos="1711325" algn="l"/>
              </a:tabLst>
            </a:pPr>
            <a:r>
              <a:rPr lang="vi-VN" sz="4000" dirty="0"/>
              <a:t>Kích hoạt phần mềm Tangram: </a:t>
            </a:r>
            <a:endParaRPr lang="en-US" sz="4000" dirty="0"/>
          </a:p>
          <a:p>
            <a:pPr marL="633413" indent="561975" algn="just">
              <a:lnSpc>
                <a:spcPct val="120000"/>
              </a:lnSpc>
            </a:pPr>
            <a:r>
              <a:rPr lang="vi-VN" sz="4000" dirty="0"/>
              <a:t>a. Chọn hình mẫu như hình 2.3. </a:t>
            </a:r>
            <a:endParaRPr lang="en-US" sz="4000" dirty="0"/>
          </a:p>
          <a:p>
            <a:pPr marL="633413" indent="561975" algn="just">
              <a:lnSpc>
                <a:spcPct val="120000"/>
              </a:lnSpc>
            </a:pPr>
            <a:r>
              <a:rPr lang="vi-VN" sz="4000" dirty="0"/>
              <a:t>b. Ghép các mảnh ghép vừa khít vào hình mẫu cần ghép. </a:t>
            </a:r>
            <a:endParaRPr lang="en-US" sz="4000" dirty="0"/>
          </a:p>
          <a:p>
            <a:pPr marL="633413" indent="561975" algn="just">
              <a:lnSpc>
                <a:spcPct val="120000"/>
              </a:lnSpc>
            </a:pPr>
            <a:r>
              <a:rPr lang="vi-VN" sz="4000" dirty="0"/>
              <a:t>c. Thoát khỏi phần mềm Tangram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30B239-75FF-2100-94A5-4CC03775F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1800" y="4573513"/>
            <a:ext cx="1752600" cy="16050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85642" y="478853"/>
            <a:ext cx="13796971" cy="9329295"/>
            <a:chOff x="0" y="0"/>
            <a:chExt cx="3416913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6913" cy="2310463"/>
            </a:xfrm>
            <a:custGeom>
              <a:avLst/>
              <a:gdLst/>
              <a:ahLst/>
              <a:cxnLst/>
              <a:rect l="l" t="t" r="r" b="b"/>
              <a:pathLst>
                <a:path w="3416913" h="2310463">
                  <a:moveTo>
                    <a:pt x="28057" y="0"/>
                  </a:moveTo>
                  <a:lnTo>
                    <a:pt x="3388857" y="0"/>
                  </a:lnTo>
                  <a:cubicBezTo>
                    <a:pt x="3396298" y="0"/>
                    <a:pt x="3403434" y="2956"/>
                    <a:pt x="3408695" y="8218"/>
                  </a:cubicBezTo>
                  <a:cubicBezTo>
                    <a:pt x="3413957" y="13479"/>
                    <a:pt x="3416913" y="20616"/>
                    <a:pt x="3416913" y="28057"/>
                  </a:cubicBezTo>
                  <a:lnTo>
                    <a:pt x="3416913" y="2282406"/>
                  </a:lnTo>
                  <a:cubicBezTo>
                    <a:pt x="3416913" y="2289847"/>
                    <a:pt x="3413957" y="2296984"/>
                    <a:pt x="3408695" y="2302245"/>
                  </a:cubicBezTo>
                  <a:cubicBezTo>
                    <a:pt x="3403434" y="2307507"/>
                    <a:pt x="3396298" y="2310463"/>
                    <a:pt x="3388857" y="2310463"/>
                  </a:cubicBezTo>
                  <a:lnTo>
                    <a:pt x="28057" y="2310463"/>
                  </a:lnTo>
                  <a:cubicBezTo>
                    <a:pt x="20616" y="2310463"/>
                    <a:pt x="13479" y="2307507"/>
                    <a:pt x="8218" y="2302245"/>
                  </a:cubicBezTo>
                  <a:cubicBezTo>
                    <a:pt x="2956" y="2296984"/>
                    <a:pt x="0" y="2289847"/>
                    <a:pt x="0" y="2282406"/>
                  </a:cubicBezTo>
                  <a:lnTo>
                    <a:pt x="0" y="28057"/>
                  </a:lnTo>
                  <a:cubicBezTo>
                    <a:pt x="0" y="20616"/>
                    <a:pt x="2956" y="13479"/>
                    <a:pt x="8218" y="8218"/>
                  </a:cubicBezTo>
                  <a:cubicBezTo>
                    <a:pt x="13479" y="2956"/>
                    <a:pt x="20616" y="0"/>
                    <a:pt x="28057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416913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91000" y="1154010"/>
            <a:ext cx="12308032" cy="7978980"/>
            <a:chOff x="0" y="0"/>
            <a:chExt cx="3241622" cy="21014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1622" cy="2101460"/>
            </a:xfrm>
            <a:custGeom>
              <a:avLst/>
              <a:gdLst/>
              <a:ahLst/>
              <a:cxnLst/>
              <a:rect l="l" t="t" r="r" b="b"/>
              <a:pathLst>
                <a:path w="3241622" h="2101460">
                  <a:moveTo>
                    <a:pt x="31451" y="0"/>
                  </a:moveTo>
                  <a:lnTo>
                    <a:pt x="3210171" y="0"/>
                  </a:lnTo>
                  <a:cubicBezTo>
                    <a:pt x="3227541" y="0"/>
                    <a:pt x="3241622" y="14081"/>
                    <a:pt x="3241622" y="31451"/>
                  </a:cubicBezTo>
                  <a:lnTo>
                    <a:pt x="3241622" y="2070009"/>
                  </a:lnTo>
                  <a:cubicBezTo>
                    <a:pt x="3241622" y="2078350"/>
                    <a:pt x="3238308" y="2086350"/>
                    <a:pt x="3232410" y="2092248"/>
                  </a:cubicBezTo>
                  <a:cubicBezTo>
                    <a:pt x="3226512" y="2098146"/>
                    <a:pt x="3218512" y="2101460"/>
                    <a:pt x="3210171" y="2101460"/>
                  </a:cubicBezTo>
                  <a:lnTo>
                    <a:pt x="31451" y="2101460"/>
                  </a:lnTo>
                  <a:cubicBezTo>
                    <a:pt x="23109" y="2101460"/>
                    <a:pt x="15110" y="2098146"/>
                    <a:pt x="9212" y="2092248"/>
                  </a:cubicBezTo>
                  <a:cubicBezTo>
                    <a:pt x="3314" y="2086350"/>
                    <a:pt x="0" y="2078350"/>
                    <a:pt x="0" y="2070009"/>
                  </a:cubicBezTo>
                  <a:lnTo>
                    <a:pt x="0" y="31451"/>
                  </a:lnTo>
                  <a:cubicBezTo>
                    <a:pt x="0" y="23109"/>
                    <a:pt x="3314" y="15110"/>
                    <a:pt x="9212" y="9212"/>
                  </a:cubicBezTo>
                  <a:cubicBezTo>
                    <a:pt x="15110" y="3314"/>
                    <a:pt x="23109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241622" cy="2130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955634" y="139807"/>
            <a:ext cx="8102428" cy="9163614"/>
          </a:xfrm>
          <a:custGeom>
            <a:avLst/>
            <a:gdLst/>
            <a:ahLst/>
            <a:cxnLst/>
            <a:rect l="l" t="t" r="r" b="b"/>
            <a:pathLst>
              <a:path w="9290946" h="9792828">
                <a:moveTo>
                  <a:pt x="0" y="0"/>
                </a:moveTo>
                <a:lnTo>
                  <a:pt x="9290946" y="0"/>
                </a:lnTo>
                <a:lnTo>
                  <a:pt x="9290946" y="9792828"/>
                </a:lnTo>
                <a:lnTo>
                  <a:pt x="0" y="979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85642" y="9258300"/>
            <a:ext cx="1824745" cy="1028700"/>
          </a:xfrm>
          <a:custGeom>
            <a:avLst/>
            <a:gdLst/>
            <a:ahLst/>
            <a:cxnLst/>
            <a:rect l="l" t="t" r="r" b="b"/>
            <a:pathLst>
              <a:path w="1824745" h="1028700">
                <a:moveTo>
                  <a:pt x="0" y="0"/>
                </a:moveTo>
                <a:lnTo>
                  <a:pt x="1824745" y="0"/>
                </a:lnTo>
                <a:lnTo>
                  <a:pt x="182474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78731" y="7109587"/>
            <a:ext cx="4158793" cy="3508509"/>
          </a:xfrm>
          <a:custGeom>
            <a:avLst/>
            <a:gdLst/>
            <a:ahLst/>
            <a:cxnLst/>
            <a:rect l="l" t="t" r="r" b="b"/>
            <a:pathLst>
              <a:path w="4158793" h="3508509">
                <a:moveTo>
                  <a:pt x="0" y="0"/>
                </a:moveTo>
                <a:lnTo>
                  <a:pt x="4158793" y="0"/>
                </a:lnTo>
                <a:lnTo>
                  <a:pt x="4158793" y="3508509"/>
                </a:lnTo>
                <a:lnTo>
                  <a:pt x="0" y="3508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99799" y="8793867"/>
            <a:ext cx="1769877" cy="1493133"/>
          </a:xfrm>
          <a:custGeom>
            <a:avLst/>
            <a:gdLst/>
            <a:ahLst/>
            <a:cxnLst/>
            <a:rect l="l" t="t" r="r" b="b"/>
            <a:pathLst>
              <a:path w="1769877" h="1493133">
                <a:moveTo>
                  <a:pt x="0" y="0"/>
                </a:moveTo>
                <a:lnTo>
                  <a:pt x="1769878" y="0"/>
                </a:lnTo>
                <a:lnTo>
                  <a:pt x="1769878" y="1493133"/>
                </a:lnTo>
                <a:lnTo>
                  <a:pt x="0" y="1493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8668" y="8053558"/>
            <a:ext cx="2856070" cy="2409484"/>
          </a:xfrm>
          <a:custGeom>
            <a:avLst/>
            <a:gdLst/>
            <a:ahLst/>
            <a:cxnLst/>
            <a:rect l="l" t="t" r="r" b="b"/>
            <a:pathLst>
              <a:path w="2856070" h="2409484">
                <a:moveTo>
                  <a:pt x="0" y="0"/>
                </a:moveTo>
                <a:lnTo>
                  <a:pt x="2856070" y="0"/>
                </a:lnTo>
                <a:lnTo>
                  <a:pt x="2856070" y="2409484"/>
                </a:lnTo>
                <a:lnTo>
                  <a:pt x="0" y="24094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45913">
            <a:off x="3848025" y="7590019"/>
            <a:ext cx="1926601" cy="1667386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545913">
            <a:off x="4625409" y="6226131"/>
            <a:ext cx="936540" cy="810532"/>
          </a:xfrm>
          <a:custGeom>
            <a:avLst/>
            <a:gdLst/>
            <a:ahLst/>
            <a:cxnLst/>
            <a:rect l="l" t="t" r="r" b="b"/>
            <a:pathLst>
              <a:path w="936540" h="810532">
                <a:moveTo>
                  <a:pt x="0" y="0"/>
                </a:moveTo>
                <a:lnTo>
                  <a:pt x="936540" y="0"/>
                </a:lnTo>
                <a:lnTo>
                  <a:pt x="936540" y="810532"/>
                </a:lnTo>
                <a:lnTo>
                  <a:pt x="0" y="8105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134504" y="1565776"/>
            <a:ext cx="9284557" cy="98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20"/>
              </a:lnSpc>
            </a:pPr>
            <a:r>
              <a:rPr lang="en-US" sz="6803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62600" y="2997388"/>
            <a:ext cx="10595509" cy="4813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vi-VN" sz="4200" dirty="0"/>
              <a:t>Máy tính có thể giúp em giải trí (xem video ca nhạc, phim hoạt hình hay chơi trò chơi,…). </a:t>
            </a:r>
            <a:endParaRPr lang="en-US" sz="4200" dirty="0"/>
          </a:p>
          <a:p>
            <a:pPr marL="571500" indent="-57150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vi-VN" sz="4200" dirty="0"/>
              <a:t>Em cần sắp xếp thời gian học tập, rèn luyện, vui chơi, giải trí một cách hợp lí để học tập hiệu quả và bảo vệ sức khoẻ.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9CF04C58-D9E0-C98C-085B-98C5068ED538}"/>
              </a:ext>
            </a:extLst>
          </p:cNvPr>
          <p:cNvSpPr/>
          <p:nvPr/>
        </p:nvSpPr>
        <p:spPr>
          <a:xfrm>
            <a:off x="14706600" y="7510907"/>
            <a:ext cx="2459851" cy="2186751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A4C29316-392B-2185-088B-A83877E45DC6}"/>
              </a:ext>
            </a:extLst>
          </p:cNvPr>
          <p:cNvSpPr txBox="1"/>
          <p:nvPr/>
        </p:nvSpPr>
        <p:spPr>
          <a:xfrm>
            <a:off x="8458200" y="1097504"/>
            <a:ext cx="5243450" cy="1998230"/>
          </a:xfrm>
          <a:prstGeom prst="rect">
            <a:avLst/>
          </a:prstGeom>
        </p:spPr>
        <p:txBody>
          <a:bodyPr lIns="47486" tIns="47486" rIns="47486" bIns="4748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160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lgDash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976632" cy="2003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33072" y="1453638"/>
            <a:ext cx="14322160" cy="6573515"/>
            <a:chOff x="0" y="0"/>
            <a:chExt cx="3772091" cy="1731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54056" y="0"/>
                  </a:moveTo>
                  <a:lnTo>
                    <a:pt x="3718036" y="0"/>
                  </a:lnTo>
                  <a:cubicBezTo>
                    <a:pt x="3747890" y="0"/>
                    <a:pt x="3772091" y="24201"/>
                    <a:pt x="3772091" y="54056"/>
                  </a:cubicBezTo>
                  <a:lnTo>
                    <a:pt x="3772091" y="1677240"/>
                  </a:lnTo>
                  <a:cubicBezTo>
                    <a:pt x="3772091" y="1707095"/>
                    <a:pt x="3747890" y="1731296"/>
                    <a:pt x="3718036" y="1731296"/>
                  </a:cubicBezTo>
                  <a:lnTo>
                    <a:pt x="54056" y="1731296"/>
                  </a:lnTo>
                  <a:cubicBezTo>
                    <a:pt x="24201" y="1731296"/>
                    <a:pt x="0" y="1707095"/>
                    <a:pt x="0" y="1677240"/>
                  </a:cubicBezTo>
                  <a:lnTo>
                    <a:pt x="0" y="54056"/>
                  </a:lnTo>
                  <a:cubicBezTo>
                    <a:pt x="0" y="24201"/>
                    <a:pt x="24201" y="0"/>
                    <a:pt x="54056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772091" cy="1759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217679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81556" y="2905587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7" y="0"/>
                </a:lnTo>
                <a:lnTo>
                  <a:pt x="7350517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16814" flipH="1">
            <a:off x="3076544" y="2046225"/>
            <a:ext cx="1031168" cy="1144153"/>
          </a:xfrm>
          <a:custGeom>
            <a:avLst/>
            <a:gdLst/>
            <a:ahLst/>
            <a:cxnLst/>
            <a:rect l="l" t="t" r="r" b="b"/>
            <a:pathLst>
              <a:path w="1031168" h="1144153">
                <a:moveTo>
                  <a:pt x="1031168" y="0"/>
                </a:moveTo>
                <a:lnTo>
                  <a:pt x="0" y="0"/>
                </a:lnTo>
                <a:lnTo>
                  <a:pt x="0" y="1144153"/>
                </a:lnTo>
                <a:lnTo>
                  <a:pt x="1031168" y="1144153"/>
                </a:lnTo>
                <a:lnTo>
                  <a:pt x="10311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14184">
            <a:off x="6910" y="510646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83793" y="3096495"/>
            <a:ext cx="11403610" cy="352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0" b="1" dirty="0">
                <a:solidFill>
                  <a:srgbClr val="6FAF0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  <p:sp>
        <p:nvSpPr>
          <p:cNvPr id="16" name="Freeform 16"/>
          <p:cNvSpPr/>
          <p:nvPr/>
        </p:nvSpPr>
        <p:spPr>
          <a:xfrm>
            <a:off x="6206905" y="-10177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79877">
            <a:off x="12446721" y="710243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55232" y="635751"/>
            <a:ext cx="1231200" cy="749913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lgDash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976632" cy="2003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33072" y="1453638"/>
            <a:ext cx="14322160" cy="6573515"/>
            <a:chOff x="0" y="0"/>
            <a:chExt cx="3772091" cy="1731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772091" cy="1759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3455041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30626" y="2919276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6814" flipH="1">
            <a:off x="1437722" y="720133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24200" y="4213541"/>
            <a:ext cx="12482970" cy="2928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0" b="1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GIÚP EM GIẢI TRÍ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31728" y="3031201"/>
            <a:ext cx="482193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6000" b="1" spc="4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spc="4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6000" b="1" spc="4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spc="4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7C0404C7-3D72-2366-EEC3-CC91E055E32D}"/>
              </a:ext>
            </a:extLst>
          </p:cNvPr>
          <p:cNvSpPr/>
          <p:nvPr/>
        </p:nvSpPr>
        <p:spPr>
          <a:xfrm>
            <a:off x="8153400" y="156807"/>
            <a:ext cx="2971800" cy="2265878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6916" y="225356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05276" y="376780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11C07C-F6A1-5CFC-624D-40C254CA3825}"/>
              </a:ext>
            </a:extLst>
          </p:cNvPr>
          <p:cNvGrpSpPr/>
          <p:nvPr/>
        </p:nvGrpSpPr>
        <p:grpSpPr>
          <a:xfrm>
            <a:off x="1600200" y="1860614"/>
            <a:ext cx="6122421" cy="769441"/>
            <a:chOff x="696578" y="1407859"/>
            <a:chExt cx="6122421" cy="7694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063AEE-0DFF-F6BF-BDB8-589BBBEB4D34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4B41F4-156D-4785-3989-B85FDC24769F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E6E987-8AC4-EDB6-E34C-7E7BAF4FB65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A8542A-2708-A757-A6D2-FAEDD944D50B}"/>
                </a:ext>
              </a:extLst>
            </p:cNvPr>
            <p:cNvSpPr txBox="1"/>
            <p:nvPr/>
          </p:nvSpPr>
          <p:spPr>
            <a:xfrm>
              <a:off x="1362056" y="1407859"/>
              <a:ext cx="54569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, ca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nhạc</a:t>
              </a:r>
              <a:endParaRPr lang="en-US" sz="4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5303279-55F1-34B5-2FB9-31F4EF1FB463}"/>
              </a:ext>
            </a:extLst>
          </p:cNvPr>
          <p:cNvGrpSpPr/>
          <p:nvPr/>
        </p:nvGrpSpPr>
        <p:grpSpPr>
          <a:xfrm>
            <a:off x="1656078" y="2933700"/>
            <a:ext cx="15107922" cy="5252729"/>
            <a:chOff x="136192" y="1749222"/>
            <a:chExt cx="8873782" cy="32545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172A72-01F3-FDBF-97F4-31FE78F774BA}"/>
                </a:ext>
              </a:extLst>
            </p:cNvPr>
            <p:cNvGrpSpPr/>
            <p:nvPr/>
          </p:nvGrpSpPr>
          <p:grpSpPr>
            <a:xfrm>
              <a:off x="136192" y="1749222"/>
              <a:ext cx="8873782" cy="3254508"/>
              <a:chOff x="257503" y="1605148"/>
              <a:chExt cx="8657328" cy="300303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6A5F12E-88EE-2A4F-1B66-F1E6407A289A}"/>
                  </a:ext>
                </a:extLst>
              </p:cNvPr>
              <p:cNvGrpSpPr/>
              <p:nvPr/>
            </p:nvGrpSpPr>
            <p:grpSpPr>
              <a:xfrm>
                <a:off x="257503" y="1605148"/>
                <a:ext cx="8657328" cy="3003036"/>
                <a:chOff x="257503" y="1605148"/>
                <a:chExt cx="8657328" cy="3003036"/>
              </a:xfrm>
            </p:grpSpPr>
            <p:sp>
              <p:nvSpPr>
                <p:cNvPr id="26" name="Thought Bubble: Cloud 126">
                  <a:extLst>
                    <a:ext uri="{FF2B5EF4-FFF2-40B4-BE49-F238E27FC236}">
                      <a16:creationId xmlns:a16="http://schemas.microsoft.com/office/drawing/2014/main" id="{5BB12996-5EA7-ED0B-1645-CA25D5EEA6D5}"/>
                    </a:ext>
                  </a:extLst>
                </p:cNvPr>
                <p:cNvSpPr/>
                <p:nvPr/>
              </p:nvSpPr>
              <p:spPr>
                <a:xfrm>
                  <a:off x="257503" y="1655205"/>
                  <a:ext cx="8593933" cy="2882645"/>
                </a:xfrm>
                <a:prstGeom prst="roundRect">
                  <a:avLst/>
                </a:prstGeom>
                <a:solidFill>
                  <a:schemeClr val="bg1"/>
                </a:solidFill>
                <a:ln w="57150" cmpd="thickThin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3B4BB10-57C9-F270-6192-114FB82FE412}"/>
                    </a:ext>
                  </a:extLst>
                </p:cNvPr>
                <p:cNvSpPr txBox="1"/>
                <p:nvPr/>
              </p:nvSpPr>
              <p:spPr>
                <a:xfrm>
                  <a:off x="2757603" y="1605148"/>
                  <a:ext cx="6157228" cy="300303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just">
                    <a:lnSpc>
                      <a:spcPct val="120000"/>
                    </a:lnSpc>
                    <a:spcAft>
                      <a:spcPts val="60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cùng</a:t>
                  </a: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bạn</a:t>
                  </a: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thực</a:t>
                  </a: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hiện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</a:p>
                <a:p>
                  <a:pPr marL="914400" indent="-574675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Truy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cập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trang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web </a:t>
                  </a:r>
                  <a:r>
                    <a:rPr lang="en-US" sz="4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thieunhivietnam.vn </a:t>
                  </a:r>
                </a:p>
                <a:p>
                  <a:pPr marL="914400" indent="-574675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Xem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video (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hoặc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nghe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hát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dành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cho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thiếu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</a:p>
                <a:p>
                  <a:pPr marL="914400" indent="-574675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Nêu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nội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dung video (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hoặc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tên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hát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vừa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xem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nghe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).</a:t>
                  </a:r>
                  <a:endPara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A715C60-B355-13F8-46B5-48276F5478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7798" y="1866533"/>
                <a:ext cx="0" cy="24676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C62B73-D2CD-AFA1-43CD-C7410E8EB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772" y="2441955"/>
              <a:ext cx="2425843" cy="194962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8D71187-FA24-2AD9-6C82-3213604C5A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34735" y="568445"/>
            <a:ext cx="2312361" cy="1537720"/>
          </a:xfrm>
          <a:prstGeom prst="rect">
            <a:avLst/>
          </a:prstGeom>
        </p:spPr>
      </p:pic>
      <p:sp>
        <p:nvSpPr>
          <p:cNvPr id="30" name="Freeform 3">
            <a:extLst>
              <a:ext uri="{FF2B5EF4-FFF2-40B4-BE49-F238E27FC236}">
                <a16:creationId xmlns:a16="http://schemas.microsoft.com/office/drawing/2014/main" id="{78829D3A-AC01-2961-4D4D-A1B886E07FCC}"/>
              </a:ext>
            </a:extLst>
          </p:cNvPr>
          <p:cNvSpPr/>
          <p:nvPr/>
        </p:nvSpPr>
        <p:spPr>
          <a:xfrm>
            <a:off x="488618" y="8269085"/>
            <a:ext cx="1721182" cy="190253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FC9530-727F-8DC1-3B30-93EE5422AB21}"/>
              </a:ext>
            </a:extLst>
          </p:cNvPr>
          <p:cNvSpPr/>
          <p:nvPr/>
        </p:nvSpPr>
        <p:spPr>
          <a:xfrm>
            <a:off x="3238500" y="8356918"/>
            <a:ext cx="12649200" cy="123165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video ca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8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11C07C-F6A1-5CFC-624D-40C254CA3825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063AEE-0DFF-F6BF-BDB8-589BBBEB4D34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4B41F4-156D-4785-3989-B85FDC24769F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E6E987-8AC4-EDB6-E34C-7E7BAF4FB65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A8542A-2708-A757-A6D2-FAEDD944D50B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11">
            <a:extLst>
              <a:ext uri="{FF2B5EF4-FFF2-40B4-BE49-F238E27FC236}">
                <a16:creationId xmlns:a16="http://schemas.microsoft.com/office/drawing/2014/main" id="{E62EB0EA-65AB-D8E6-3725-A046A940796F}"/>
              </a:ext>
            </a:extLst>
          </p:cNvPr>
          <p:cNvSpPr txBox="1"/>
          <p:nvPr/>
        </p:nvSpPr>
        <p:spPr>
          <a:xfrm>
            <a:off x="1373401" y="1424363"/>
            <a:ext cx="9192270" cy="6421900"/>
          </a:xfrm>
          <a:prstGeom prst="rect">
            <a:avLst/>
          </a:prstGeom>
        </p:spPr>
        <p:txBody>
          <a:bodyPr lIns="47486" tIns="47486" rIns="47486" bIns="47486" rtlCol="0" anchor="ctr"/>
          <a:lstStyle/>
          <a:p>
            <a:pPr marL="0" marR="0" lvl="0" indent="0" algn="ctr" defTabSz="914400" rtl="0" eaLnBrk="1" fontAlgn="auto" latinLnBrk="0" hangingPunct="1">
              <a:lnSpc>
                <a:spcPts val="6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A885A-F665-1FCB-C5CD-55BEEFE7DFB8}"/>
              </a:ext>
            </a:extLst>
          </p:cNvPr>
          <p:cNvSpPr txBox="1"/>
          <p:nvPr/>
        </p:nvSpPr>
        <p:spPr>
          <a:xfrm>
            <a:off x="1713835" y="2792717"/>
            <a:ext cx="87255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Tangram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4AB636-AC35-E540-0102-287B1B4021B7}"/>
              </a:ext>
            </a:extLst>
          </p:cNvPr>
          <p:cNvGrpSpPr/>
          <p:nvPr/>
        </p:nvGrpSpPr>
        <p:grpSpPr>
          <a:xfrm>
            <a:off x="13905383" y="6134732"/>
            <a:ext cx="3372314" cy="3738881"/>
            <a:chOff x="905024" y="7382423"/>
            <a:chExt cx="2342095" cy="30648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1913626-2E71-7F7E-2DB2-8BD6D8902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05846">
              <a:off x="2478514" y="7382423"/>
              <a:ext cx="638104" cy="80380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3ABAB4F-998E-A7AE-2D41-0D736536E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4" b="100000" l="6061" r="89532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5024" y="7737459"/>
              <a:ext cx="2342095" cy="2709861"/>
            </a:xfrm>
            <a:prstGeom prst="rect">
              <a:avLst/>
            </a:prstGeom>
          </p:spPr>
        </p:pic>
      </p:grpSp>
      <p:sp>
        <p:nvSpPr>
          <p:cNvPr id="22" name="Thought Bubble: Cloud 126">
            <a:extLst>
              <a:ext uri="{FF2B5EF4-FFF2-40B4-BE49-F238E27FC236}">
                <a16:creationId xmlns:a16="http://schemas.microsoft.com/office/drawing/2014/main" id="{BF209B0A-8215-FABD-C6BE-D3E5B5A7EE06}"/>
              </a:ext>
            </a:extLst>
          </p:cNvPr>
          <p:cNvSpPr/>
          <p:nvPr/>
        </p:nvSpPr>
        <p:spPr>
          <a:xfrm>
            <a:off x="2837116" y="4088689"/>
            <a:ext cx="11869312" cy="3084972"/>
          </a:xfrm>
          <a:prstGeom prst="cloudCallout">
            <a:avLst>
              <a:gd name="adj1" fmla="val 47280"/>
              <a:gd name="adj2" fmla="val 5050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Tangram? </a:t>
            </a:r>
          </a:p>
        </p:txBody>
      </p:sp>
    </p:spTree>
    <p:extLst>
      <p:ext uri="{BB962C8B-B14F-4D97-AF65-F5344CB8AC3E}">
        <p14:creationId xmlns:p14="http://schemas.microsoft.com/office/powerpoint/2010/main" val="885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8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11C07C-F6A1-5CFC-624D-40C254CA3825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063AEE-0DFF-F6BF-BDB8-589BBBEB4D34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4B41F4-156D-4785-3989-B85FDC24769F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E6E987-8AC4-EDB6-E34C-7E7BAF4FB65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A8542A-2708-A757-A6D2-FAEDD944D50B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mềm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11">
            <a:extLst>
              <a:ext uri="{FF2B5EF4-FFF2-40B4-BE49-F238E27FC236}">
                <a16:creationId xmlns:a16="http://schemas.microsoft.com/office/drawing/2014/main" id="{E62EB0EA-65AB-D8E6-3725-A046A940796F}"/>
              </a:ext>
            </a:extLst>
          </p:cNvPr>
          <p:cNvSpPr txBox="1"/>
          <p:nvPr/>
        </p:nvSpPr>
        <p:spPr>
          <a:xfrm>
            <a:off x="1373401" y="1424363"/>
            <a:ext cx="9192270" cy="6421900"/>
          </a:xfrm>
          <a:prstGeom prst="rect">
            <a:avLst/>
          </a:prstGeom>
        </p:spPr>
        <p:txBody>
          <a:bodyPr lIns="47486" tIns="47486" rIns="47486" bIns="47486" rtlCol="0" anchor="ctr"/>
          <a:lstStyle/>
          <a:p>
            <a:pPr marL="0" marR="0" lvl="0" indent="0" algn="ctr" defTabSz="914400" rtl="0" eaLnBrk="1" fontAlgn="auto" latinLnBrk="0" hangingPunct="1">
              <a:lnSpc>
                <a:spcPts val="6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A885A-F665-1FCB-C5CD-55BEEFE7DFB8}"/>
              </a:ext>
            </a:extLst>
          </p:cNvPr>
          <p:cNvSpPr txBox="1"/>
          <p:nvPr/>
        </p:nvSpPr>
        <p:spPr>
          <a:xfrm>
            <a:off x="1713835" y="2792717"/>
            <a:ext cx="87255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Tangram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B93763-4B30-2CC2-54F0-A7DCB831A124}"/>
              </a:ext>
            </a:extLst>
          </p:cNvPr>
          <p:cNvGrpSpPr/>
          <p:nvPr/>
        </p:nvGrpSpPr>
        <p:grpSpPr>
          <a:xfrm>
            <a:off x="1905000" y="3662810"/>
            <a:ext cx="14658728" cy="1773809"/>
            <a:chOff x="261488" y="1940484"/>
            <a:chExt cx="14658728" cy="17738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AFE8A3-1807-6381-232F-165F6D1A7057}"/>
                </a:ext>
              </a:extLst>
            </p:cNvPr>
            <p:cNvSpPr txBox="1"/>
            <p:nvPr/>
          </p:nvSpPr>
          <p:spPr>
            <a:xfrm>
              <a:off x="261488" y="1940484"/>
              <a:ext cx="14658728" cy="1609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33363" indent="-233363" algn="just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Tangram, ta 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háy đúp chuột vào biểu tượng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EB26AC-0014-9442-1D9D-49A1BAA10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4325" y="2735204"/>
              <a:ext cx="986563" cy="97908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FA3F6F7-ABBA-2435-C64C-C3C92F66E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1" r="2103"/>
          <a:stretch/>
        </p:blipFill>
        <p:spPr>
          <a:xfrm>
            <a:off x="10729487" y="4481154"/>
            <a:ext cx="6387907" cy="5409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BD27B4F-24FB-DC3A-6810-473B8D8DC78E}"/>
              </a:ext>
            </a:extLst>
          </p:cNvPr>
          <p:cNvGrpSpPr/>
          <p:nvPr/>
        </p:nvGrpSpPr>
        <p:grpSpPr>
          <a:xfrm>
            <a:off x="5216069" y="5085810"/>
            <a:ext cx="4999069" cy="4368476"/>
            <a:chOff x="370390" y="881607"/>
            <a:chExt cx="3148314" cy="43363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85E629A-16AE-9A36-A1DF-7AD0CF4B586F}"/>
                </a:ext>
              </a:extLst>
            </p:cNvPr>
            <p:cNvGrpSpPr/>
            <p:nvPr/>
          </p:nvGrpSpPr>
          <p:grpSpPr>
            <a:xfrm>
              <a:off x="370390" y="1358643"/>
              <a:ext cx="3148314" cy="3859272"/>
              <a:chOff x="2546609" y="4502341"/>
              <a:chExt cx="5713496" cy="1270603"/>
            </a:xfrm>
          </p:grpSpPr>
          <p:sp>
            <p:nvSpPr>
              <p:cNvPr id="27" name="Rounded Rectangle 16">
                <a:extLst>
                  <a:ext uri="{FF2B5EF4-FFF2-40B4-BE49-F238E27FC236}">
                    <a16:creationId xmlns:a16="http://schemas.microsoft.com/office/drawing/2014/main" id="{9648A167-B8BC-B96E-8596-E5E5976F1AD4}"/>
                  </a:ext>
                </a:extLst>
              </p:cNvPr>
              <p:cNvSpPr/>
              <p:nvPr/>
            </p:nvSpPr>
            <p:spPr>
              <a:xfrm>
                <a:off x="2546609" y="4502341"/>
                <a:ext cx="5713496" cy="1270603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8445074-771F-4AE6-B23D-AE074DA51693}"/>
                  </a:ext>
                </a:extLst>
              </p:cNvPr>
              <p:cNvSpPr/>
              <p:nvPr/>
            </p:nvSpPr>
            <p:spPr>
              <a:xfrm>
                <a:off x="2546609" y="4723850"/>
                <a:ext cx="5713496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3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b="1" dirty="0">
                    <a:solidFill>
                      <a:schemeClr val="tx1"/>
                    </a:solidFill>
                  </a:rPr>
                  <a:t>gọi tên các thành phần cơ bản của cửa sổ phần mềm </a:t>
                </a:r>
                <a:r>
                  <a:rPr lang="vi-VN" sz="3600" b="1" dirty="0">
                    <a:solidFill>
                      <a:srgbClr val="FF0000"/>
                    </a:solidFill>
                  </a:rPr>
                  <a:t>Tangram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7B3345-D522-20C5-C32D-F47DCAD9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8088" y="881607"/>
              <a:ext cx="1813043" cy="954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62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CA6ADD-632F-F011-9AD2-3EF102DD50C9}"/>
              </a:ext>
            </a:extLst>
          </p:cNvPr>
          <p:cNvGrpSpPr/>
          <p:nvPr/>
        </p:nvGrpSpPr>
        <p:grpSpPr>
          <a:xfrm>
            <a:off x="2030361" y="3662247"/>
            <a:ext cx="9510992" cy="5764108"/>
            <a:chOff x="2030361" y="3662247"/>
            <a:chExt cx="9510992" cy="5764108"/>
          </a:xfrm>
        </p:grpSpPr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id="{F8A5AC16-4538-365A-08D2-206F37464C43}"/>
                </a:ext>
              </a:extLst>
            </p:cNvPr>
            <p:cNvGrpSpPr/>
            <p:nvPr/>
          </p:nvGrpSpPr>
          <p:grpSpPr>
            <a:xfrm>
              <a:off x="2030361" y="3662247"/>
              <a:ext cx="9510992" cy="5764108"/>
              <a:chOff x="0" y="0"/>
              <a:chExt cx="795276" cy="667726"/>
            </a:xfrm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3E865AA6-C19C-92A9-E64C-CCB52EF6A1DC}"/>
                  </a:ext>
                </a:extLst>
              </p:cNvPr>
              <p:cNvSpPr/>
              <p:nvPr/>
            </p:nvSpPr>
            <p:spPr>
              <a:xfrm>
                <a:off x="0" y="0"/>
                <a:ext cx="795276" cy="667726"/>
              </a:xfrm>
              <a:custGeom>
                <a:avLst/>
                <a:gdLst/>
                <a:ahLst/>
                <a:cxnLst/>
                <a:rect l="l" t="t" r="r" b="b"/>
                <a:pathLst>
                  <a:path w="795276" h="667726">
                    <a:moveTo>
                      <a:pt x="50783" y="0"/>
                    </a:moveTo>
                    <a:lnTo>
                      <a:pt x="744493" y="0"/>
                    </a:lnTo>
                    <a:cubicBezTo>
                      <a:pt x="757961" y="0"/>
                      <a:pt x="770878" y="5350"/>
                      <a:pt x="780402" y="14874"/>
                    </a:cubicBezTo>
                    <a:cubicBezTo>
                      <a:pt x="789926" y="24398"/>
                      <a:pt x="795276" y="37315"/>
                      <a:pt x="795276" y="50783"/>
                    </a:cubicBezTo>
                    <a:lnTo>
                      <a:pt x="795276" y="616943"/>
                    </a:lnTo>
                    <a:cubicBezTo>
                      <a:pt x="795276" y="644990"/>
                      <a:pt x="772539" y="667726"/>
                      <a:pt x="744493" y="667726"/>
                    </a:cubicBezTo>
                    <a:lnTo>
                      <a:pt x="50783" y="667726"/>
                    </a:lnTo>
                    <a:cubicBezTo>
                      <a:pt x="37315" y="667726"/>
                      <a:pt x="24398" y="662376"/>
                      <a:pt x="14874" y="652852"/>
                    </a:cubicBezTo>
                    <a:cubicBezTo>
                      <a:pt x="5350" y="643328"/>
                      <a:pt x="0" y="630411"/>
                      <a:pt x="0" y="616943"/>
                    </a:cubicBezTo>
                    <a:lnTo>
                      <a:pt x="0" y="50783"/>
                    </a:lnTo>
                    <a:cubicBezTo>
                      <a:pt x="0" y="37315"/>
                      <a:pt x="5350" y="24398"/>
                      <a:pt x="14874" y="14874"/>
                    </a:cubicBezTo>
                    <a:cubicBezTo>
                      <a:pt x="24398" y="5350"/>
                      <a:pt x="37315" y="0"/>
                      <a:pt x="5078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28" name="TextBox 11">
                <a:extLst>
                  <a:ext uri="{FF2B5EF4-FFF2-40B4-BE49-F238E27FC236}">
                    <a16:creationId xmlns:a16="http://schemas.microsoft.com/office/drawing/2014/main" id="{E62EB0EA-65AB-D8E6-3725-A046A940796F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795276" cy="743926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/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8C6EC5-CFB3-D6A1-9FD9-4BBC6421D378}"/>
                </a:ext>
              </a:extLst>
            </p:cNvPr>
            <p:cNvSpPr txBox="1"/>
            <p:nvPr/>
          </p:nvSpPr>
          <p:spPr>
            <a:xfrm>
              <a:off x="2209800" y="4069445"/>
              <a:ext cx="8734545" cy="468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574675" indent="-3429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574675" indent="-3429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574675" indent="-3429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Tangram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23484-8823-9DBC-2CDB-851C053E93D4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8C0615-B798-E87F-0738-371F76E79DC1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20F69B-1843-043E-A362-993DD750E531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7A191E-069D-9032-AB31-6F1A6B70EFC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A4C4F-A9F3-92D6-9565-2860DF350004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mềm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374A3F9-3D7D-A05E-A3B4-43D6B6C909F1}"/>
              </a:ext>
            </a:extLst>
          </p:cNvPr>
          <p:cNvSpPr txBox="1"/>
          <p:nvPr/>
        </p:nvSpPr>
        <p:spPr>
          <a:xfrm>
            <a:off x="1713835" y="2792717"/>
            <a:ext cx="87255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Tangram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ABE552-4E8A-3108-DDAE-AF9E0578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724" y="4475595"/>
            <a:ext cx="4560518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27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E62EB0EA-65AB-D8E6-3725-A046A940796F}"/>
              </a:ext>
            </a:extLst>
          </p:cNvPr>
          <p:cNvSpPr txBox="1"/>
          <p:nvPr/>
        </p:nvSpPr>
        <p:spPr>
          <a:xfrm>
            <a:off x="2030361" y="3004455"/>
            <a:ext cx="9510992" cy="6421900"/>
          </a:xfrm>
          <a:prstGeom prst="rect">
            <a:avLst/>
          </a:prstGeom>
        </p:spPr>
        <p:txBody>
          <a:bodyPr lIns="47486" tIns="47486" rIns="47486" bIns="47486" rtlCol="0" anchor="ctr"/>
          <a:lstStyle/>
          <a:p>
            <a:pPr algn="ctr">
              <a:lnSpc>
                <a:spcPts val="6160"/>
              </a:lnSpc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23484-8823-9DBC-2CDB-851C053E93D4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8C0615-B798-E87F-0738-371F76E79DC1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20F69B-1843-043E-A362-993DD750E531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7A191E-069D-9032-AB31-6F1A6B70EFC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A4C4F-A9F3-92D6-9565-2860DF350004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mềm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374A3F9-3D7D-A05E-A3B4-43D6B6C909F1}"/>
              </a:ext>
            </a:extLst>
          </p:cNvPr>
          <p:cNvSpPr txBox="1"/>
          <p:nvPr/>
        </p:nvSpPr>
        <p:spPr>
          <a:xfrm>
            <a:off x="1713835" y="2792717"/>
            <a:ext cx="116211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A994A-75F0-5F50-45DB-285D186534F7}"/>
              </a:ext>
            </a:extLst>
          </p:cNvPr>
          <p:cNvSpPr txBox="1"/>
          <p:nvPr/>
        </p:nvSpPr>
        <p:spPr>
          <a:xfrm>
            <a:off x="1713835" y="3588460"/>
            <a:ext cx="15379134" cy="354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Khi được ghép đúng, hình mẫu sẽ nhấp nháy và phần mềm tự động chuyển sang bài tiếp theo.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8996C8-16C3-CC20-4A60-EBAF4A4A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087" y="6667500"/>
            <a:ext cx="6919882" cy="279150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38EED19-5B3C-0DA1-A77F-5A056F0998AE}"/>
              </a:ext>
            </a:extLst>
          </p:cNvPr>
          <p:cNvSpPr txBox="1"/>
          <p:nvPr/>
        </p:nvSpPr>
        <p:spPr>
          <a:xfrm>
            <a:off x="1676400" y="7269218"/>
            <a:ext cx="8468551" cy="202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Để ghép được các mảnh ghép vừa khít hình mẫu em cần phải xoay, lật các mảnh ghép.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E62EB0EA-65AB-D8E6-3725-A046A940796F}"/>
              </a:ext>
            </a:extLst>
          </p:cNvPr>
          <p:cNvSpPr txBox="1"/>
          <p:nvPr/>
        </p:nvSpPr>
        <p:spPr>
          <a:xfrm>
            <a:off x="2030361" y="3004455"/>
            <a:ext cx="9510992" cy="6421900"/>
          </a:xfrm>
          <a:prstGeom prst="rect">
            <a:avLst/>
          </a:prstGeom>
        </p:spPr>
        <p:txBody>
          <a:bodyPr lIns="47486" tIns="47486" rIns="47486" bIns="47486" rtlCol="0" anchor="ctr"/>
          <a:lstStyle/>
          <a:p>
            <a:pPr algn="ctr">
              <a:lnSpc>
                <a:spcPts val="6160"/>
              </a:lnSpc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23484-8823-9DBC-2CDB-851C053E93D4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8C0615-B798-E87F-0738-371F76E79DC1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20F69B-1843-043E-A362-993DD750E531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7A191E-069D-9032-AB31-6F1A6B70EFC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A4C4F-A9F3-92D6-9565-2860DF350004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mềm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374A3F9-3D7D-A05E-A3B4-43D6B6C909F1}"/>
              </a:ext>
            </a:extLst>
          </p:cNvPr>
          <p:cNvSpPr txBox="1"/>
          <p:nvPr/>
        </p:nvSpPr>
        <p:spPr>
          <a:xfrm>
            <a:off x="1713835" y="2792717"/>
            <a:ext cx="116211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Tangram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6B27AA-74CD-FEE1-9282-81428BFFE8E0}"/>
              </a:ext>
            </a:extLst>
          </p:cNvPr>
          <p:cNvGrpSpPr/>
          <p:nvPr/>
        </p:nvGrpSpPr>
        <p:grpSpPr>
          <a:xfrm>
            <a:off x="1808478" y="3767548"/>
            <a:ext cx="14879323" cy="5726974"/>
            <a:chOff x="261785" y="2193292"/>
            <a:chExt cx="8709638" cy="37405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A80966-827B-EB74-CE27-7D025A253442}"/>
                </a:ext>
              </a:extLst>
            </p:cNvPr>
            <p:cNvGrpSpPr/>
            <p:nvPr/>
          </p:nvGrpSpPr>
          <p:grpSpPr>
            <a:xfrm>
              <a:off x="261785" y="2193292"/>
              <a:ext cx="8709638" cy="3740579"/>
              <a:chOff x="260923" y="2464384"/>
              <a:chExt cx="8709638" cy="3664289"/>
            </a:xfrm>
          </p:grpSpPr>
          <p:sp>
            <p:nvSpPr>
              <p:cNvPr id="17" name="Thought Bubble: Cloud 126">
                <a:extLst>
                  <a:ext uri="{FF2B5EF4-FFF2-40B4-BE49-F238E27FC236}">
                    <a16:creationId xmlns:a16="http://schemas.microsoft.com/office/drawing/2014/main" id="{CEE5FC5B-AD1E-2FF8-44F4-ED007FA488E4}"/>
                  </a:ext>
                </a:extLst>
              </p:cNvPr>
              <p:cNvSpPr/>
              <p:nvPr/>
            </p:nvSpPr>
            <p:spPr>
              <a:xfrm>
                <a:off x="260923" y="2464384"/>
                <a:ext cx="8709638" cy="3664289"/>
              </a:xfrm>
              <a:prstGeom prst="roundRect">
                <a:avLst/>
              </a:prstGeom>
              <a:solidFill>
                <a:schemeClr val="bg1"/>
              </a:solidFill>
              <a:ln w="5715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A7098B9-30CA-773C-9BBA-62FE981F4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5376" y="2755374"/>
                <a:ext cx="8421373" cy="3126497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11B1FC-D15A-736D-800C-0BD598BAD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37" y="2238401"/>
              <a:ext cx="2878702" cy="1709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7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34107" y="193986"/>
            <a:ext cx="9843097" cy="1321498"/>
            <a:chOff x="0" y="0"/>
            <a:chExt cx="3024664" cy="406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67461" y="434847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6214E-CA2A-1BFE-046D-20FA2B8E0642}"/>
              </a:ext>
            </a:extLst>
          </p:cNvPr>
          <p:cNvSpPr txBox="1"/>
          <p:nvPr/>
        </p:nvSpPr>
        <p:spPr>
          <a:xfrm>
            <a:off x="1345440" y="1970756"/>
            <a:ext cx="15544800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/>
              <a:t>Để kích hoạt phần mềm </a:t>
            </a:r>
            <a:r>
              <a:rPr lang="vi-VN" sz="4000" dirty="0">
                <a:solidFill>
                  <a:srgbClr val="FF0000"/>
                </a:solidFill>
              </a:rPr>
              <a:t>Tangram</a:t>
            </a:r>
            <a:r>
              <a:rPr lang="vi-VN" sz="4000" dirty="0"/>
              <a:t> em nháy đúp chuột vào biểu tượng nào sau đây?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7F452-4185-53C1-1604-D9D2137DF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8"/>
          <a:stretch/>
        </p:blipFill>
        <p:spPr>
          <a:xfrm>
            <a:off x="3118500" y="3494220"/>
            <a:ext cx="10958704" cy="1280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26B99A-5F6D-5A3E-9241-7A4303E6778C}"/>
              </a:ext>
            </a:extLst>
          </p:cNvPr>
          <p:cNvSpPr txBox="1"/>
          <p:nvPr/>
        </p:nvSpPr>
        <p:spPr>
          <a:xfrm>
            <a:off x="1345440" y="4991100"/>
            <a:ext cx="15544800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65EA5-CCCA-2D1F-499C-FD7EFD88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902" y="7729771"/>
            <a:ext cx="1975398" cy="201157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D19B72-2400-8C8B-BF8F-DF14A1BD0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10024"/>
              </p:ext>
            </p:extLst>
          </p:nvPr>
        </p:nvGraphicFramePr>
        <p:xfrm>
          <a:off x="4234107" y="5883158"/>
          <a:ext cx="9405693" cy="375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871">
                  <a:extLst>
                    <a:ext uri="{9D8B030D-6E8A-4147-A177-3AD203B41FA5}">
                      <a16:colId xmlns:a16="http://schemas.microsoft.com/office/drawing/2014/main" val="293157855"/>
                    </a:ext>
                  </a:extLst>
                </a:gridCol>
                <a:gridCol w="4639022">
                  <a:extLst>
                    <a:ext uri="{9D8B030D-6E8A-4147-A177-3AD203B41FA5}">
                      <a16:colId xmlns:a16="http://schemas.microsoft.com/office/drawing/2014/main" val="262468577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43117151"/>
                    </a:ext>
                  </a:extLst>
                </a:gridCol>
              </a:tblGrid>
              <a:tr h="7276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Thao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056816"/>
                  </a:ext>
                </a:extLst>
              </a:tr>
              <a:tr h="1626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Xoay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5636"/>
                  </a:ext>
                </a:extLst>
              </a:tr>
              <a:tr h="1401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0555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AEB8548-35DD-417F-D268-1C52E5A08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6816341"/>
            <a:ext cx="1290362" cy="120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4644B2-A362-0042-F987-3E7E21A93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307" y="8459223"/>
            <a:ext cx="1093539" cy="1102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13C4A3-5C0D-6176-6668-10D6A07E5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4962" y="6693229"/>
            <a:ext cx="1086517" cy="1517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F0B729-170A-894C-FF13-C63127C670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6040" y="8340727"/>
            <a:ext cx="1137898" cy="1137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582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Admin</cp:lastModifiedBy>
  <cp:revision>25</cp:revision>
  <dcterms:created xsi:type="dcterms:W3CDTF">2006-08-16T00:00:00Z</dcterms:created>
  <dcterms:modified xsi:type="dcterms:W3CDTF">2024-06-02T02:20:20Z</dcterms:modified>
  <dc:identifier>DAGEvgh5pV8</dc:identifier>
</cp:coreProperties>
</file>