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2"/>
  </p:notesMasterIdLst>
  <p:sldIdLst>
    <p:sldId id="286" r:id="rId4"/>
    <p:sldId id="285" r:id="rId5"/>
    <p:sldId id="290" r:id="rId6"/>
    <p:sldId id="291" r:id="rId7"/>
    <p:sldId id="293" r:id="rId8"/>
    <p:sldId id="296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6" y="764704"/>
            <a:ext cx="9144000" cy="550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7" y="0"/>
            <a:ext cx="8111975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5965" y="3789040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endParaRPr lang="en-AU" sz="32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47" y="476672"/>
            <a:ext cx="1135314" cy="11353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616" y="4682103"/>
            <a:ext cx="7668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ÔN TẬP BÀI HÁT: DÀN NHẠC TRONG VƯỜN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236101"/>
            <a:ext cx="7038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THƯỞNG </a:t>
            </a:r>
            <a:r>
              <a:rPr lang="en-US" sz="2000" b="1" smtClean="0">
                <a:solidFill>
                  <a:srgbClr val="FF0000"/>
                </a:solidFill>
                <a:latin typeface="Times New Roman"/>
                <a:ea typeface="Calibri"/>
              </a:rPr>
              <a:t>THỨC ÂM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NHẠC: ƯỚC MƠ CỦA BẠN ĐÔ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60" y="2514406"/>
            <a:ext cx="234280" cy="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42545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smtClean="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 smtClean="0">
                <a:solidFill>
                  <a:srgbClr val="FF0000"/>
                </a:solidFill>
              </a:rPr>
              <a:t>đệm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err="1" smtClean="0">
                <a:solidFill>
                  <a:srgbClr val="FF0000"/>
                </a:solidFill>
              </a:rPr>
              <a:t>theo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err="1" smtClean="0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37321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4" y="636689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-50811"/>
            <a:ext cx="502092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Arial"/>
              </a:rPr>
              <a:t>2.Thường thức âm nhạc </a:t>
            </a:r>
            <a:r>
              <a:rPr lang="en-US" sz="2000" b="1" i="1">
                <a:solidFill>
                  <a:srgbClr val="002060"/>
                </a:solidFill>
                <a:latin typeface="Times New Roman"/>
                <a:ea typeface="Arial"/>
              </a:rPr>
              <a:t>Ước mơ của bạn Đô</a:t>
            </a:r>
            <a:endParaRPr lang="en-US" sz="20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1484784"/>
            <a:ext cx="52200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+mj-lt"/>
              </a:rPr>
              <a:t>-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GV Tạo các loại âm thanh đã chuẩn bị như: giấy, ly, muỗng, bàn học.</a:t>
            </a:r>
            <a:endParaRPr lang="en-US" sz="2400">
              <a:solidFill>
                <a:srgbClr val="FF000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rgbClr val="FF0000"/>
                </a:solidFill>
                <a:latin typeface="+mj-lt"/>
                <a:ea typeface="Calibri"/>
              </a:rPr>
              <a:t>+</a:t>
            </a:r>
            <a:r>
              <a:rPr lang="vi-VN" sz="2400" smtClean="0">
                <a:solidFill>
                  <a:srgbClr val="FF0000"/>
                </a:solidFill>
                <a:latin typeface="+mj-lt"/>
                <a:ea typeface="Calibri"/>
              </a:rPr>
              <a:t>GV </a:t>
            </a:r>
            <a:r>
              <a:rPr lang="vi-VN" sz="2400">
                <a:solidFill>
                  <a:srgbClr val="FF0000"/>
                </a:solidFill>
                <a:latin typeface="+mj-lt"/>
                <a:ea typeface="Calibri"/>
              </a:rPr>
              <a:t>đặt câu hỏi: </a:t>
            </a:r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vi-VN" sz="2400" i="1">
                <a:solidFill>
                  <a:srgbClr val="002060"/>
                </a:solidFill>
                <a:latin typeface="+mj-lt"/>
                <a:ea typeface="Calibri"/>
              </a:rPr>
              <a:t>Câu 1: 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Âm thanh phát ra từ đâu?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 i="1" smtClean="0">
                <a:solidFill>
                  <a:srgbClr val="002060"/>
                </a:solidFill>
                <a:latin typeface="+mj-lt"/>
                <a:ea typeface="Calibri"/>
              </a:rPr>
              <a:t>Câu </a:t>
            </a:r>
            <a:r>
              <a:rPr lang="en-US" sz="2400" i="1">
                <a:solidFill>
                  <a:srgbClr val="002060"/>
                </a:solidFill>
                <a:latin typeface="+mj-lt"/>
                <a:ea typeface="Calibri"/>
              </a:rPr>
              <a:t>2: </a:t>
            </a:r>
            <a:r>
              <a:rPr lang="en-US" sz="2400" i="1">
                <a:solidFill>
                  <a:srgbClr val="FF0000"/>
                </a:solidFill>
                <a:latin typeface="+mj-lt"/>
                <a:ea typeface="Calibri"/>
              </a:rPr>
              <a:t>Ở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 nhà em hay nghe thấy những âm thanh gì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2400" i="1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400" i="1" smtClean="0">
                <a:solidFill>
                  <a:srgbClr val="002060"/>
                </a:solidFill>
                <a:latin typeface="+mj-lt"/>
              </a:rPr>
              <a:t>Câu </a:t>
            </a:r>
            <a:r>
              <a:rPr lang="vi-VN" sz="2400" i="1">
                <a:solidFill>
                  <a:srgbClr val="002060"/>
                </a:solidFill>
                <a:latin typeface="+mj-lt"/>
              </a:rPr>
              <a:t>3: </a:t>
            </a:r>
            <a:r>
              <a:rPr lang="vi-VN" sz="2400" i="1">
                <a:solidFill>
                  <a:srgbClr val="FF0000"/>
                </a:solidFill>
                <a:latin typeface="+mj-lt"/>
              </a:rPr>
              <a:t>Vào tiết chào cờ em nghe thấy tiếng gì</a:t>
            </a:r>
            <a:r>
              <a:rPr lang="en-US" sz="2400" i="1">
                <a:solidFill>
                  <a:srgbClr val="FF0000"/>
                </a:solidFill>
                <a:latin typeface="+mj-lt"/>
              </a:rPr>
              <a:t>.</a:t>
            </a:r>
          </a:p>
          <a:p>
            <a:endParaRPr lang="en-US" sz="2400" smtClean="0">
              <a:solidFill>
                <a:srgbClr val="FF0000"/>
              </a:solidFill>
              <a:latin typeface="+mj-lt"/>
              <a:ea typeface="Calibri"/>
            </a:endParaRPr>
          </a:p>
          <a:p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3600" smtClean="0">
                <a:solidFill>
                  <a:srgbClr val="FF0000"/>
                </a:solidFill>
                <a:latin typeface="+mj-lt"/>
                <a:ea typeface="Calibri"/>
              </a:rPr>
              <a:t>-</a:t>
            </a:r>
            <a:r>
              <a:rPr lang="en-US" sz="3600">
                <a:solidFill>
                  <a:srgbClr val="FF0000"/>
                </a:solidFill>
                <a:latin typeface="+mj-lt"/>
                <a:ea typeface="Calibri"/>
              </a:rPr>
              <a:t>Giới thiệu vào câu chuyện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568" y="51062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Calibri"/>
              </a:rPr>
              <a:t>KHÁM PHÁ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8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04" y="69269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Giới thiệu, trình chiếu nhạc cụ Kèn đồng: </a:t>
            </a:r>
            <a:r>
              <a:rPr lang="en-US" sz="2800" i="1">
                <a:solidFill>
                  <a:srgbClr val="FF0000"/>
                </a:solidFill>
                <a:latin typeface="Times New Roman"/>
                <a:ea typeface="Calibri"/>
              </a:rPr>
              <a:t>Là nhạc cụ nằm trong bộ hơi, âm thanhcủa kèn đồng trầm hùng, vang xa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074" name="Picture 2" descr="Concert-thu-dong-2012-tuan-1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0044" y="2564904"/>
            <a:ext cx="438798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4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9912" y="692696"/>
            <a:ext cx="5077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GV cùng trao đổi nội dung câu chuyện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</a:t>
            </a: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 vật bạn đó tên gì?, Đô nghe thấy âm thanh gì vào buổi sáng, ở đâu</a:t>
            </a:r>
            <a:endParaRPr lang="en-US" sz="2400" i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i="1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2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vi-VN" sz="2400" i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Đô đã có cảm xúc gì khi nghe lại âm thanh tiếng kèn đó trong lễ khai giảng</a:t>
            </a:r>
            <a:endParaRPr lang="en-US" sz="2400" i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en-US" sz="24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3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nghe tiếng kèn song Đô thầm nghĩ gì</a:t>
            </a:r>
            <a:endParaRPr lang="en-US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i="1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Hỏi</a:t>
            </a:r>
            <a:r>
              <a:rPr lang="vi-VN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4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ước mơ của Đô là gì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1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907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91683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GV đọc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mẫu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tiết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tấu bằng số là</a:t>
            </a:r>
            <a:r>
              <a:rPr lang="en-US" sz="2400" i="1" smtClean="0">
                <a:solidFill>
                  <a:srgbClr val="FF0000"/>
                </a:solidFill>
                <a:latin typeface="Times New Roman"/>
                <a:ea typeface="Calibri"/>
              </a:rPr>
              <a:t>1 </a:t>
            </a:r>
            <a:r>
              <a:rPr lang="en-US" sz="2400" i="1">
                <a:solidFill>
                  <a:srgbClr val="FF0000"/>
                </a:solidFill>
                <a:latin typeface="Times New Roman"/>
                <a:ea typeface="Calibri"/>
              </a:rPr>
              <a:t>2 1 </a:t>
            </a:r>
            <a:r>
              <a:rPr lang="en-US" sz="2400" i="1" smtClean="0">
                <a:solidFill>
                  <a:srgbClr val="FF0000"/>
                </a:solidFill>
                <a:latin typeface="Times New Roman"/>
                <a:ea typeface="Calibri"/>
              </a:rPr>
              <a:t>2-1-1-1-1-1-nghỉ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trước sau đó HD HS nghép lời: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01462"/>
            <a:ext cx="309634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2000" b="1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7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221</Words>
  <Application>Microsoft Office PowerPoint</Application>
  <PresentationFormat>On-screen Show (4:3)</PresentationFormat>
  <Paragraphs>29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122</cp:revision>
  <dcterms:created xsi:type="dcterms:W3CDTF">2021-05-09T14:16:54Z</dcterms:created>
  <dcterms:modified xsi:type="dcterms:W3CDTF">2024-09-16T08:09:43Z</dcterms:modified>
</cp:coreProperties>
</file>