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3" r:id="rId3"/>
    <p:sldId id="264" r:id="rId4"/>
    <p:sldId id="261" r:id="rId5"/>
    <p:sldId id="265" r:id="rId6"/>
    <p:sldId id="259" r:id="rId7"/>
    <p:sldId id="269" r:id="rId8"/>
    <p:sldId id="270" r:id="rId9"/>
    <p:sldId id="258"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7" r:id="rId24"/>
    <p:sldId id="266" r:id="rId25"/>
    <p:sldId id="267" r:id="rId26"/>
    <p:sldId id="286" r:id="rId27"/>
    <p:sldId id="285" r:id="rId28"/>
    <p:sldId id="260" r:id="rId29"/>
    <p:sldId id="284"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FF0066"/>
    <a:srgbClr val="FF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9" d="100"/>
          <a:sy n="89" d="100"/>
        </p:scale>
        <p:origin x="-432" y="2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40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6718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xmlns=""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10634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xmlns=""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15205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1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9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1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70263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7" name="Picture 6"/>
          <p:cNvPicPr>
            <a:picLocks noChangeAspect="1"/>
          </p:cNvPicPr>
          <p:nvPr/>
        </p:nvPicPr>
        <p:blipFill>
          <a:blip r:embed="rId4"/>
          <a:stretch>
            <a:fillRect/>
          </a:stretch>
        </p:blipFill>
        <p:spPr>
          <a:xfrm>
            <a:off x="-484851" y="634666"/>
            <a:ext cx="12942930" cy="7510923"/>
          </a:xfrm>
          <a:prstGeom prst="rect">
            <a:avLst/>
          </a:prstGeom>
        </p:spPr>
      </p:pic>
    </p:spTree>
    <p:extLst>
      <p:ext uri="{BB962C8B-B14F-4D97-AF65-F5344CB8AC3E}">
        <p14:creationId xmlns:p14="http://schemas.microsoft.com/office/powerpoint/2010/main" val="995074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sp>
        <p:nvSpPr>
          <p:cNvPr id="3" name="Rectangle 2"/>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7588" y="2934361"/>
            <a:ext cx="11296015" cy="804820"/>
            <a:chOff x="2182284" y="2809646"/>
            <a:chExt cx="11296015" cy="804820"/>
          </a:xfrm>
        </p:grpSpPr>
        <p:sp>
          <p:nvSpPr>
            <p:cNvPr id="5" name="Oval 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p:cNvSpPr txBox="1"/>
            <p:nvPr/>
          </p:nvSpPr>
          <p:spPr>
            <a:xfrm>
              <a:off x="3036915" y="2906580"/>
              <a:ext cx="1044138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p:cNvGrpSpPr/>
          <p:nvPr/>
        </p:nvGrpSpPr>
        <p:grpSpPr>
          <a:xfrm>
            <a:off x="547588" y="3851080"/>
            <a:ext cx="11187147" cy="765447"/>
            <a:chOff x="2271468" y="4200677"/>
            <a:chExt cx="11187147" cy="765447"/>
          </a:xfrm>
        </p:grpSpPr>
        <p:sp>
          <p:nvSpPr>
            <p:cNvPr id="8" name="Oval 7"/>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528725" y="4864685"/>
            <a:ext cx="11187147" cy="765447"/>
            <a:chOff x="2271468" y="4200677"/>
            <a:chExt cx="11187147" cy="765447"/>
          </a:xfrm>
        </p:grpSpPr>
        <p:sp>
          <p:nvSpPr>
            <p:cNvPr id="11" name="Oval 10"/>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283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159321"/>
            <a:ext cx="113810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mn-cs"/>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20674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Bác Lan đưa tranh của Bống cho ông hoạ sĩ Phan xem để hỏi ý kiến. Ông hoạ sĩ xem cả xấp tranh vẽ con chó, con mèo, cây cau, chân dung bố và mẹ Bống thì tặc tặc lưỡi trầm tr</a:t>
            </a:r>
            <a:r>
              <a:rPr lang="en-US" sz="3100" b="1" noProof="0" smtClean="0">
                <a:solidFill>
                  <a:srgbClr val="002060"/>
                </a:solidFill>
                <a:latin typeface="Cambria" panose="02040503050406030204" pitchFamily="18" charset="0"/>
                <a:ea typeface="Cambria" panose="02040503050406030204" pitchFamily="18" charset="0"/>
              </a:rPr>
              <a:t>ồ</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Thế con chuột nhắt đứng cạnh cái vòng tròn có hai chóp nhọn là cái gì?</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Là lưng con mèo. Ý cháu là... hỡi tên chuột kia, mi hãy giờ hồn, mèo chưa quay đầu lại đâu!</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vi-VN"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(Theo Ma Văn Kháng)</a:t>
            </a:r>
          </a:p>
        </p:txBody>
      </p:sp>
    </p:spTree>
    <p:extLst>
      <p:ext uri="{BB962C8B-B14F-4D97-AF65-F5344CB8AC3E}">
        <p14:creationId xmlns:p14="http://schemas.microsoft.com/office/powerpoint/2010/main" val="41894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12085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xmlns="" id="{D33CB0D1-8FD9-7C5D-268F-E2711EEE24E1}"/>
              </a:ext>
            </a:extLst>
          </p:cNvPr>
          <p:cNvSpPr/>
          <p:nvPr/>
        </p:nvSpPr>
        <p:spPr>
          <a:xfrm>
            <a:off x="5391809" y="3297778"/>
            <a:ext cx="4752332"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ln w="3175">
                  <a:solidFill>
                    <a:schemeClr val="bg1"/>
                  </a:solidFill>
                </a:ln>
                <a:solidFill>
                  <a:srgbClr val="009999"/>
                </a:solidFill>
                <a:latin typeface="UTM Avo" panose="02040603050506020204" pitchFamily="18" charset="0"/>
              </a:rPr>
              <a:t> </a:t>
            </a:r>
            <a:r>
              <a:rPr lang="en-US" sz="5400" b="1" smtClean="0">
                <a:ln w="3175">
                  <a:solidFill>
                    <a:schemeClr val="bg1"/>
                  </a:solidFill>
                </a:ln>
                <a:solidFill>
                  <a:srgbClr val="009999"/>
                </a:solidFill>
                <a:latin typeface="UTM Avo" panose="02040603050506020204" pitchFamily="18" charset="0"/>
              </a:rPr>
              <a:t>tặc lưỡi</a:t>
            </a:r>
            <a:endParaRPr sz="54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xmlns="" id="{D33CB0D1-8FD9-7C5D-268F-E2711EEE24E1}"/>
              </a:ext>
            </a:extLst>
          </p:cNvPr>
          <p:cNvSpPr/>
          <p:nvPr/>
        </p:nvSpPr>
        <p:spPr>
          <a:xfrm>
            <a:off x="819694" y="2971207"/>
            <a:ext cx="4517644"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bg1"/>
                </a:solidFill>
                <a:latin typeface="UTM Avo" panose="02040603050506020204" pitchFamily="18" charset="0"/>
              </a:rPr>
              <a:t> </a:t>
            </a:r>
            <a:r>
              <a:rPr lang="en-US" sz="4800" b="1" smtClean="0">
                <a:ln>
                  <a:solidFill>
                    <a:schemeClr val="bg1"/>
                  </a:solidFill>
                </a:ln>
                <a:solidFill>
                  <a:srgbClr val="FF0066"/>
                </a:solidFill>
                <a:latin typeface="UTM Avo" panose="02040603050506020204" pitchFamily="18" charset="0"/>
              </a:rPr>
              <a:t>xấp tranh</a:t>
            </a:r>
            <a:endParaRPr sz="48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xmlns="" id="{D33CB0D1-8FD9-7C5D-268F-E2711EEE24E1}"/>
              </a:ext>
            </a:extLst>
          </p:cNvPr>
          <p:cNvSpPr/>
          <p:nvPr/>
        </p:nvSpPr>
        <p:spPr>
          <a:xfrm>
            <a:off x="2074518" y="4951334"/>
            <a:ext cx="4024530"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2">
                    <a:lumMod val="75000"/>
                  </a:schemeClr>
                </a:solidFill>
                <a:latin typeface="UTM Avo" panose="02040603050506020204" pitchFamily="18" charset="0"/>
              </a:rPr>
              <a:t> </a:t>
            </a:r>
            <a:r>
              <a:rPr lang="en-US" sz="4800" b="1" smtClean="0">
                <a:ln w="3175">
                  <a:noFill/>
                </a:ln>
                <a:solidFill>
                  <a:srgbClr val="7030A0"/>
                </a:solidFill>
                <a:latin typeface="UTM Avo" panose="02040603050506020204" pitchFamily="18" charset="0"/>
              </a:rPr>
              <a:t>trầm trồ</a:t>
            </a:r>
            <a:endParaRPr sz="48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xmlns="" id="{D33CB0D1-8FD9-7C5D-268F-E2711EEE24E1}"/>
              </a:ext>
            </a:extLst>
          </p:cNvPr>
          <p:cNvSpPr/>
          <p:nvPr/>
        </p:nvSpPr>
        <p:spPr>
          <a:xfrm>
            <a:off x="6595839" y="4746547"/>
            <a:ext cx="4218041"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9999"/>
                </a:solidFill>
                <a:latin typeface="UTM Avo" panose="02040603050506020204" pitchFamily="18" charset="0"/>
              </a:rPr>
              <a:t> </a:t>
            </a:r>
            <a:r>
              <a:rPr lang="en-US" sz="4800" b="1" smtClean="0">
                <a:solidFill>
                  <a:srgbClr val="00CC00"/>
                </a:solidFill>
                <a:latin typeface="UTM Avo" panose="02040603050506020204" pitchFamily="18" charset="0"/>
              </a:rPr>
              <a:t>chóp nhọn</a:t>
            </a:r>
            <a:endParaRPr sz="48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41990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Mắt lá răm: </a:t>
              </a:r>
              <a:r>
                <a:rPr lang="en-US" sz="3600" b="1" smtClean="0">
                  <a:latin typeface="Cambria" panose="02040503050406030204" pitchFamily="18" charset="0"/>
                  <a:ea typeface="Cambria" panose="02040503050406030204" pitchFamily="18" charset="0"/>
                </a:rPr>
                <a:t>Mắt một mí nhưng tròng to, đuôi mắt dài và sắc trông như đuôi của lá răm. </a:t>
              </a:r>
              <a:endParaRPr lang="en-US" sz="3600" b="1">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Xấp tranh: </a:t>
              </a:r>
              <a:r>
                <a:rPr lang="en-US" sz="3600" b="1">
                  <a:latin typeface="Cambria" panose="02040503050406030204" pitchFamily="18" charset="0"/>
                  <a:ea typeface="Cambria" panose="02040503050406030204" pitchFamily="18" charset="0"/>
                </a:rPr>
                <a:t>nhiều bức tranh cùng loại, xếp chồng lên nhau một cách ngay ngắn. </a:t>
              </a:r>
              <a:endParaRPr lang="en-US" sz="6000" b="1">
                <a:latin typeface="Cambria" panose="02040503050406030204" pitchFamily="18" charset="0"/>
                <a:ea typeface="Cambria" panose="02040503050406030204" pitchFamily="18" charset="0"/>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Giờ hồn: </a:t>
              </a:r>
              <a:r>
                <a:rPr lang="en-US" sz="3600" b="1">
                  <a:latin typeface="Cambria" panose="02040503050406030204" pitchFamily="18" charset="0"/>
                  <a:ea typeface="Cambria" panose="02040503050406030204" pitchFamily="18" charset="0"/>
                </a:rPr>
                <a:t>có ý nói phải coi chừng, mang tính đe doạ.</a:t>
              </a:r>
              <a:endParaRPr lang="en-US" sz="9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3" name="Picture 2"/>
          <p:cNvPicPr>
            <a:picLocks noChangeAspect="1"/>
          </p:cNvPicPr>
          <p:nvPr/>
        </p:nvPicPr>
        <p:blipFill>
          <a:blip r:embed="rId4"/>
          <a:stretch>
            <a:fillRect/>
          </a:stretch>
        </p:blipFill>
        <p:spPr>
          <a:xfrm>
            <a:off x="255617" y="451794"/>
            <a:ext cx="9577646" cy="2365453"/>
          </a:xfrm>
          <a:prstGeom prst="rect">
            <a:avLst/>
          </a:prstGeom>
        </p:spPr>
      </p:pic>
    </p:spTree>
    <p:extLst>
      <p:ext uri="{BB962C8B-B14F-4D97-AF65-F5344CB8AC3E}">
        <p14:creationId xmlns:p14="http://schemas.microsoft.com/office/powerpoint/2010/main" val="39193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1. Tài năng hội hoạ của Bống được giới thiệu như thế nào ở đoạn mở đầu? </a:t>
              </a:r>
              <a:endParaRPr lang="en-US" sz="3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33131" y="2125866"/>
            <a:ext cx="11797402" cy="4795866"/>
            <a:chOff x="133131" y="2125866"/>
            <a:chExt cx="11797402" cy="4795866"/>
          </a:xfrm>
        </p:grpSpPr>
        <p:sp>
          <p:nvSpPr>
            <p:cNvPr id="7" name="矩形: 圆角 13">
              <a:extLst>
                <a:ext uri="{FF2B5EF4-FFF2-40B4-BE49-F238E27FC236}">
                  <a16:creationId xmlns:a16="http://schemas.microsoft.com/office/drawing/2014/main" xmlns=""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Bống </a:t>
              </a:r>
              <a:r>
                <a:rPr lang="vi-VN" sz="36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323439"/>
            </a:xfrm>
            <a:prstGeom prst="rect">
              <a:avLst/>
            </a:prstGeom>
            <a:noFill/>
          </p:spPr>
          <p:txBody>
            <a:bodyPr wrap="square" rtlCol="0">
              <a:spAutoFit/>
            </a:bodyPr>
            <a:lstStyle/>
            <a:p>
              <a:pPr algn="just"/>
              <a:r>
                <a:rPr lang="en-US" sz="4000" b="1">
                  <a:solidFill>
                    <a:srgbClr val="00CC00"/>
                  </a:solidFill>
                  <a:latin typeface="Cambria" panose="02040503050406030204" pitchFamily="18" charset="0"/>
                  <a:ea typeface="Cambria" panose="02040503050406030204" pitchFamily="18" charset="0"/>
                </a:rPr>
                <a:t>2. Điều đáng chú ý trong những bức tranh Bống vẽ là gì?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97374" y="2569213"/>
            <a:ext cx="11797402" cy="3208134"/>
            <a:chOff x="133131" y="2125866"/>
            <a:chExt cx="11797402" cy="4524315"/>
          </a:xfrm>
        </p:grpSpPr>
        <p:sp>
          <p:nvSpPr>
            <p:cNvPr id="7" name="矩形: 圆角 13">
              <a:extLst>
                <a:ext uri="{FF2B5EF4-FFF2-40B4-BE49-F238E27FC236}">
                  <a16:creationId xmlns:a16="http://schemas.microsoft.com/office/drawing/2014/main" xmlns=""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Điều </a:t>
              </a:r>
              <a:r>
                <a:rPr lang="vi-VN" sz="3600" b="1">
                  <a:latin typeface="Cambria" panose="02040503050406030204" pitchFamily="18" charset="0"/>
                  <a:ea typeface="Cambria" panose="02040503050406030204" pitchFamily="18" charset="0"/>
                </a:rPr>
                <a:t>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97406" y="-253180"/>
            <a:ext cx="6030277" cy="348635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4" name="Picture 3">
            <a:extLst>
              <a:ext uri="{FF2B5EF4-FFF2-40B4-BE49-F238E27FC236}">
                <a16:creationId xmlns:a16="http://schemas.microsoft.com/office/drawing/2014/main" xmlns="" id="{B9FDBB50-F6DB-0D90-6E72-F6D89BCC44FE}"/>
              </a:ext>
            </a:extLst>
          </p:cNvPr>
          <p:cNvPicPr>
            <a:picLocks noChangeAspect="1"/>
          </p:cNvPicPr>
          <p:nvPr/>
        </p:nvPicPr>
        <p:blipFill>
          <a:blip r:embed="rId5"/>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33885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569660"/>
            </a:xfrm>
            <a:prstGeom prst="rect">
              <a:avLst/>
            </a:prstGeom>
            <a:noFill/>
          </p:spPr>
          <p:txBody>
            <a:bodyPr wrap="square" rtlCol="0">
              <a:spAutoFit/>
            </a:bodyPr>
            <a:lstStyle/>
            <a:p>
              <a:pPr algn="just"/>
              <a:r>
                <a:rPr lang="vi-VN" sz="3200" b="1">
                  <a:solidFill>
                    <a:srgbClr val="00CC00"/>
                  </a:solidFill>
                  <a:latin typeface="Cambria" panose="02040503050406030204" pitchFamily="18" charset="0"/>
                  <a:ea typeface="Cambria" panose="02040503050406030204" pitchFamily="18" charset="0"/>
                </a:rPr>
                <a:t>3. Em hiểu thế nào về nhận xét của ông hoạ sĩ Phan đối với tranh Bống vẽ: </a:t>
              </a:r>
              <a:r>
                <a:rPr lang="vi-VN" sz="3200" b="1">
                  <a:solidFill>
                    <a:schemeClr val="accent6">
                      <a:lumMod val="75000"/>
                    </a:schemeClr>
                  </a:solidFill>
                  <a:latin typeface="Cambria" panose="02040503050406030204" pitchFamily="18" charset="0"/>
                  <a:ea typeface="Cambria" panose="02040503050406030204" pitchFamily="18" charset="0"/>
                </a:rPr>
                <a:t>“Chà chà! Vẽ như đồng cỏ đến kì nở hoa!"? </a:t>
              </a:r>
              <a:r>
                <a:rPr lang="vi-VN" sz="3200" b="1">
                  <a:solidFill>
                    <a:schemeClr val="accent6">
                      <a:lumMod val="50000"/>
                    </a:schemeClr>
                  </a:solidFill>
                  <a:latin typeface="Cambria" panose="02040503050406030204" pitchFamily="18" charset="0"/>
                  <a:ea typeface="Cambria" panose="02040503050406030204" pitchFamily="18" charset="0"/>
                </a:rPr>
                <a:t>Chọn câu trả lời dưới đây hoặc nêu ý kiến của em.</a:t>
              </a:r>
              <a:r>
                <a:rPr lang="en-US" sz="3200" b="1">
                  <a:solidFill>
                    <a:schemeClr val="accent6">
                      <a:lumMod val="50000"/>
                    </a:schemeClr>
                  </a:solidFill>
                  <a:latin typeface="Cambria" panose="02040503050406030204" pitchFamily="18" charset="0"/>
                  <a:ea typeface="Cambria" panose="02040503050406030204" pitchFamily="18" charset="0"/>
                </a:rPr>
                <a:t> </a:t>
              </a:r>
            </a:p>
          </p:txBody>
        </p:sp>
      </p:grpSp>
      <p:sp>
        <p:nvSpPr>
          <p:cNvPr id="10" name="ĐÚNG">
            <a:extLst>
              <a:ext uri="{FF2B5EF4-FFF2-40B4-BE49-F238E27FC236}">
                <a16:creationId xmlns:a16="http://schemas.microsoft.com/office/drawing/2014/main" xmlns=""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chemeClr val="accent6">
                    <a:lumMod val="50000"/>
                  </a:schemeClr>
                </a:solidFill>
                <a:latin typeface="Cambria" panose="02040503050406030204" pitchFamily="18" charset="0"/>
                <a:ea typeface="Cambria" panose="02040503050406030204" pitchFamily="18" charset="0"/>
              </a:rPr>
              <a:t>A</a:t>
            </a:r>
            <a:r>
              <a:rPr lang="en-US" sz="4000" b="1">
                <a:solidFill>
                  <a:schemeClr val="accent6">
                    <a:lumMod val="50000"/>
                  </a:schemeClr>
                </a:solidFill>
                <a:latin typeface="Cambria" panose="02040503050406030204" pitchFamily="18" charset="0"/>
                <a:ea typeface="Cambria" panose="02040503050406030204" pitchFamily="18" charset="0"/>
              </a:rPr>
              <a:t>. Khen tranh của Bống vẽ rất sinh động, tự nhiên.</a:t>
            </a:r>
            <a:endParaRPr lang="en-US" sz="13800" b="1">
              <a:solidFill>
                <a:schemeClr val="accent6">
                  <a:lumMod val="50000"/>
                </a:schemeClr>
              </a:solidFill>
              <a:latin typeface="Cambria" panose="02040503050406030204" pitchFamily="18" charset="0"/>
              <a:ea typeface="Cambria" panose="02040503050406030204" pitchFamily="18" charset="0"/>
            </a:endParaRPr>
          </a:p>
        </p:txBody>
      </p:sp>
      <p:pic>
        <p:nvPicPr>
          <p:cNvPr id="11" name="Đúng">
            <a:extLst>
              <a:ext uri="{FF2B5EF4-FFF2-40B4-BE49-F238E27FC236}">
                <a16:creationId xmlns:a16="http://schemas.microsoft.com/office/drawing/2014/main" xmlns=""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xmlns=""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r>
              <a:rPr lang="en-US" sz="4000" b="1">
                <a:solidFill>
                  <a:schemeClr val="accent6">
                    <a:lumMod val="50000"/>
                  </a:schemeClr>
                </a:solidFill>
                <a:latin typeface="Cambria" panose="02040503050406030204" pitchFamily="18" charset="0"/>
                <a:ea typeface="Cambria" panose="02040503050406030204" pitchFamily="18" charset="0"/>
              </a:rPr>
              <a:t>B. Khen Bống có năng khiếu vẽ tranh.</a:t>
            </a:r>
            <a:r>
              <a:rPr lang="en-US" sz="4400" b="1">
                <a:solidFill>
                  <a:schemeClr val="accent6">
                    <a:lumMod val="50000"/>
                  </a:schemeClr>
                </a:solidFill>
                <a:latin typeface="Cambria" panose="02040503050406030204" pitchFamily="18" charset="0"/>
                <a:ea typeface="Cambria" panose="02040503050406030204" pitchFamily="18" charset="0"/>
              </a:rPr>
              <a:t> </a:t>
            </a:r>
            <a:endParaRPr lang="en-US" sz="16600" b="1">
              <a:solidFill>
                <a:schemeClr val="accent6">
                  <a:lumMod val="50000"/>
                </a:schemeClr>
              </a:solidFill>
              <a:latin typeface="Cambria" panose="02040503050406030204" pitchFamily="18" charset="0"/>
              <a:ea typeface="Cambria" panose="02040503050406030204" pitchFamily="18" charset="0"/>
            </a:endParaRPr>
          </a:p>
        </p:txBody>
      </p:sp>
      <p:pic>
        <p:nvPicPr>
          <p:cNvPr id="13" name="Sai">
            <a:extLst>
              <a:ext uri="{FF2B5EF4-FFF2-40B4-BE49-F238E27FC236}">
                <a16:creationId xmlns:a16="http://schemas.microsoft.com/office/drawing/2014/main" xmlns=""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xmlns=""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accent6">
                    <a:lumMod val="50000"/>
                  </a:schemeClr>
                </a:solidFill>
                <a:latin typeface="Cambria" panose="02040503050406030204" pitchFamily="18" charset="0"/>
                <a:ea typeface="Cambria" panose="02040503050406030204" pitchFamily="18" charset="0"/>
              </a:rPr>
              <a:t>C. Dự đoán Bống sẽ là một hoạ sĩ tài năng trong tương lai.</a:t>
            </a:r>
            <a:endParaRPr lang="en-US" sz="4000" b="1">
              <a:solidFill>
                <a:schemeClr val="accent6">
                  <a:lumMod val="50000"/>
                </a:schemeClr>
              </a:solidFill>
              <a:latin typeface="Cambria" panose="02040503050406030204" pitchFamily="18" charset="0"/>
              <a:ea typeface="Cambria" panose="02040503050406030204" pitchFamily="18" charset="0"/>
            </a:endParaRPr>
          </a:p>
        </p:txBody>
      </p:sp>
      <p:pic>
        <p:nvPicPr>
          <p:cNvPr id="15" name="Sai">
            <a:extLst>
              <a:ext uri="{FF2B5EF4-FFF2-40B4-BE49-F238E27FC236}">
                <a16:creationId xmlns:a16="http://schemas.microsoft.com/office/drawing/2014/main" xmlns=""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4. Những chi tiết nào trong bài cho thấy Bống có </a:t>
              </a:r>
              <a:r>
                <a:rPr lang="vi-VN" sz="3600" b="1">
                  <a:solidFill>
                    <a:schemeClr val="accent6">
                      <a:lumMod val="75000"/>
                    </a:schemeClr>
                  </a:solidFill>
                  <a:latin typeface="Cambria" panose="02040503050406030204" pitchFamily="18" charset="0"/>
                  <a:ea typeface="Cambria" panose="02040503050406030204" pitchFamily="18" charset="0"/>
                </a:rPr>
                <a:t>trí tưởng tượng</a:t>
              </a:r>
              <a:r>
                <a:rPr lang="vi-VN" sz="3600" b="1">
                  <a:solidFill>
                    <a:srgbClr val="00CC00"/>
                  </a:solidFill>
                  <a:latin typeface="Cambria" panose="02040503050406030204" pitchFamily="18" charset="0"/>
                  <a:ea typeface="Cambria" panose="02040503050406030204" pitchFamily="18" charset="0"/>
                </a:rPr>
                <a:t> rất phong phú? </a:t>
              </a:r>
              <a:r>
                <a:rPr lang="en-US" sz="3600" b="1">
                  <a:solidFill>
                    <a:srgbClr val="00CC00"/>
                  </a:solidFill>
                  <a:latin typeface="Cambria" panose="02040503050406030204" pitchFamily="18" charset="0"/>
                  <a:ea typeface="Cambria" panose="02040503050406030204" pitchFamily="18" charset="0"/>
                </a:rPr>
                <a:t> </a:t>
              </a:r>
            </a:p>
          </p:txBody>
        </p:sp>
      </p:grpSp>
      <p:grpSp>
        <p:nvGrpSpPr>
          <p:cNvPr id="9" name="Group 8"/>
          <p:cNvGrpSpPr/>
          <p:nvPr/>
        </p:nvGrpSpPr>
        <p:grpSpPr>
          <a:xfrm>
            <a:off x="197374" y="1932958"/>
            <a:ext cx="11797402" cy="4707685"/>
            <a:chOff x="133131" y="2125866"/>
            <a:chExt cx="11797402" cy="5540295"/>
          </a:xfrm>
        </p:grpSpPr>
        <p:sp>
          <p:nvSpPr>
            <p:cNvPr id="7" name="矩形: 圆角 13">
              <a:extLst>
                <a:ext uri="{FF2B5EF4-FFF2-40B4-BE49-F238E27FC236}">
                  <a16:creationId xmlns:a16="http://schemas.microsoft.com/office/drawing/2014/main" xmlns="" id="{439F2E60-BBFB-3001-6AB3-4F744528449D}"/>
                </a:ext>
              </a:extLst>
            </p:cNvPr>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 Khi được họa sĩ hỏi: “Sao dưới bụng con gà mái mẹ lại có một hàng chấm chấm?”. Bống trả lời: “Đó là tí của nó ạ. Không có tí, gà con bú mẹ sao được ạ.”</a:t>
              </a:r>
              <a:endParaRPr lang="vi-VN" sz="6000" b="1">
                <a:latin typeface="Cambria" panose="02040503050406030204" pitchFamily="18" charset="0"/>
                <a:ea typeface="Cambria" panose="02040503050406030204" pitchFamily="18" charset="0"/>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algn="just"/>
            <a:r>
              <a:rPr lang="vi-VN" sz="3600" b="1">
                <a:solidFill>
                  <a:schemeClr val="accent5">
                    <a:lumMod val="50000"/>
                  </a:schemeClr>
                </a:solidFill>
                <a:latin typeface="Cambria" panose="02040503050406030204" pitchFamily="18" charset="0"/>
                <a:ea typeface="Cambria" panose="02040503050406030204" pitchFamily="18" charset="0"/>
              </a:rPr>
              <a:t>- Khi được hỏi: “Thế con chuột nhắt đứng cạnh cái vòng tròn có hai chóp nhọn là cái gì?”. Bống trả lời: “Là lưng con mèo. Ý cháu là... hỡi tên chuột kia, mi hãy giờ hồn, mèo chưa quay đầu lại đâu!”</a:t>
            </a:r>
            <a:endParaRPr lang="vi-VN" sz="9600" b="1">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323439"/>
            </a:xfrm>
            <a:prstGeom prst="rect">
              <a:avLst/>
            </a:prstGeom>
            <a:noFill/>
          </p:spPr>
          <p:txBody>
            <a:bodyPr wrap="square" rtlCol="0">
              <a:spAutoFit/>
            </a:bodyPr>
            <a:lstStyle/>
            <a:p>
              <a:pPr algn="just"/>
              <a:r>
                <a:rPr lang="vi-VN" sz="4000" b="1">
                  <a:solidFill>
                    <a:srgbClr val="00CC00"/>
                  </a:solidFill>
                  <a:latin typeface="Cambria" panose="02040503050406030204" pitchFamily="18" charset="0"/>
                  <a:ea typeface="Cambria" panose="02040503050406030204" pitchFamily="18" charset="0"/>
                </a:rPr>
                <a:t>5. Em có ấn tượng với nhân vật nào trong các bức vẽ của Bống? Vì sao?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386495" y="2907320"/>
            <a:ext cx="8592009" cy="2639042"/>
            <a:chOff x="3416475" y="1932959"/>
            <a:chExt cx="8592009" cy="2639042"/>
          </a:xfrm>
        </p:grpSpPr>
        <p:sp>
          <p:nvSpPr>
            <p:cNvPr id="7" name="矩形: 圆角 13">
              <a:extLst>
                <a:ext uri="{FF2B5EF4-FFF2-40B4-BE49-F238E27FC236}">
                  <a16:creationId xmlns:a16="http://schemas.microsoft.com/office/drawing/2014/main" xmlns="" id="{439F2E60-BBFB-3001-6AB3-4F744528449D}"/>
                </a:ext>
              </a:extLst>
            </p:cNvPr>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Em có ấn tượng với nhân vật chuột nhắt trong các bức vẽ của Bống. Vì chuột nhắt đang đứng trên đầu </a:t>
              </a:r>
              <a:r>
                <a:rPr lang="en-US" sz="3600" b="1" smtClean="0">
                  <a:latin typeface="Cambria" panose="02040503050406030204" pitchFamily="18" charset="0"/>
                  <a:ea typeface="Cambria" panose="02040503050406030204" pitchFamily="18" charset="0"/>
                </a:rPr>
                <a:t>con </a:t>
              </a:r>
              <a:r>
                <a:rPr lang="vi-VN" sz="3600" b="1" smtClean="0">
                  <a:latin typeface="Cambria" panose="02040503050406030204" pitchFamily="18" charset="0"/>
                  <a:ea typeface="Cambria" panose="02040503050406030204" pitchFamily="18" charset="0"/>
                </a:rPr>
                <a:t>mèo </a:t>
              </a:r>
              <a:r>
                <a:rPr lang="vi-VN" sz="3600" b="1">
                  <a:latin typeface="Cambria" panose="02040503050406030204" pitchFamily="18" charset="0"/>
                  <a:ea typeface="Cambria" panose="02040503050406030204" pitchFamily="18" charset="0"/>
                </a:rPr>
                <a:t>rất dũng cảm. </a:t>
              </a:r>
              <a:endParaRPr lang="vi-VN" sz="239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r>
              <a:rPr lang="en-US" sz="4800" b="1" u="sng" smtClean="0">
                <a:latin typeface="Cambria" panose="02040503050406030204" pitchFamily="18" charset="0"/>
                <a:ea typeface="Cambria" panose="02040503050406030204" pitchFamily="18" charset="0"/>
              </a:rPr>
              <a:t>Ví dụ</a:t>
            </a:r>
            <a:endParaRPr lang="en-US" sz="4800" b="1" u="sng">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466601" y="1687942"/>
            <a:ext cx="4257651" cy="823689"/>
            <a:chOff x="197374" y="173694"/>
            <a:chExt cx="11163353" cy="1569931"/>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2" y="277089"/>
              <a:ext cx="10654149" cy="1466536"/>
            </a:xfrm>
            <a:prstGeom prst="rect">
              <a:avLst/>
            </a:prstGeom>
            <a:noFill/>
          </p:spPr>
          <p:txBody>
            <a:bodyPr wrap="square" rtlCol="0">
              <a:spAutoFit/>
            </a:bodyPr>
            <a:lstStyle/>
            <a:p>
              <a:pPr algn="ctr"/>
              <a:r>
                <a:rPr lang="en-US" sz="4400" b="1" smtClean="0">
                  <a:solidFill>
                    <a:srgbClr val="00CC00"/>
                  </a:solidFill>
                  <a:latin typeface="Cambria" panose="02040503050406030204" pitchFamily="18" charset="0"/>
                  <a:ea typeface="Cambria" panose="02040503050406030204" pitchFamily="18" charset="0"/>
                </a:rPr>
                <a:t>NỘI DUNG BÀI</a:t>
              </a:r>
              <a:endParaRPr lang="en-US" sz="72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431465" y="2983043"/>
            <a:ext cx="8592009" cy="2865141"/>
            <a:chOff x="3416475" y="1932959"/>
            <a:chExt cx="8592009" cy="2701021"/>
          </a:xfrm>
        </p:grpSpPr>
        <p:sp>
          <p:nvSpPr>
            <p:cNvPr id="7" name="矩形: 圆角 13">
              <a:extLst>
                <a:ext uri="{FF2B5EF4-FFF2-40B4-BE49-F238E27FC236}">
                  <a16:creationId xmlns:a16="http://schemas.microsoft.com/office/drawing/2014/main" xmlns="" id="{439F2E60-BBFB-3001-6AB3-4F744528449D}"/>
                </a:ext>
              </a:extLst>
            </p:cNvPr>
            <p:cNvSpPr/>
            <p:nvPr/>
          </p:nvSpPr>
          <p:spPr>
            <a:xfrm>
              <a:off x="3416475" y="1932959"/>
              <a:ext cx="8592009" cy="2639042"/>
            </a:xfrm>
            <a:prstGeom prst="roundRect">
              <a:avLst>
                <a:gd name="adj" fmla="val 5740"/>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585323"/>
            </a:xfrm>
            <a:prstGeom prst="rect">
              <a:avLst/>
            </a:prstGeom>
            <a:noFill/>
          </p:spPr>
          <p:txBody>
            <a:bodyPr wrap="square" rtlCol="0">
              <a:spAutoFit/>
            </a:bodyPr>
            <a:lstStyle/>
            <a:p>
              <a:pPr algn="just"/>
              <a:r>
                <a:rPr lang="en-US" sz="5400" b="1" smtClean="0">
                  <a:solidFill>
                    <a:srgbClr val="002060"/>
                  </a:solidFill>
                  <a:latin typeface="Cambria" panose="02040503050406030204" pitchFamily="18" charset="0"/>
                  <a:ea typeface="Cambria" panose="02040503050406030204" pitchFamily="18" charset="0"/>
                </a:rPr>
                <a:t>Đam mê hội họa sẽ đem đến niềm vui cho các bạn nhỏ.</a:t>
              </a:r>
              <a:endParaRPr lang="vi-VN" sz="496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18105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8" name="Picture 7"/>
          <p:cNvPicPr>
            <a:picLocks noChangeAspect="1"/>
          </p:cNvPicPr>
          <p:nvPr/>
        </p:nvPicPr>
        <p:blipFill>
          <a:blip r:embed="rId4"/>
          <a:stretch>
            <a:fillRect/>
          </a:stretch>
        </p:blipFill>
        <p:spPr>
          <a:xfrm>
            <a:off x="3715615" y="501889"/>
            <a:ext cx="7998645" cy="3036071"/>
          </a:xfrm>
          <a:prstGeom prst="rect">
            <a:avLst/>
          </a:prstGeom>
        </p:spPr>
      </p:pic>
    </p:spTree>
    <p:extLst>
      <p:ext uri="{BB962C8B-B14F-4D97-AF65-F5344CB8AC3E}">
        <p14:creationId xmlns:p14="http://schemas.microsoft.com/office/powerpoint/2010/main" val="677479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646331"/>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1. Tìm nghĩa ở cột B phù hợp với mỗi từ ở cột A. </a:t>
              </a:r>
              <a:r>
                <a:rPr lang="vi-VN" sz="3600" b="1">
                  <a:solidFill>
                    <a:schemeClr val="accent4">
                      <a:lumMod val="50000"/>
                    </a:schemeClr>
                  </a:solidFill>
                  <a:latin typeface="Cambria" panose="02040503050406030204" pitchFamily="18" charset="0"/>
                  <a:ea typeface="Cambria" panose="02040503050406030204" pitchFamily="18" charset="0"/>
                </a:rPr>
                <a:t> </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xmlns=""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Tạo ra những giá trị mới về vật chất hoặc tinh thần</a:t>
                </a:r>
                <a:endParaRPr lang="en-US" sz="3200" b="1">
                  <a:latin typeface="Cambria" panose="02040503050406030204" pitchFamily="18" charset="0"/>
                  <a:ea typeface="Cambria" panose="02040503050406030204" pitchFamily="18" charset="0"/>
                </a:endParaRP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Nghĩ và chế tạo ra cái trước đó chưa từng có</a:t>
                </a:r>
                <a:endParaRPr lang="en-US" sz="3200" b="1">
                  <a:latin typeface="Cambria" panose="02040503050406030204" pitchFamily="18" charset="0"/>
                  <a:ea typeface="Cambria" panose="02040503050406030204" pitchFamily="18" charset="0"/>
                </a:endParaRP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Làm ra tác phẩm văn học, nghệ thuật</a:t>
                </a:r>
                <a:endParaRPr lang="en-US" sz="3200" b="1">
                  <a:latin typeface="Cambria" panose="02040503050406030204" pitchFamily="18" charset="0"/>
                  <a:ea typeface="Cambria" panose="02040503050406030204" pitchFamily="18" charset="0"/>
                </a:endParaRP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xmlns=""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707886"/>
            </a:xfrm>
            <a:prstGeom prst="rect">
              <a:avLst/>
            </a:prstGeom>
            <a:noFill/>
          </p:spPr>
          <p:txBody>
            <a:bodyPr wrap="square" rtlCol="0">
              <a:spAutoFit/>
            </a:bodyPr>
            <a:lstStyle/>
            <a:p>
              <a:pPr algn="just"/>
              <a:r>
                <a:rPr lang="en-US" sz="4000" b="1">
                  <a:solidFill>
                    <a:schemeClr val="accent2">
                      <a:lumMod val="50000"/>
                    </a:schemeClr>
                  </a:solidFill>
                  <a:latin typeface="Cambria" panose="02040503050406030204" pitchFamily="18" charset="0"/>
                  <a:ea typeface="Cambria" panose="02040503050406030204" pitchFamily="18" charset="0"/>
                </a:rPr>
                <a:t>2. Đặt 1 – 2 câu với từ ở cột A, bài tập 1.</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algn="just"/>
            <a:r>
              <a:rPr lang="en-US" sz="4000" b="1" smtClean="0">
                <a:solidFill>
                  <a:srgbClr val="FF0066"/>
                </a:solidFill>
                <a:latin typeface="Cambria" panose="02040503050406030204" pitchFamily="18" charset="0"/>
                <a:ea typeface="Cambria" panose="02040503050406030204" pitchFamily="18" charset="0"/>
              </a:rPr>
              <a:t>M: </a:t>
            </a:r>
            <a:r>
              <a:rPr lang="en-US" sz="4000" b="1" smtClean="0">
                <a:solidFill>
                  <a:schemeClr val="accent2">
                    <a:lumMod val="50000"/>
                  </a:schemeClr>
                </a:solidFill>
                <a:latin typeface="Cambria" panose="02040503050406030204" pitchFamily="18" charset="0"/>
                <a:ea typeface="Cambria" panose="02040503050406030204" pitchFamily="18" charset="0"/>
              </a:rPr>
              <a:t>Nhà thơ Phạm Hổ sáng tác nhiều bài thơ hay cho thiếu nhi.</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Trong giờ mĩ thuật, cô giáo cho học sinh thỏa sức sáng tạo.</a:t>
            </a:r>
            <a:endParaRPr lang="en-US" sz="13800" b="1">
              <a:solidFill>
                <a:srgbClr val="0070C0"/>
              </a:solidFill>
              <a:latin typeface="Cambria" panose="02040503050406030204" pitchFamily="18" charset="0"/>
              <a:ea typeface="Cambria" panose="02040503050406030204" pitchFamily="18" charset="0"/>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Trong cuộc thi khoa học kĩ thuật, An đã sáng chế ra một dụng cụ nông nghiệp mới.</a:t>
            </a:r>
            <a:endParaRPr lang="en-US" sz="138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4" name="Picture 3">
            <a:extLst>
              <a:ext uri="{FF2B5EF4-FFF2-40B4-BE49-F238E27FC236}">
                <a16:creationId xmlns:a16="http://schemas.microsoft.com/office/drawing/2014/main" xmlns="" id="{F143AD40-AE78-DB5E-9BFE-EFE35509DA22}"/>
              </a:ext>
            </a:extLst>
          </p:cNvPr>
          <p:cNvPicPr>
            <a:picLocks noChangeAspect="1"/>
          </p:cNvPicPr>
          <p:nvPr/>
        </p:nvPicPr>
        <p:blipFill>
          <a:blip r:embed="rId4"/>
          <a:stretch>
            <a:fillRect/>
          </a:stretch>
        </p:blipFill>
        <p:spPr>
          <a:xfrm>
            <a:off x="3252054" y="473698"/>
            <a:ext cx="9181372" cy="3846909"/>
          </a:xfrm>
          <a:prstGeom prst="rect">
            <a:avLst/>
          </a:prstGeom>
        </p:spPr>
      </p:pic>
      <p:grpSp>
        <p:nvGrpSpPr>
          <p:cNvPr id="5" name="Group 4"/>
          <p:cNvGrpSpPr/>
          <p:nvPr/>
        </p:nvGrpSpPr>
        <p:grpSpPr>
          <a:xfrm>
            <a:off x="5107238" y="2930330"/>
            <a:ext cx="6270296" cy="2781764"/>
            <a:chOff x="197374" y="173694"/>
            <a:chExt cx="11163353" cy="1474997"/>
          </a:xfrm>
        </p:grpSpPr>
        <p:sp>
          <p:nvSpPr>
            <p:cNvPr id="6" name="Rounded Rectangle 5"/>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89"/>
              <a:ext cx="10654148" cy="1126044"/>
            </a:xfrm>
            <a:prstGeom prst="rect">
              <a:avLst/>
            </a:prstGeom>
            <a:noFill/>
          </p:spPr>
          <p:txBody>
            <a:bodyPr wrap="square" rtlCol="0">
              <a:spAutoFit/>
            </a:bodyPr>
            <a:lstStyle/>
            <a:p>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89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图片 2">
            <a:extLst>
              <a:ext uri="{FF2B5EF4-FFF2-40B4-BE49-F238E27FC236}">
                <a16:creationId xmlns:a16="http://schemas.microsoft.com/office/drawing/2014/main" xmlns="" id="{6B1A72B1-F808-DF69-B391-0FC1B1B87108}"/>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5" name="Picture 4">
            <a:extLst>
              <a:ext uri="{FF2B5EF4-FFF2-40B4-BE49-F238E27FC236}">
                <a16:creationId xmlns:a16="http://schemas.microsoft.com/office/drawing/2014/main" xmlns="" id="{78A4A8B8-24F7-2A6B-ADA0-DF2FF2083658}"/>
              </a:ext>
            </a:extLst>
          </p:cNvPr>
          <p:cNvPicPr>
            <a:picLocks noChangeAspect="1"/>
          </p:cNvPicPr>
          <p:nvPr/>
        </p:nvPicPr>
        <p:blipFill>
          <a:blip r:embed="rId4"/>
          <a:stretch>
            <a:fillRect/>
          </a:stretch>
        </p:blipFill>
        <p:spPr>
          <a:xfrm>
            <a:off x="2375357" y="-291673"/>
            <a:ext cx="8386891" cy="4641289"/>
          </a:xfrm>
          <a:prstGeom prst="rect">
            <a:avLst/>
          </a:prstGeom>
        </p:spPr>
      </p:pic>
    </p:spTree>
    <p:extLst>
      <p:ext uri="{BB962C8B-B14F-4D97-AF65-F5344CB8AC3E}">
        <p14:creationId xmlns:p14="http://schemas.microsoft.com/office/powerpoint/2010/main" val="31321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148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grpSp>
        <p:nvGrpSpPr>
          <p:cNvPr id="5" name="Group 4"/>
          <p:cNvGrpSpPr/>
          <p:nvPr/>
        </p:nvGrpSpPr>
        <p:grpSpPr>
          <a:xfrm>
            <a:off x="796120" y="264259"/>
            <a:ext cx="11395880" cy="4135682"/>
            <a:chOff x="796120" y="264259"/>
            <a:chExt cx="11395880" cy="4135682"/>
          </a:xfrm>
        </p:grpSpPr>
        <p:pic>
          <p:nvPicPr>
            <p:cNvPr id="2"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796120" y="264259"/>
              <a:ext cx="11395880" cy="4135682"/>
            </a:xfrm>
            <a:prstGeom prst="rect">
              <a:avLst/>
            </a:prstGeom>
          </p:spPr>
        </p:pic>
        <p:sp>
          <p:nvSpPr>
            <p:cNvPr id="4" name="TextBox 3"/>
            <p:cNvSpPr txBox="1"/>
            <p:nvPr/>
          </p:nvSpPr>
          <p:spPr>
            <a:xfrm>
              <a:off x="1796143" y="1175658"/>
              <a:ext cx="8833756" cy="1938992"/>
            </a:xfrm>
            <a:prstGeom prst="rect">
              <a:avLst/>
            </a:prstGeom>
            <a:noFill/>
          </p:spPr>
          <p:txBody>
            <a:bodyPr wrap="square" rtlCol="0">
              <a:spAutoFit/>
            </a:bodyPr>
            <a:lstStyle/>
            <a:p>
              <a:pPr algn="just"/>
              <a:r>
                <a:rPr lang="en-US" sz="4000" b="1" smtClean="0">
                  <a:solidFill>
                    <a:schemeClr val="accent2">
                      <a:lumMod val="75000"/>
                    </a:schemeClr>
                  </a:solidFill>
                  <a:latin typeface="Cambria" panose="02040503050406030204" pitchFamily="18" charset="0"/>
                  <a:ea typeface="Cambria" panose="02040503050406030204" pitchFamily="18" charset="0"/>
                </a:rPr>
                <a:t>Nếu có thời gian rảnh rỗi, em sẽ làm gì? (vẽ, sáng tác thơ, làm đồ chơi,…) Vì sao em thích làm việc đó?</a:t>
              </a:r>
              <a:endParaRPr lang="en-US" sz="40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625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0" name="Title 1">
            <a:extLst>
              <a:ext uri="{FF2B5EF4-FFF2-40B4-BE49-F238E27FC236}">
                <a16:creationId xmlns:a16="http://schemas.microsoft.com/office/drawing/2014/main" xmlns=""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2" name="Picture 1"/>
          <p:cNvPicPr>
            <a:picLocks noChangeAspect="1"/>
          </p:cNvPicPr>
          <p:nvPr/>
        </p:nvPicPr>
        <p:blipFill>
          <a:blip r:embed="rId4"/>
          <a:stretch>
            <a:fillRect/>
          </a:stretch>
        </p:blipFill>
        <p:spPr>
          <a:xfrm>
            <a:off x="3241642" y="620740"/>
            <a:ext cx="3286029" cy="1993565"/>
          </a:xfrm>
          <a:prstGeom prst="rect">
            <a:avLst/>
          </a:prstGeom>
        </p:spPr>
      </p:pic>
      <p:grpSp>
        <p:nvGrpSpPr>
          <p:cNvPr id="17" name="Group 16"/>
          <p:cNvGrpSpPr/>
          <p:nvPr/>
        </p:nvGrpSpPr>
        <p:grpSpPr>
          <a:xfrm>
            <a:off x="236191" y="2156686"/>
            <a:ext cx="9469065" cy="2787982"/>
            <a:chOff x="6452031" y="4285094"/>
            <a:chExt cx="8197043" cy="2787982"/>
          </a:xfrm>
        </p:grpSpPr>
        <p:sp>
          <p:nvSpPr>
            <p:cNvPr id="18" name="TextBox 17"/>
            <p:cNvSpPr txBox="1"/>
            <p:nvPr/>
          </p:nvSpPr>
          <p:spPr>
            <a:xfrm>
              <a:off x="6452031" y="4285094"/>
              <a:ext cx="7398870" cy="2785378"/>
            </a:xfrm>
            <a:prstGeom prst="rect">
              <a:avLst/>
            </a:prstGeom>
            <a:noFill/>
          </p:spPr>
          <p:txBody>
            <a:bodyPr wrap="square" rtlCol="0">
              <a:spAutoFit/>
            </a:bodyPr>
            <a:lstStyle/>
            <a:p>
              <a:r>
                <a:rPr lang="en-US" sz="175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7500" b="1" smtClean="0">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rPr>
                <a:t>Đồng cỏ</a:t>
              </a:r>
              <a:endParaRPr lang="en-US" sz="17500" b="1">
                <a:ln w="215900">
                  <a:solidFill>
                    <a:srgbClr val="FFFF00"/>
                  </a:solidFill>
                </a:ln>
                <a:solidFill>
                  <a:srgbClr val="FFFF00"/>
                </a:solidFill>
                <a:effectLst>
                  <a:outerShdw blurRad="38100" dist="38100" dir="2700000" algn="tl">
                    <a:srgbClr val="000000">
                      <a:alpha val="43137"/>
                    </a:srgbClr>
                  </a:outerShdw>
                </a:effectLst>
                <a:latin typeface="#9Slide05 SVNMaphylla" pitchFamily="2" charset="0"/>
              </a:endParaRPr>
            </a:p>
          </p:txBody>
        </p:sp>
        <p:sp>
          <p:nvSpPr>
            <p:cNvPr id="19" name="TextBox 18"/>
            <p:cNvSpPr txBox="1"/>
            <p:nvPr/>
          </p:nvSpPr>
          <p:spPr>
            <a:xfrm>
              <a:off x="6452031" y="4287698"/>
              <a:ext cx="8197043" cy="2785378"/>
            </a:xfrm>
            <a:prstGeom prst="rect">
              <a:avLst/>
            </a:prstGeom>
            <a:noFill/>
          </p:spPr>
          <p:txBody>
            <a:bodyPr wrap="square" rtlCol="0">
              <a:spAutoFit/>
            </a:bodyPr>
            <a:lstStyle/>
            <a:p>
              <a:r>
                <a:rPr lang="en-US" sz="17500" b="1">
                  <a:solidFill>
                    <a:srgbClr val="FF0066"/>
                  </a:solidFill>
                  <a:effectLst>
                    <a:outerShdw blurRad="38100" dist="38100" dir="2700000" algn="tl">
                      <a:srgbClr val="000000">
                        <a:alpha val="43137"/>
                      </a:srgbClr>
                    </a:outerShdw>
                  </a:effectLst>
                  <a:latin typeface="#9Slide05 SVNMaphylla" pitchFamily="2" charset="0"/>
                </a:rPr>
                <a:t> </a:t>
              </a:r>
              <a:r>
                <a:rPr lang="en-US" sz="17500" b="1" smtClean="0">
                  <a:solidFill>
                    <a:srgbClr val="00CC00"/>
                  </a:solidFill>
                  <a:effectLst>
                    <a:outerShdw blurRad="38100" dist="38100" dir="2700000" algn="tl">
                      <a:srgbClr val="000000">
                        <a:alpha val="43137"/>
                      </a:srgbClr>
                    </a:outerShdw>
                  </a:effectLst>
                  <a:latin typeface="#9Slide05 SVNMaphylla" pitchFamily="2" charset="0"/>
                </a:rPr>
                <a:t>Đồng cỏ</a:t>
              </a:r>
              <a:endParaRPr lang="en-US" sz="17500" b="1">
                <a:solidFill>
                  <a:srgbClr val="00CC00"/>
                </a:solidFill>
                <a:effectLst>
                  <a:outerShdw blurRad="38100" dist="38100" dir="2700000" algn="tl">
                    <a:srgbClr val="000000">
                      <a:alpha val="43137"/>
                    </a:srgbClr>
                  </a:outerShdw>
                </a:effectLst>
                <a:latin typeface="#9Slide05 SVNMaphylla" pitchFamily="2" charset="0"/>
              </a:endParaRPr>
            </a:p>
          </p:txBody>
        </p:sp>
      </p:grpSp>
      <p:grpSp>
        <p:nvGrpSpPr>
          <p:cNvPr id="5" name="Group 4"/>
          <p:cNvGrpSpPr/>
          <p:nvPr/>
        </p:nvGrpSpPr>
        <p:grpSpPr>
          <a:xfrm>
            <a:off x="5153779" y="3783881"/>
            <a:ext cx="7038221" cy="4346028"/>
            <a:chOff x="2680021" y="3800084"/>
            <a:chExt cx="5660589" cy="4346028"/>
          </a:xfrm>
        </p:grpSpPr>
        <p:grpSp>
          <p:nvGrpSpPr>
            <p:cNvPr id="20" name="Group 19"/>
            <p:cNvGrpSpPr/>
            <p:nvPr/>
          </p:nvGrpSpPr>
          <p:grpSpPr>
            <a:xfrm>
              <a:off x="2680021" y="3800084"/>
              <a:ext cx="5660589" cy="4346028"/>
              <a:chOff x="-3259372" y="6054795"/>
              <a:chExt cx="8667783" cy="4346028"/>
            </a:xfrm>
          </p:grpSpPr>
          <p:sp>
            <p:nvSpPr>
              <p:cNvPr id="24" name="TextBox 23"/>
              <p:cNvSpPr txBox="1"/>
              <p:nvPr/>
            </p:nvSpPr>
            <p:spPr>
              <a:xfrm>
                <a:off x="-3259372" y="6054795"/>
                <a:ext cx="8667783" cy="4339650"/>
              </a:xfrm>
              <a:prstGeom prst="rect">
                <a:avLst/>
              </a:prstGeom>
              <a:noFill/>
              <a:ln>
                <a:noFill/>
              </a:ln>
            </p:spPr>
            <p:txBody>
              <a:bodyPr wrap="square" rtlCol="0">
                <a:spAutoFit/>
              </a:bodyPr>
              <a:lstStyle/>
              <a:p>
                <a:r>
                  <a:rPr lang="en-US" sz="138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 </a:t>
                </a:r>
                <a:r>
                  <a:rPr lang="en-US" sz="13800" smtClean="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nở hoa </a:t>
                </a:r>
                <a:endParaRPr lang="en-US" sz="138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endParaRPr>
              </a:p>
            </p:txBody>
          </p:sp>
          <p:sp>
            <p:nvSpPr>
              <p:cNvPr id="25" name="TextBox 24"/>
              <p:cNvSpPr txBox="1"/>
              <p:nvPr/>
            </p:nvSpPr>
            <p:spPr>
              <a:xfrm>
                <a:off x="-3259372" y="6061173"/>
                <a:ext cx="8599101" cy="4339650"/>
              </a:xfrm>
              <a:prstGeom prst="rect">
                <a:avLst/>
              </a:prstGeom>
              <a:noFill/>
            </p:spPr>
            <p:txBody>
              <a:bodyPr wrap="square" rtlCol="0">
                <a:spAutoFit/>
              </a:bodyPr>
              <a:lstStyle/>
              <a:p>
                <a:r>
                  <a:rPr lang="en-US" sz="13800">
                    <a:ln w="12700">
                      <a:solidFill>
                        <a:schemeClr val="tx1"/>
                      </a:solidFill>
                      <a:prstDash val="dash"/>
                    </a:ln>
                    <a:blipFill>
                      <a:blip r:embed="rId5"/>
                      <a:stretch>
                        <a:fillRect/>
                      </a:stretch>
                    </a:blipFill>
                    <a:latin typeface="#9Slide07 Koni" pitchFamily="2" charset="0"/>
                  </a:rPr>
                  <a:t> </a:t>
                </a:r>
                <a:r>
                  <a:rPr lang="en-US" sz="13800" smtClean="0">
                    <a:ln w="19050">
                      <a:solidFill>
                        <a:schemeClr val="tx1"/>
                      </a:solidFill>
                      <a:prstDash val="solid"/>
                    </a:ln>
                    <a:blipFill>
                      <a:blip r:embed="rId5"/>
                      <a:stretch>
                        <a:fillRect/>
                      </a:stretch>
                    </a:blipFill>
                    <a:latin typeface="#9Slide07 Koni" pitchFamily="2" charset="0"/>
                  </a:rPr>
                  <a:t>nở h  </a:t>
                </a:r>
                <a:r>
                  <a:rPr lang="en-US" sz="8000" smtClean="0">
                    <a:ln w="19050">
                      <a:solidFill>
                        <a:schemeClr val="tx1"/>
                      </a:solidFill>
                      <a:prstDash val="solid"/>
                    </a:ln>
                    <a:blipFill>
                      <a:blip r:embed="rId5"/>
                      <a:stretch>
                        <a:fillRect/>
                      </a:stretch>
                    </a:blipFill>
                    <a:latin typeface="#9Slide07 Koni" pitchFamily="2" charset="0"/>
                  </a:rPr>
                  <a:t> </a:t>
                </a:r>
                <a:r>
                  <a:rPr lang="en-US" sz="13800" smtClean="0">
                    <a:ln w="19050">
                      <a:solidFill>
                        <a:schemeClr val="tx1"/>
                      </a:solidFill>
                      <a:prstDash val="solid"/>
                    </a:ln>
                    <a:blipFill>
                      <a:blip r:embed="rId5"/>
                      <a:stretch>
                        <a:fillRect/>
                      </a:stretch>
                    </a:blipFill>
                    <a:latin typeface="#9Slide07 Koni" pitchFamily="2" charset="0"/>
                  </a:rPr>
                  <a:t>a</a:t>
                </a:r>
                <a:endParaRPr lang="en-US" sz="13800">
                  <a:ln w="19050">
                    <a:solidFill>
                      <a:schemeClr val="tx1"/>
                    </a:solidFill>
                    <a:prstDash val="solid"/>
                  </a:ln>
                  <a:blipFill>
                    <a:blip r:embed="rId5"/>
                    <a:stretch>
                      <a:fillRect/>
                    </a:stretch>
                  </a:blipFill>
                  <a:latin typeface="#9Slide07 Koni" pitchFamily="2" charset="0"/>
                </a:endParaRPr>
              </a:p>
            </p:txBody>
          </p:sp>
        </p:gr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504" y="4559312"/>
              <a:ext cx="931173" cy="1071706"/>
            </a:xfrm>
            <a:prstGeom prst="rect">
              <a:avLst/>
            </a:prstGeom>
          </p:spPr>
        </p:pic>
      </p:grpSp>
    </p:spTree>
    <p:extLst>
      <p:ext uri="{BB962C8B-B14F-4D97-AF65-F5344CB8AC3E}">
        <p14:creationId xmlns:p14="http://schemas.microsoft.com/office/powerpoint/2010/main" val="303505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3" name="Picture 2"/>
          <p:cNvPicPr>
            <a:picLocks noChangeAspect="1"/>
          </p:cNvPicPr>
          <p:nvPr/>
        </p:nvPicPr>
        <p:blipFill rotWithShape="1">
          <a:blip r:embed="rId4"/>
          <a:srcRect l="6076" t="16874" r="5341" b="29410"/>
          <a:stretch/>
        </p:blipFill>
        <p:spPr>
          <a:xfrm>
            <a:off x="374396" y="2823411"/>
            <a:ext cx="11465169" cy="4034589"/>
          </a:xfrm>
          <a:prstGeom prst="rect">
            <a:avLst/>
          </a:prstGeom>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7" name="Picture 6"/>
          <p:cNvPicPr>
            <a:picLocks noChangeAspect="1"/>
          </p:cNvPicPr>
          <p:nvPr/>
        </p:nvPicPr>
        <p:blipFill>
          <a:blip r:embed="rId6"/>
          <a:stretch>
            <a:fillRect/>
          </a:stretch>
        </p:blipFill>
        <p:spPr>
          <a:xfrm>
            <a:off x="2171935" y="5918705"/>
            <a:ext cx="4615072" cy="1072989"/>
          </a:xfrm>
          <a:prstGeom prst="rect">
            <a:avLst/>
          </a:prstGeom>
        </p:spPr>
      </p:pic>
      <p:pic>
        <p:nvPicPr>
          <p:cNvPr id="11" name="Picture 10"/>
          <p:cNvPicPr>
            <a:picLocks noChangeAspect="1"/>
          </p:cNvPicPr>
          <p:nvPr/>
        </p:nvPicPr>
        <p:blipFill>
          <a:blip r:embed="rId7"/>
          <a:stretch>
            <a:fillRect/>
          </a:stretch>
        </p:blipFill>
        <p:spPr>
          <a:xfrm>
            <a:off x="3519003" y="169244"/>
            <a:ext cx="5175953" cy="2213040"/>
          </a:xfrm>
          <a:prstGeom prst="rect">
            <a:avLst/>
          </a:prstGeom>
        </p:spPr>
      </p:pic>
    </p:spTree>
    <p:extLst>
      <p:ext uri="{BB962C8B-B14F-4D97-AF65-F5344CB8AC3E}">
        <p14:creationId xmlns:p14="http://schemas.microsoft.com/office/powerpoint/2010/main" val="36603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82613"/>
            <a:ext cx="12192000" cy="3200400"/>
          </a:xfrm>
          <a:prstGeom prst="rect">
            <a:avLst/>
          </a:prstGeom>
        </p:spPr>
      </p:pic>
      <p:sp>
        <p:nvSpPr>
          <p:cNvPr id="3" name="矩形: 圆角 13">
            <a:extLst>
              <a:ext uri="{FF2B5EF4-FFF2-40B4-BE49-F238E27FC236}">
                <a16:creationId xmlns:a16="http://schemas.microsoft.com/office/drawing/2014/main" xmlns="" id="{F2849753-48A0-4EE5-ADDD-D965E336B816}"/>
              </a:ext>
            </a:extLst>
          </p:cNvPr>
          <p:cNvSpPr/>
          <p:nvPr/>
        </p:nvSpPr>
        <p:spPr>
          <a:xfrm>
            <a:off x="275227" y="884822"/>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4"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pic>
        <p:nvPicPr>
          <p:cNvPr id="5"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605485" y="-287045"/>
            <a:ext cx="4397829" cy="3323771"/>
          </a:xfrm>
          <a:prstGeom prst="rect">
            <a:avLst/>
          </a:prstGeom>
        </p:spPr>
      </p:pic>
      <p:pic>
        <p:nvPicPr>
          <p:cNvPr id="6" name="Picture 5">
            <a:extLst>
              <a:ext uri="{FF2B5EF4-FFF2-40B4-BE49-F238E27FC236}">
                <a16:creationId xmlns:a16="http://schemas.microsoft.com/office/drawing/2014/main" xmlns="" id="{90DFA81A-7980-2CE8-9DC3-4A783ABBA1F8}"/>
              </a:ext>
            </a:extLst>
          </p:cNvPr>
          <p:cNvPicPr>
            <a:picLocks noChangeAspect="1"/>
          </p:cNvPicPr>
          <p:nvPr/>
        </p:nvPicPr>
        <p:blipFill>
          <a:blip r:embed="rId5"/>
          <a:stretch>
            <a:fillRect/>
          </a:stretch>
        </p:blipFill>
        <p:spPr>
          <a:xfrm>
            <a:off x="2501647" y="18548"/>
            <a:ext cx="7275246" cy="2743284"/>
          </a:xfrm>
          <a:prstGeom prst="rect">
            <a:avLst/>
          </a:prstGeom>
        </p:spPr>
      </p:pic>
      <p:sp>
        <p:nvSpPr>
          <p:cNvPr id="8" name="TextBox 7">
            <a:extLst>
              <a:ext uri="{FF2B5EF4-FFF2-40B4-BE49-F238E27FC236}">
                <a16:creationId xmlns:a16="http://schemas.microsoft.com/office/drawing/2014/main" xmlns="" id="{93D16A45-3889-3C49-33EC-4E4D25085013}"/>
              </a:ext>
            </a:extLst>
          </p:cNvPr>
          <p:cNvSpPr txBox="1"/>
          <p:nvPr/>
        </p:nvSpPr>
        <p:spPr>
          <a:xfrm>
            <a:off x="481261" y="1506521"/>
            <a:ext cx="11229474" cy="4524315"/>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Đọc đúng từ ngữ, câu, đoạn và toàn bộ câu chuyện </a:t>
            </a:r>
            <a:r>
              <a:rPr lang="en-US" sz="3200" b="1" i="1">
                <a:solidFill>
                  <a:srgbClr val="002060"/>
                </a:solidFill>
                <a:latin typeface="Cambria" panose="02040503050406030204" pitchFamily="18" charset="0"/>
                <a:ea typeface="Cambria" panose="02040503050406030204" pitchFamily="18" charset="0"/>
              </a:rPr>
              <a:t>Đồng cỏ nở hoa.</a:t>
            </a:r>
            <a:endParaRPr lang="en-US" sz="3200" b="1">
              <a:solidFill>
                <a:srgbClr val="002060"/>
              </a:solidFill>
              <a:latin typeface="Cambria" panose="02040503050406030204" pitchFamily="18" charset="0"/>
              <a:ea typeface="Cambria" panose="02040503050406030204" pitchFamily="18" charset="0"/>
            </a:endParaRPr>
          </a:p>
          <a:p>
            <a:pPr algn="just"/>
            <a:r>
              <a:rPr lang="en-US" sz="3200" b="1">
                <a:solidFill>
                  <a:srgbClr val="002060"/>
                </a:solidFill>
                <a:latin typeface="Cambria" panose="02040503050406030204" pitchFamily="18" charset="0"/>
                <a:ea typeface="Cambria" panose="02040503050406030204" pitchFamily="18" charset="0"/>
              </a:rPr>
              <a:t>- Biết đọc lời người dẫn chuyện, lời nói của các nhân vật Bống, ông họa sĩ trong câu chuyện với giọng điệu phù hợp.</a:t>
            </a:r>
          </a:p>
          <a:p>
            <a:pPr algn="just"/>
            <a:r>
              <a:rPr lang="en-US" sz="3200" b="1">
                <a:solidFill>
                  <a:srgbClr val="002060"/>
                </a:solidFill>
                <a:latin typeface="Cambria" panose="02040503050406030204" pitchFamily="18" charset="0"/>
                <a:ea typeface="Cambria" panose="02040503050406030204" pitchFamily="18" charset="0"/>
              </a:rPr>
              <a:t>- Nhận biết được đặc điểm của nhân vật thể hiện qua điệu bộ, hành động, suy nghĩ,… nhận biết được cách liên tưởng, so sánh</a:t>
            </a:r>
            <a:r>
              <a:rPr lang="en-US" sz="3200" b="1" smtClean="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trong việc xây dựng nhân vật. Hiểu điều tác giả muốn nói qua câu chuyện: Đam mê hội họa sẽ đem đến niềm vui cho các bạn nhỏ</a:t>
            </a:r>
            <a:r>
              <a:rPr lang="en-US" sz="3200" b="1" smtClean="0">
                <a:solidFill>
                  <a:srgbClr val="002060"/>
                </a:solidFill>
                <a:latin typeface="Cambria" panose="02040503050406030204" pitchFamily="18" charset="0"/>
                <a:ea typeface="Cambria" panose="02040503050406030204" pitchFamily="18" charset="0"/>
              </a:rPr>
              <a:t>.</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76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p:cNvPicPr>
            <a:picLocks noChangeAspect="1"/>
          </p:cNvPicPr>
          <p:nvPr/>
        </p:nvPicPr>
        <p:blipFill>
          <a:blip r:embed="rId5"/>
          <a:stretch>
            <a:fillRect/>
          </a:stretch>
        </p:blipFill>
        <p:spPr>
          <a:xfrm>
            <a:off x="0" y="937832"/>
            <a:ext cx="8401016" cy="2249619"/>
          </a:xfrm>
          <a:prstGeom prst="rect">
            <a:avLst/>
          </a:prstGeom>
        </p:spPr>
      </p:pic>
    </p:spTree>
    <p:extLst>
      <p:ext uri="{BB962C8B-B14F-4D97-AF65-F5344CB8AC3E}">
        <p14:creationId xmlns:p14="http://schemas.microsoft.com/office/powerpoint/2010/main" val="2638755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240966"/>
            <a:ext cx="11381014" cy="550920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Bống </a:t>
            </a:r>
            <a:r>
              <a:rPr lang="vi-VN" sz="32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200" b="1"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Cái </a:t>
            </a:r>
            <a:r>
              <a:rPr lang="vi-VN" sz="3200" b="1">
                <a:latin typeface="Cambria" panose="02040503050406030204" pitchFamily="18" charset="0"/>
                <a:ea typeface="Cambria" panose="02040503050406030204" pitchFamily="18" charset="0"/>
              </a:rPr>
              <a:t>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3969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Bác </a:t>
            </a:r>
            <a:r>
              <a:rPr lang="vi-VN" sz="3100" b="1">
                <a:latin typeface="Cambria" panose="02040503050406030204" pitchFamily="18" charset="0"/>
                <a:ea typeface="Cambria" panose="02040503050406030204" pitchFamily="18" charset="0"/>
              </a:rPr>
              <a:t>Lan đưa tranh của Bống cho ông hoạ sĩ Phan xem để hỏi ý kiến. Ông hoạ sĩ xem cả xấp tranh vẽ con chó, con mèo, cây cau, chân dung bố và mẹ Bống thì tặc tặc lưỡi trầm trổ:“Chà chà! Vẽ như đồng cỏ đến kì nở hoa! Vẽ được lắm, được lắm!”. Đoạn, ông nói: “Còn những bức nào nữa, cho ông xem với nào!”. Bống đưa cho ông cả tập tranh giấu trong cặp. Ông trố mắt, chỉ từng bức:</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Sao dưới bụng con gà mái mẹ lại có một hàng chấm chấm?</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Đó là tí của nó ạ. Không có tí, gà con bú mẹ sao được ạ.</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Thế con chuột nhắt đứng cạnh cái vòng tròn có hai chóp nhọn là cái gì?</a:t>
            </a:r>
          </a:p>
          <a:p>
            <a:pPr algn="just">
              <a:lnSpc>
                <a:spcPct val="80000"/>
              </a:lnSpc>
            </a:pPr>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Là lưng con mèo. Ý cháu là... hỡi tên chuột kia, mi hãy giờ hồn, mèo chưa quay đầu lại đâu!</a:t>
            </a:r>
          </a:p>
          <a:p>
            <a:pPr algn="r">
              <a:lnSpc>
                <a:spcPct val="80000"/>
              </a:lnSpc>
            </a:pPr>
            <a:r>
              <a:rPr lang="vi-VN" sz="3100" b="1">
                <a:latin typeface="Cambria" panose="02040503050406030204" pitchFamily="18" charset="0"/>
                <a:ea typeface="Cambria" panose="02040503050406030204" pitchFamily="18" charset="0"/>
              </a:rPr>
              <a:t>(Theo Ma Văn Kháng)</a:t>
            </a:r>
          </a:p>
        </p:txBody>
      </p:sp>
    </p:spTree>
    <p:extLst>
      <p:ext uri="{BB962C8B-B14F-4D97-AF65-F5344CB8AC3E}">
        <p14:creationId xmlns:p14="http://schemas.microsoft.com/office/powerpoint/2010/main" val="38284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2256"/>
            <a:ext cx="4974767" cy="4974767"/>
          </a:xfrm>
          <a:prstGeom prst="rect">
            <a:avLst/>
          </a:prstGeom>
        </p:spPr>
      </p:pic>
      <p:sp>
        <p:nvSpPr>
          <p:cNvPr id="6" name="Speech Bubble: Oval 9">
            <a:extLst>
              <a:ext uri="{FF2B5EF4-FFF2-40B4-BE49-F238E27FC236}">
                <a16:creationId xmlns:a16="http://schemas.microsoft.com/office/drawing/2014/main" xmlns=""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7" name="Speech Bubble: Oval 9">
            <a:extLst>
              <a:ext uri="{FF2B5EF4-FFF2-40B4-BE49-F238E27FC236}">
                <a16:creationId xmlns:a16="http://schemas.microsoft.com/office/drawing/2014/main" xmlns=""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1674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166</TotalTime>
  <Words>1595</Words>
  <Application>Microsoft Office PowerPoint</Application>
  <PresentationFormat>Custom</PresentationFormat>
  <Paragraphs>80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MINH HUYEN</cp:lastModifiedBy>
  <cp:revision>36</cp:revision>
  <dcterms:created xsi:type="dcterms:W3CDTF">2023-09-22T19:54:16Z</dcterms:created>
  <dcterms:modified xsi:type="dcterms:W3CDTF">2024-11-23T04:00:12Z</dcterms:modified>
</cp:coreProperties>
</file>