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83" r:id="rId3"/>
    <p:sldId id="594" r:id="rId4"/>
    <p:sldId id="595" r:id="rId5"/>
    <p:sldId id="596" r:id="rId6"/>
    <p:sldId id="597" r:id="rId7"/>
    <p:sldId id="598" r:id="rId8"/>
    <p:sldId id="599" r:id="rId9"/>
    <p:sldId id="277" r:id="rId10"/>
    <p:sldId id="278" r:id="rId11"/>
    <p:sldId id="600" r:id="rId12"/>
    <p:sldId id="260" r:id="rId13"/>
    <p:sldId id="601" r:id="rId14"/>
    <p:sldId id="602" r:id="rId15"/>
    <p:sldId id="603"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32390-039F-45E5-B847-8CE1642DB52F}"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B1753-CEBF-4D37-8FD6-AA358B7DFDF0}" type="slidenum">
              <a:rPr lang="en-US" smtClean="0"/>
              <a:t>‹#›</a:t>
            </a:fld>
            <a:endParaRPr lang="en-US"/>
          </a:p>
        </p:txBody>
      </p:sp>
    </p:spTree>
    <p:extLst>
      <p:ext uri="{BB962C8B-B14F-4D97-AF65-F5344CB8AC3E}">
        <p14:creationId xmlns:p14="http://schemas.microsoft.com/office/powerpoint/2010/main" val="404663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3917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038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991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8753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6939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290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504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526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2572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554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3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3804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72751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68409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2792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031158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938056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05105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89179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312721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424896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989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497316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541635"/>
      </p:ext>
    </p:extLst>
  </p:cSld>
  <p:clrMapOvr>
    <a:masterClrMapping/>
  </p:clrMapOvr>
  <p:transition spd="slow" advTm="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97839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06042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5" name="矩形 4"/>
          <p:cNvSpPr/>
          <p:nvPr userDrawn="1"/>
        </p:nvSpPr>
        <p:spPr>
          <a:xfrm>
            <a:off x="8512494" y="6545425"/>
            <a:ext cx="966254"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700389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7077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770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extLst>
      <p:ext uri="{BB962C8B-B14F-4D97-AF65-F5344CB8AC3E}">
        <p14:creationId xmlns:p14="http://schemas.microsoft.com/office/powerpoint/2010/main" val="45641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extLst>
      <p:ext uri="{BB962C8B-B14F-4D97-AF65-F5344CB8AC3E}">
        <p14:creationId xmlns:p14="http://schemas.microsoft.com/office/powerpoint/2010/main" val="247678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51389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15790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84027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91208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64711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8" cstate="email">
            <a:extLst>
              <a:ext uri="{28A0092B-C50C-407E-A947-70E740481C1C}">
                <a14:useLocalDpi xmlns:a14="http://schemas.microsoft.com/office/drawing/2010/main"/>
              </a:ext>
            </a:extLst>
          </a:blip>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Shape&#10;&#10;Description automatically generated with medium confidence">
            <a:extLst>
              <a:ext uri="{FF2B5EF4-FFF2-40B4-BE49-F238E27FC236}">
                <a16:creationId xmlns:a16="http://schemas.microsoft.com/office/drawing/2014/main" id="{0C50BBF5-03DB-41AF-841B-399E2E3C4123}"/>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592826" y="390833"/>
            <a:ext cx="1368229" cy="1368229"/>
          </a:xfrm>
          <a:prstGeom prst="rect">
            <a:avLst/>
          </a:prstGeom>
        </p:spPr>
      </p:pic>
    </p:spTree>
    <p:extLst>
      <p:ext uri="{BB962C8B-B14F-4D97-AF65-F5344CB8AC3E}">
        <p14:creationId xmlns:p14="http://schemas.microsoft.com/office/powerpoint/2010/main" val="4031109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1.emf"/><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36.png"/><Relationship Id="rId4" Type="http://schemas.openxmlformats.org/officeDocument/2006/relationships/image" Target="../media/image12.emf"/><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11.emf"/><Relationship Id="rId9" Type="http://schemas.openxmlformats.org/officeDocument/2006/relationships/image" Target="../media/image39.gif"/></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11.emf"/><Relationship Id="rId9" Type="http://schemas.openxmlformats.org/officeDocument/2006/relationships/image" Target="../media/image39.gif"/></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audio" Target="../media/audio3.wav"/><Relationship Id="rId3" Type="http://schemas.openxmlformats.org/officeDocument/2006/relationships/audio" Target="../media/audio3.wav"/><Relationship Id="rId7" Type="http://schemas.microsoft.com/office/2007/relationships/hdphoto" Target="../media/hdphoto2.wdp"/><Relationship Id="rId12"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4.gif"/><Relationship Id="rId5" Type="http://schemas.openxmlformats.org/officeDocument/2006/relationships/image" Target="../media/image11.emf"/><Relationship Id="rId10" Type="http://schemas.openxmlformats.org/officeDocument/2006/relationships/image" Target="../media/image43.png"/><Relationship Id="rId4" Type="http://schemas.openxmlformats.org/officeDocument/2006/relationships/audio" Target="../media/audio2.wav"/><Relationship Id="rId9" Type="http://schemas.openxmlformats.org/officeDocument/2006/relationships/image" Target="../media/image42.png"/><Relationship Id="rId1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46.png"/><Relationship Id="rId4" Type="http://schemas.openxmlformats.org/officeDocument/2006/relationships/image" Target="../media/image12.emf"/><Relationship Id="rId9" Type="http://schemas.openxmlformats.org/officeDocument/2006/relationships/image" Target="../media/image16.emf"/></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emf"/></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1.emf"/><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2EE6F24-230D-45DD-AD30-9E84C94189EB}"/>
              </a:ext>
            </a:extLst>
          </p:cNvPr>
          <p:cNvGrpSpPr/>
          <p:nvPr/>
        </p:nvGrpSpPr>
        <p:grpSpPr>
          <a:xfrm>
            <a:off x="-3486" y="0"/>
            <a:ext cx="12208162" cy="6858000"/>
            <a:chOff x="-3486" y="0"/>
            <a:chExt cx="12208162" cy="6858000"/>
          </a:xfrm>
        </p:grpSpPr>
        <p:sp>
          <p:nvSpPr>
            <p:cNvPr id="18" name="Rectangle 17">
              <a:extLst>
                <a:ext uri="{FF2B5EF4-FFF2-40B4-BE49-F238E27FC236}">
                  <a16:creationId xmlns:a16="http://schemas.microsoft.com/office/drawing/2014/main" id="{04AD59A7-8CB3-4DBF-BEF1-299ED9D40DF4}"/>
                </a:ext>
              </a:extLst>
            </p:cNvPr>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9" name="Rectangle 18">
              <a:extLst>
                <a:ext uri="{FF2B5EF4-FFF2-40B4-BE49-F238E27FC236}">
                  <a16:creationId xmlns:a16="http://schemas.microsoft.com/office/drawing/2014/main" id="{5FE663DD-EDE0-4CF5-A511-6E484AA98988}"/>
                </a:ext>
              </a:extLst>
            </p:cNvPr>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0" name="Rectangle 19">
              <a:extLst>
                <a:ext uri="{FF2B5EF4-FFF2-40B4-BE49-F238E27FC236}">
                  <a16:creationId xmlns:a16="http://schemas.microsoft.com/office/drawing/2014/main" id="{D929D7E5-D5C9-4864-A88B-7678E900760A}"/>
                </a:ext>
              </a:extLst>
            </p:cNvPr>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4" name="Rectangle 23">
              <a:extLst>
                <a:ext uri="{FF2B5EF4-FFF2-40B4-BE49-F238E27FC236}">
                  <a16:creationId xmlns:a16="http://schemas.microsoft.com/office/drawing/2014/main" id="{DC19A5AE-83CE-47D6-95E9-CD9C99F328AB}"/>
                </a:ext>
              </a:extLst>
            </p:cNvPr>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6" name="图片 5"/>
          <p:cNvPicPr>
            <a:picLocks noChangeAspect="1"/>
          </p:cNvPicPr>
          <p:nvPr/>
        </p:nvPicPr>
        <p:blipFill>
          <a:blip r:embed="rId3"/>
          <a:stretch>
            <a:fillRect/>
          </a:stretch>
        </p:blipFill>
        <p:spPr>
          <a:xfrm>
            <a:off x="8054368" y="5879217"/>
            <a:ext cx="3879249" cy="741329"/>
          </a:xfrm>
          <a:prstGeom prst="rect">
            <a:avLst/>
          </a:prstGeom>
        </p:spPr>
      </p:pic>
      <p:pic>
        <p:nvPicPr>
          <p:cNvPr id="10" name="图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3612" y="22566"/>
            <a:ext cx="1078388" cy="1245846"/>
          </a:xfrm>
          <a:prstGeom prst="rect">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993418">
            <a:off x="791823" y="5054379"/>
            <a:ext cx="1337538" cy="1649674"/>
          </a:xfrm>
          <a:prstGeom prst="rect">
            <a:avLst/>
          </a:prstGeom>
        </p:spPr>
      </p:pic>
      <p:pic>
        <p:nvPicPr>
          <p:cNvPr id="14" name="图片 13"/>
          <p:cNvPicPr>
            <a:picLocks noChangeAspect="1"/>
          </p:cNvPicPr>
          <p:nvPr/>
        </p:nvPicPr>
        <p:blipFill>
          <a:blip r:embed="rId6"/>
          <a:stretch>
            <a:fillRect/>
          </a:stretch>
        </p:blipFill>
        <p:spPr>
          <a:xfrm rot="19959090">
            <a:off x="560629" y="342033"/>
            <a:ext cx="1867027" cy="1852759"/>
          </a:xfrm>
          <a:prstGeom prst="rect">
            <a:avLst/>
          </a:prstGeom>
        </p:spPr>
      </p:pic>
      <p:pic>
        <p:nvPicPr>
          <p:cNvPr id="22" name="图片 1"/>
          <p:cNvPicPr>
            <a:picLocks noChangeAspect="1"/>
          </p:cNvPicPr>
          <p:nvPr/>
        </p:nvPicPr>
        <p:blipFill>
          <a:blip r:embed="rId7"/>
          <a:stretch>
            <a:fillRect/>
          </a:stretch>
        </p:blipFill>
        <p:spPr>
          <a:xfrm>
            <a:off x="9159749" y="4195455"/>
            <a:ext cx="2697132" cy="2708878"/>
          </a:xfrm>
          <a:prstGeom prst="rect">
            <a:avLst/>
          </a:prstGeom>
        </p:spPr>
      </p:pic>
      <p:pic>
        <p:nvPicPr>
          <p:cNvPr id="23" name="图片 3"/>
          <p:cNvPicPr>
            <a:picLocks noChangeAspect="1"/>
          </p:cNvPicPr>
          <p:nvPr/>
        </p:nvPicPr>
        <p:blipFill>
          <a:blip r:embed="rId8"/>
          <a:stretch>
            <a:fillRect/>
          </a:stretch>
        </p:blipFill>
        <p:spPr>
          <a:xfrm flipH="1">
            <a:off x="10465742" y="2822163"/>
            <a:ext cx="1500428" cy="1380537"/>
          </a:xfrm>
          <a:prstGeom prst="rect">
            <a:avLst/>
          </a:prstGeom>
        </p:spPr>
      </p:pic>
      <p:sp>
        <p:nvSpPr>
          <p:cNvPr id="15" name="Google Shape;487;p33">
            <a:extLst>
              <a:ext uri="{FF2B5EF4-FFF2-40B4-BE49-F238E27FC236}">
                <a16:creationId xmlns:a16="http://schemas.microsoft.com/office/drawing/2014/main" id="{01A36FA5-A99F-4D1F-9BD1-FD9F9D644564}"/>
              </a:ext>
            </a:extLst>
          </p:cNvPr>
          <p:cNvSpPr txBox="1">
            <a:spLocks/>
          </p:cNvSpPr>
          <p:nvPr/>
        </p:nvSpPr>
        <p:spPr>
          <a:xfrm>
            <a:off x="-180638" y="519793"/>
            <a:ext cx="12978577"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0" i="0" u="none" strike="noStrike" kern="0" cap="none" spc="0" normalizeH="0" baseline="0" noProof="0" dirty="0" err="1">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Thứ</a:t>
            </a:r>
            <a:r>
              <a:rPr kumimoji="0" lang="en-US" sz="4000" b="0" i="0" u="none" strike="noStrike" kern="0" cap="none" spc="0" normalizeH="0" baseline="0" noProof="0" dirty="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 … </a:t>
            </a:r>
            <a:r>
              <a:rPr kumimoji="0" lang="en-US" sz="4000" b="0" i="0" u="none" strike="noStrike" kern="0" cap="none" spc="0" normalizeH="0" baseline="0" noProof="0" dirty="0" err="1">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ngày</a:t>
            </a:r>
            <a:r>
              <a:rPr kumimoji="0" lang="en-US" sz="4000" b="0" i="0" u="none" strike="noStrike" kern="0" cap="none" spc="0" normalizeH="0" baseline="0" noProof="0" dirty="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 … </a:t>
            </a:r>
            <a:r>
              <a:rPr kumimoji="0" lang="en-US" sz="4000" b="0" i="0" u="none" strike="noStrike" kern="0" cap="none" spc="0" normalizeH="0" baseline="0" noProof="0" dirty="0" err="1">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tháng</a:t>
            </a:r>
            <a:r>
              <a:rPr kumimoji="0" lang="en-US" sz="4000" b="0" i="0" u="none" strike="noStrike" kern="0" cap="none" spc="0" normalizeH="0" baseline="0" noProof="0" dirty="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 … </a:t>
            </a:r>
            <a:r>
              <a:rPr kumimoji="0" lang="en-US" sz="4000" b="0" i="0" u="none" strike="noStrike" kern="0" cap="none" spc="0" normalizeH="0" baseline="0" noProof="0" err="1">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năm</a:t>
            </a:r>
            <a:r>
              <a:rPr kumimoji="0" lang="en-US" sz="4000" b="0" i="0" u="none" strike="noStrike" kern="0" cap="none" spc="0" normalizeH="0" baseline="0" noProof="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 2022</a:t>
            </a:r>
            <a:endParaRPr kumimoji="0" lang="en-US" sz="4000" b="0" i="0" u="none" strike="noStrike" kern="0" cap="none" spc="0" normalizeH="0" baseline="0" noProof="0" dirty="0">
              <a:ln>
                <a:noFill/>
              </a:ln>
              <a:solidFill>
                <a:srgbClr val="002060"/>
              </a:solidFill>
              <a:effectLst/>
              <a:uLnTx/>
              <a:uFillTx/>
              <a:latin typeface="#9Slide05 IcielSmoothy Cursive" panose="00000500000000000000" pitchFamily="2" charset="0"/>
              <a:cs typeface="Calibri" panose="020F0502020204030204" pitchFamily="34" charset="0"/>
              <a:sym typeface="Bubblegum Sans"/>
            </a:endParaRPr>
          </a:p>
        </p:txBody>
      </p:sp>
      <p:pic>
        <p:nvPicPr>
          <p:cNvPr id="2" name="Picture 1">
            <a:extLst>
              <a:ext uri="{FF2B5EF4-FFF2-40B4-BE49-F238E27FC236}">
                <a16:creationId xmlns:a16="http://schemas.microsoft.com/office/drawing/2014/main" id="{C694A2DF-C8D0-4E3B-9117-8DD5F5337EE0}"/>
              </a:ext>
            </a:extLst>
          </p:cNvPr>
          <p:cNvPicPr>
            <a:picLocks noChangeAspect="1"/>
          </p:cNvPicPr>
          <p:nvPr/>
        </p:nvPicPr>
        <p:blipFill>
          <a:blip r:embed="rId9"/>
          <a:stretch>
            <a:fillRect/>
          </a:stretch>
        </p:blipFill>
        <p:spPr>
          <a:xfrm>
            <a:off x="3953965" y="1209904"/>
            <a:ext cx="4048095" cy="1213209"/>
          </a:xfrm>
          <a:prstGeom prst="rect">
            <a:avLst/>
          </a:prstGeom>
        </p:spPr>
      </p:pic>
      <p:pic>
        <p:nvPicPr>
          <p:cNvPr id="5" name="Picture 4">
            <a:extLst>
              <a:ext uri="{FF2B5EF4-FFF2-40B4-BE49-F238E27FC236}">
                <a16:creationId xmlns:a16="http://schemas.microsoft.com/office/drawing/2014/main" id="{D0566F1B-02F9-47D3-9057-3570E5F0EF78}"/>
              </a:ext>
            </a:extLst>
          </p:cNvPr>
          <p:cNvPicPr>
            <a:picLocks noChangeAspect="1"/>
          </p:cNvPicPr>
          <p:nvPr/>
        </p:nvPicPr>
        <p:blipFill>
          <a:blip r:embed="rId10"/>
          <a:stretch>
            <a:fillRect/>
          </a:stretch>
        </p:blipFill>
        <p:spPr>
          <a:xfrm>
            <a:off x="1794139" y="2386133"/>
            <a:ext cx="8565622" cy="1609483"/>
          </a:xfrm>
          <a:prstGeom prst="rect">
            <a:avLst/>
          </a:prstGeom>
        </p:spPr>
      </p:pic>
    </p:spTree>
    <p:extLst>
      <p:ext uri="{BB962C8B-B14F-4D97-AF65-F5344CB8AC3E}">
        <p14:creationId xmlns:p14="http://schemas.microsoft.com/office/powerpoint/2010/main" val="27718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grpSp>
        <p:nvGrpSpPr>
          <p:cNvPr id="36" name="Group 35">
            <a:extLst>
              <a:ext uri="{FF2B5EF4-FFF2-40B4-BE49-F238E27FC236}">
                <a16:creationId xmlns:a16="http://schemas.microsoft.com/office/drawing/2014/main" id="{04AE6933-DA95-453E-94E5-D98CA95465F9}"/>
              </a:ext>
            </a:extLst>
          </p:cNvPr>
          <p:cNvGrpSpPr/>
          <p:nvPr/>
        </p:nvGrpSpPr>
        <p:grpSpPr>
          <a:xfrm flipH="1">
            <a:off x="3264309" y="3785419"/>
            <a:ext cx="1843955" cy="2726670"/>
            <a:chOff x="10081587" y="2304414"/>
            <a:chExt cx="2014077" cy="3390653"/>
          </a:xfrm>
        </p:grpSpPr>
        <p:pic>
          <p:nvPicPr>
            <p:cNvPr id="40"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42" name="图片 5">
              <a:extLst>
                <a:ext uri="{FF2B5EF4-FFF2-40B4-BE49-F238E27FC236}">
                  <a16:creationId xmlns:a16="http://schemas.microsoft.com/office/drawing/2014/main" id="{0B35F27F-1F7F-439B-A325-BA3A7A9FD4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3" name="图片 2">
            <a:extLst>
              <a:ext uri="{FF2B5EF4-FFF2-40B4-BE49-F238E27FC236}">
                <a16:creationId xmlns:a16="http://schemas.microsoft.com/office/drawing/2014/main" id="{B84DE80C-6D22-45B0-A8F9-AA2EC0F252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95759" y="3608440"/>
            <a:ext cx="1525545" cy="2945532"/>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1121" y="1279686"/>
            <a:ext cx="5703239" cy="2347984"/>
          </a:xfrm>
          <a:prstGeom prst="rect">
            <a:avLst/>
          </a:prstGeom>
        </p:spPr>
      </p:pic>
    </p:spTree>
    <p:extLst>
      <p:ext uri="{BB962C8B-B14F-4D97-AF65-F5344CB8AC3E}">
        <p14:creationId xmlns:p14="http://schemas.microsoft.com/office/powerpoint/2010/main" val="13631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493909" y="-172768"/>
            <a:ext cx="884937" cy="876860"/>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353961" y="501445"/>
            <a:ext cx="5447072"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Cái đồng hồ</a:t>
            </a:r>
            <a:endPar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(Theo Vũ Tú Nam)</a:t>
            </a:r>
          </a:p>
        </p:txBody>
      </p:sp>
      <p:grpSp>
        <p:nvGrpSpPr>
          <p:cNvPr id="14" name="Group 13">
            <a:extLst>
              <a:ext uri="{FF2B5EF4-FFF2-40B4-BE49-F238E27FC236}">
                <a16:creationId xmlns:a16="http://schemas.microsoft.com/office/drawing/2014/main" id="{4D394F9E-F34B-4BDD-90E0-52540E546ABB}"/>
              </a:ext>
            </a:extLst>
          </p:cNvPr>
          <p:cNvGrpSpPr/>
          <p:nvPr/>
        </p:nvGrpSpPr>
        <p:grpSpPr>
          <a:xfrm>
            <a:off x="6638084" y="298723"/>
            <a:ext cx="5239284" cy="1028632"/>
            <a:chOff x="7074366" y="2986043"/>
            <a:chExt cx="5239284" cy="1028632"/>
          </a:xfrm>
        </p:grpSpPr>
        <p:grpSp>
          <p:nvGrpSpPr>
            <p:cNvPr id="18" name="Group 17">
              <a:extLst>
                <a:ext uri="{FF2B5EF4-FFF2-40B4-BE49-F238E27FC236}">
                  <a16:creationId xmlns:a16="http://schemas.microsoft.com/office/drawing/2014/main" id="{4E603D14-D673-475F-AF48-CECA031A5437}"/>
                </a:ext>
              </a:extLst>
            </p:cNvPr>
            <p:cNvGrpSpPr/>
            <p:nvPr/>
          </p:nvGrpSpPr>
          <p:grpSpPr>
            <a:xfrm>
              <a:off x="7428712" y="3369689"/>
              <a:ext cx="4884938" cy="644986"/>
              <a:chOff x="1004099" y="3369689"/>
              <a:chExt cx="4884938" cy="644986"/>
            </a:xfrm>
          </p:grpSpPr>
          <p:sp>
            <p:nvSpPr>
              <p:cNvPr id="22" name="Rectangle 21">
                <a:extLst>
                  <a:ext uri="{FF2B5EF4-FFF2-40B4-BE49-F238E27FC236}">
                    <a16:creationId xmlns:a16="http://schemas.microsoft.com/office/drawing/2014/main" id="{DD67A5A1-0F69-4FD6-9864-948517DFA9EA}"/>
                  </a:ext>
                </a:extLst>
              </p:cNvPr>
              <p:cNvSpPr/>
              <p:nvPr/>
            </p:nvSpPr>
            <p:spPr>
              <a:xfrm>
                <a:off x="1004099" y="3369689"/>
                <a:ext cx="4825943" cy="64498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E8B7863-7E7B-451E-9311-30DC5A272D73}"/>
                  </a:ext>
                </a:extLst>
              </p:cNvPr>
              <p:cNvSpPr txBox="1"/>
              <p:nvPr/>
            </p:nvSpPr>
            <p:spPr>
              <a:xfrm>
                <a:off x="1267875" y="3402808"/>
                <a:ext cx="4621162"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Tả</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bộ</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phận</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đồng</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hồ</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pic>
          <p:nvPicPr>
            <p:cNvPr id="19" name="图片 2">
              <a:extLst>
                <a:ext uri="{FF2B5EF4-FFF2-40B4-BE49-F238E27FC236}">
                  <a16:creationId xmlns:a16="http://schemas.microsoft.com/office/drawing/2014/main" id="{8B340FAC-25F5-4C27-A5FB-5BE8B6DEB36F}"/>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 name="TextBox 2">
            <a:extLst>
              <a:ext uri="{FF2B5EF4-FFF2-40B4-BE49-F238E27FC236}">
                <a16:creationId xmlns:a16="http://schemas.microsoft.com/office/drawing/2014/main" id="{425D138E-099B-447C-A11A-369381257D14}"/>
              </a:ext>
            </a:extLst>
          </p:cNvPr>
          <p:cNvSpPr txBox="1"/>
          <p:nvPr/>
        </p:nvSpPr>
        <p:spPr>
          <a:xfrm>
            <a:off x="6046839" y="1484671"/>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i="0" dirty="0" err="1">
                <a:solidFill>
                  <a:srgbClr val="FF0000"/>
                </a:solidFill>
                <a:effectLst/>
                <a:latin typeface="Arial" panose="020B0604020202020204" pitchFamily="34" charset="0"/>
                <a:cs typeface="Arial" panose="020B0604020202020204" pitchFamily="34" charset="0"/>
              </a:rPr>
              <a:t>Vỏ</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đồng</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hồ</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vỏ</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bằng</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nhựa</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màu</a:t>
            </a:r>
            <a:r>
              <a:rPr lang="en-US" sz="2400" b="1" i="0" dirty="0">
                <a:solidFill>
                  <a:srgbClr val="FF0000"/>
                </a:solidFill>
                <a:effectLst/>
                <a:latin typeface="Arial" panose="020B0604020202020204" pitchFamily="34" charset="0"/>
                <a:cs typeface="Arial" panose="020B0604020202020204" pitchFamily="34" charset="0"/>
              </a:rPr>
              <a:t> </a:t>
            </a:r>
            <a:r>
              <a:rPr lang="en-US" sz="2400" b="1" i="0" dirty="0" err="1">
                <a:solidFill>
                  <a:srgbClr val="FF0000"/>
                </a:solidFill>
                <a:effectLst/>
                <a:latin typeface="Arial" panose="020B0604020202020204" pitchFamily="34" charset="0"/>
                <a:cs typeface="Arial" panose="020B0604020202020204" pitchFamily="34" charset="0"/>
              </a:rPr>
              <a:t>trắng</a:t>
            </a:r>
            <a:endParaRPr lang="en-US" sz="2400" b="1" dirty="0">
              <a:solidFill>
                <a:srgbClr val="FF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01C9E7C-218F-418B-9533-AA7C7C549B7D}"/>
              </a:ext>
            </a:extLst>
          </p:cNvPr>
          <p:cNvSpPr txBox="1"/>
          <p:nvPr/>
        </p:nvSpPr>
        <p:spPr>
          <a:xfrm>
            <a:off x="6046839" y="2094271"/>
            <a:ext cx="5899355" cy="1200329"/>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Arial" panose="020B0604020202020204" pitchFamily="34" charset="0"/>
                <a:cs typeface="Arial" panose="020B0604020202020204" pitchFamily="34" charset="0"/>
              </a:rPr>
              <a:t>Kim đồng hồ: Đặc biệt là tối không có đèn, hai cái kim của nó cứ sáng lóe lên như đom đóm.</a:t>
            </a:r>
          </a:p>
        </p:txBody>
      </p:sp>
      <p:grpSp>
        <p:nvGrpSpPr>
          <p:cNvPr id="29" name="Group 28">
            <a:extLst>
              <a:ext uri="{FF2B5EF4-FFF2-40B4-BE49-F238E27FC236}">
                <a16:creationId xmlns:a16="http://schemas.microsoft.com/office/drawing/2014/main" id="{B73EF4B9-BEB6-4427-A7F3-63B4F1C468AF}"/>
              </a:ext>
            </a:extLst>
          </p:cNvPr>
          <p:cNvGrpSpPr/>
          <p:nvPr/>
        </p:nvGrpSpPr>
        <p:grpSpPr>
          <a:xfrm>
            <a:off x="6372613" y="3199239"/>
            <a:ext cx="5504754" cy="999136"/>
            <a:chOff x="7074366" y="2986043"/>
            <a:chExt cx="5504754" cy="999136"/>
          </a:xfrm>
        </p:grpSpPr>
        <p:grpSp>
          <p:nvGrpSpPr>
            <p:cNvPr id="30" name="Group 29">
              <a:extLst>
                <a:ext uri="{FF2B5EF4-FFF2-40B4-BE49-F238E27FC236}">
                  <a16:creationId xmlns:a16="http://schemas.microsoft.com/office/drawing/2014/main" id="{08CAD36A-BC94-4FD7-A626-C2CB63EFDE05}"/>
                </a:ext>
              </a:extLst>
            </p:cNvPr>
            <p:cNvGrpSpPr/>
            <p:nvPr/>
          </p:nvGrpSpPr>
          <p:grpSpPr>
            <a:xfrm>
              <a:off x="7428712" y="3369689"/>
              <a:ext cx="5150408" cy="615490"/>
              <a:chOff x="1004099" y="3369689"/>
              <a:chExt cx="5150408" cy="615490"/>
            </a:xfrm>
          </p:grpSpPr>
          <p:sp>
            <p:nvSpPr>
              <p:cNvPr id="32" name="Rectangle 31">
                <a:extLst>
                  <a:ext uri="{FF2B5EF4-FFF2-40B4-BE49-F238E27FC236}">
                    <a16:creationId xmlns:a16="http://schemas.microsoft.com/office/drawing/2014/main" id="{55674DBB-328F-42B6-B77D-BE213C90576A}"/>
                  </a:ext>
                </a:extLst>
              </p:cNvPr>
              <p:cNvSpPr/>
              <p:nvPr/>
            </p:nvSpPr>
            <p:spPr>
              <a:xfrm>
                <a:off x="1004099" y="3369689"/>
                <a:ext cx="5120911" cy="61549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0D3B2793-E173-4392-BF9A-6AFD98754399}"/>
                  </a:ext>
                </a:extLst>
              </p:cNvPr>
              <p:cNvSpPr txBox="1"/>
              <p:nvPr/>
            </p:nvSpPr>
            <p:spPr>
              <a:xfrm>
                <a:off x="1411154" y="3402808"/>
                <a:ext cx="4743353"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Tả</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bộ</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phận</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đồng</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hồ</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pic>
          <p:nvPicPr>
            <p:cNvPr id="31" name="图片 2">
              <a:extLst>
                <a:ext uri="{FF2B5EF4-FFF2-40B4-BE49-F238E27FC236}">
                  <a16:creationId xmlns:a16="http://schemas.microsoft.com/office/drawing/2014/main" id="{49887EEC-CA95-486D-A328-9B5DDE18069B}"/>
                </a:ext>
              </a:extLst>
            </p:cNvPr>
            <p:cNvPicPr>
              <a:picLocks noChangeAspect="1"/>
            </p:cNvPicPr>
            <p:nvPr/>
          </p:nvPicPr>
          <p:blipFill>
            <a:blip r:embed="rId4"/>
            <a:stretch>
              <a:fillRect/>
            </a:stretch>
          </p:blipFill>
          <p:spPr>
            <a:xfrm rot="797177">
              <a:off x="7074366" y="2986043"/>
              <a:ext cx="692706" cy="975737"/>
            </a:xfrm>
            <a:prstGeom prst="rect">
              <a:avLst/>
            </a:prstGeom>
          </p:spPr>
        </p:pic>
      </p:grpSp>
      <p:sp>
        <p:nvSpPr>
          <p:cNvPr id="34" name="TextBox 33">
            <a:extLst>
              <a:ext uri="{FF2B5EF4-FFF2-40B4-BE49-F238E27FC236}">
                <a16:creationId xmlns:a16="http://schemas.microsoft.com/office/drawing/2014/main" id="{42D2093E-9B72-4A01-A179-907647F8DC1D}"/>
              </a:ext>
            </a:extLst>
          </p:cNvPr>
          <p:cNvSpPr txBox="1"/>
          <p:nvPr/>
        </p:nvSpPr>
        <p:spPr>
          <a:xfrm>
            <a:off x="6046839" y="4365522"/>
            <a:ext cx="614516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solidFill>
                  <a:srgbClr val="FF0000"/>
                </a:solidFill>
                <a:latin typeface="Arial" panose="020B0604020202020204" pitchFamily="34" charset="0"/>
                <a:cs typeface="Arial" panose="020B0604020202020204" pitchFamily="34" charset="0"/>
              </a:rPr>
              <a:t>Tiếng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kim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đồng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hồ</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a:t>
            </a:r>
            <a:r>
              <a:rPr lang="en-US" sz="2400" b="1" dirty="0">
                <a:solidFill>
                  <a:srgbClr val="FF0000"/>
                </a:solidFill>
                <a:latin typeface="Arial" panose="020B0604020202020204" pitchFamily="34" charset="0"/>
                <a:cs typeface="Arial" panose="020B0604020202020204" pitchFamily="34" charset="0"/>
              </a:rPr>
              <a:t> ta </a:t>
            </a:r>
            <a:r>
              <a:rPr lang="en-US" sz="2400" b="1" dirty="0" err="1">
                <a:solidFill>
                  <a:srgbClr val="FF0000"/>
                </a:solidFill>
                <a:latin typeface="Arial" panose="020B0604020202020204" pitchFamily="34" charset="0"/>
                <a:cs typeface="Arial" panose="020B0604020202020204" pitchFamily="34" charset="0"/>
              </a:rPr>
              <a:t>tí</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tách</a:t>
            </a:r>
            <a:endParaRPr lang="en-US" sz="2400" b="1" dirty="0">
              <a:solidFill>
                <a:srgbClr val="FF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FC90595-6026-4D48-82B5-C2D27817EC55}"/>
              </a:ext>
            </a:extLst>
          </p:cNvPr>
          <p:cNvSpPr txBox="1"/>
          <p:nvPr/>
        </p:nvSpPr>
        <p:spPr>
          <a:xfrm>
            <a:off x="6046840" y="4935793"/>
            <a:ext cx="5879690" cy="830997"/>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FF0000"/>
                </a:solidFill>
                <a:latin typeface="Arial" panose="020B0604020202020204" pitchFamily="34" charset="0"/>
                <a:cs typeface="Arial" panose="020B0604020202020204" pitchFamily="34" charset="0"/>
              </a:rPr>
              <a:t>Tiếng chuông của đồng hồ: reo lên vang nhà</a:t>
            </a:r>
            <a:r>
              <a:rPr lang="en-US" sz="2400" b="1" dirty="0">
                <a:solidFill>
                  <a:srgbClr val="FF0000"/>
                </a:solidFill>
                <a:latin typeface="Arial" panose="020B0604020202020204" pitchFamily="34" charset="0"/>
                <a:cs typeface="Arial" panose="020B0604020202020204" pitchFamily="34" charset="0"/>
              </a:rPr>
              <a:t>.</a:t>
            </a:r>
            <a:endParaRPr lang="vi-VN"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964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arn(inVertical)">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5"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nn-NO" sz="3600" b="1" dirty="0">
                <a:solidFill>
                  <a:prstClr val="black">
                    <a:lumMod val="95000"/>
                    <a:lumOff val="5000"/>
                  </a:prstClr>
                </a:solidFill>
                <a:latin typeface="Calibri" panose="020F0502020204030204" pitchFamily="34" charset="0"/>
                <a:cs typeface="Calibri" panose="020F0502020204030204" pitchFamily="34" charset="0"/>
              </a:rPr>
              <a:t>Viết đoạn văn tả một đồ vật em yêu thích</a:t>
            </a: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Oval 1">
            <a:extLst>
              <a:ext uri="{FF2B5EF4-FFF2-40B4-BE49-F238E27FC236}">
                <a16:creationId xmlns:a16="http://schemas.microsoft.com/office/drawing/2014/main" id="{770DF425-2287-4E2E-9A72-89CAEDF16D43}"/>
              </a:ext>
            </a:extLst>
          </p:cNvPr>
          <p:cNvSpPr/>
          <p:nvPr/>
        </p:nvSpPr>
        <p:spPr>
          <a:xfrm>
            <a:off x="698090" y="3175819"/>
            <a:ext cx="4070555" cy="1297858"/>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dirty="0" err="1">
                <a:latin typeface="Arial" panose="020B0604020202020204" pitchFamily="34" charset="0"/>
                <a:cs typeface="Arial" panose="020B0604020202020204" pitchFamily="34" charset="0"/>
              </a:rPr>
              <a:t>Tên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vật</a:t>
            </a:r>
            <a:endParaRPr lang="en-US" sz="4400" dirty="0">
              <a:latin typeface="Arial" panose="020B0604020202020204" pitchFamily="34" charset="0"/>
              <a:cs typeface="Arial" panose="020B0604020202020204" pitchFamily="34" charset="0"/>
            </a:endParaRPr>
          </a:p>
        </p:txBody>
      </p:sp>
      <p:cxnSp>
        <p:nvCxnSpPr>
          <p:cNvPr id="11" name="Connector: Curved 10">
            <a:extLst>
              <a:ext uri="{FF2B5EF4-FFF2-40B4-BE49-F238E27FC236}">
                <a16:creationId xmlns:a16="http://schemas.microsoft.com/office/drawing/2014/main" id="{D88CF5B5-C55A-4C78-BFAB-A124A05D26AD}"/>
              </a:ext>
            </a:extLst>
          </p:cNvPr>
          <p:cNvCxnSpPr>
            <a:cxnSpLocks/>
            <a:stCxn id="2" idx="0"/>
          </p:cNvCxnSpPr>
          <p:nvPr/>
        </p:nvCxnSpPr>
        <p:spPr>
          <a:xfrm rot="5400000" flipH="1" flipV="1">
            <a:off x="4247535" y="1042220"/>
            <a:ext cx="619432" cy="3647767"/>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9F78128-DDA1-4ED6-B76A-69F09BEB6F0D}"/>
              </a:ext>
            </a:extLst>
          </p:cNvPr>
          <p:cNvSpPr/>
          <p:nvPr/>
        </p:nvSpPr>
        <p:spPr>
          <a:xfrm>
            <a:off x="6341807" y="1759974"/>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Arial" panose="020B0604020202020204" pitchFamily="34" charset="0"/>
                <a:cs typeface="Arial" panose="020B0604020202020204" pitchFamily="34" charset="0"/>
              </a:rPr>
              <a:t>Đặc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điểm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các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bộ</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phận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Hình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dạng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màu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sắc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chất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liệu</a:t>
            </a:r>
            <a:r>
              <a:rPr lang="en-US" sz="2800" dirty="0">
                <a:solidFill>
                  <a:srgbClr val="002060"/>
                </a:solidFill>
                <a:latin typeface="Arial" panose="020B0604020202020204" pitchFamily="34" charset="0"/>
                <a:cs typeface="Arial" panose="020B0604020202020204" pitchFamily="34" charset="0"/>
              </a:rPr>
              <a:t>….)</a:t>
            </a:r>
          </a:p>
        </p:txBody>
      </p:sp>
      <p:cxnSp>
        <p:nvCxnSpPr>
          <p:cNvPr id="36" name="Connector: Curved 35">
            <a:extLst>
              <a:ext uri="{FF2B5EF4-FFF2-40B4-BE49-F238E27FC236}">
                <a16:creationId xmlns:a16="http://schemas.microsoft.com/office/drawing/2014/main" id="{2D2410B1-7B98-4060-A7A7-9EAE0CCEE814}"/>
              </a:ext>
            </a:extLst>
          </p:cNvPr>
          <p:cNvCxnSpPr>
            <a:cxnSpLocks/>
            <a:endCxn id="37" idx="1"/>
          </p:cNvCxnSpPr>
          <p:nvPr/>
        </p:nvCxnSpPr>
        <p:spPr>
          <a:xfrm>
            <a:off x="4748981" y="3903409"/>
            <a:ext cx="2507224" cy="285133"/>
          </a:xfrm>
          <a:prstGeom prst="curvedConnector3">
            <a:avLst>
              <a:gd name="adj1" fmla="val 50000"/>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6B74DEC-4F18-44EF-BC9E-7A8A61BF81A7}"/>
              </a:ext>
            </a:extLst>
          </p:cNvPr>
          <p:cNvSpPr/>
          <p:nvPr/>
        </p:nvSpPr>
        <p:spPr>
          <a:xfrm>
            <a:off x="7256205" y="3637935"/>
            <a:ext cx="4680155"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b. </a:t>
            </a:r>
            <a:r>
              <a:rPr lang="en-US" sz="2800" dirty="0" err="1">
                <a:solidFill>
                  <a:srgbClr val="002060"/>
                </a:solidFill>
                <a:latin typeface="Arial" panose="020B0604020202020204" pitchFamily="34" charset="0"/>
                <a:cs typeface="Arial" panose="020B0604020202020204" pitchFamily="34" charset="0"/>
              </a:rPr>
              <a:t>Công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dụng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cxnSp>
        <p:nvCxnSpPr>
          <p:cNvPr id="38" name="Connector: Curved 37">
            <a:extLst>
              <a:ext uri="{FF2B5EF4-FFF2-40B4-BE49-F238E27FC236}">
                <a16:creationId xmlns:a16="http://schemas.microsoft.com/office/drawing/2014/main" id="{2775632A-8CEB-41AA-9C74-E75CB439AF57}"/>
              </a:ext>
            </a:extLst>
          </p:cNvPr>
          <p:cNvCxnSpPr>
            <a:cxnSpLocks/>
            <a:stCxn id="2" idx="4"/>
          </p:cNvCxnSpPr>
          <p:nvPr/>
        </p:nvCxnSpPr>
        <p:spPr>
          <a:xfrm rot="16200000" flipH="1">
            <a:off x="4075471" y="3131574"/>
            <a:ext cx="904568" cy="3588774"/>
          </a:xfrm>
          <a:prstGeom prst="curvedConnector2">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3D9559A-90D6-4560-B268-368C93A87002}"/>
              </a:ext>
            </a:extLst>
          </p:cNvPr>
          <p:cNvSpPr/>
          <p:nvPr/>
        </p:nvSpPr>
        <p:spPr>
          <a:xfrm>
            <a:off x="6272981" y="4955459"/>
            <a:ext cx="5594554" cy="11012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c. </a:t>
            </a:r>
            <a:r>
              <a:rPr lang="en-US" sz="2800" dirty="0" err="1">
                <a:solidFill>
                  <a:srgbClr val="002060"/>
                </a:solidFill>
                <a:latin typeface="Arial" panose="020B0604020202020204" pitchFamily="34" charset="0"/>
                <a:cs typeface="Arial" panose="020B0604020202020204" pitchFamily="34" charset="0"/>
              </a:rPr>
              <a:t>Suy</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nghĩ</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em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về</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đồ</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7"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id="{64B0F0AF-D326-4346-BD08-F8EB5C9200E0}"/>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id="{1F640208-87EF-453A-8558-D858E38E0D5B}"/>
              </a:ext>
            </a:extLst>
          </p:cNvPr>
          <p:cNvSpPr/>
          <p:nvPr/>
        </p:nvSpPr>
        <p:spPr>
          <a:xfrm>
            <a:off x="661112" y="2371541"/>
            <a:ext cx="11221513" cy="3296510"/>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ask="http://schemas.microsoft.com/office/drawing/2018/sketchyshape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28C58F7-4766-4C28-993F-2F7F2B2A23D0}"/>
              </a:ext>
            </a:extLst>
          </p:cNvPr>
          <p:cNvSpPr txBox="1"/>
          <p:nvPr/>
        </p:nvSpPr>
        <p:spPr>
          <a:xfrm>
            <a:off x="776748" y="2518149"/>
            <a:ext cx="10754140" cy="3108543"/>
          </a:xfrm>
          <a:prstGeom prst="rect">
            <a:avLst/>
          </a:prstGeom>
          <a:noFill/>
        </p:spPr>
        <p:txBody>
          <a:bodyPr wrap="square">
            <a:spAutoFit/>
          </a:bodyPr>
          <a:lstStyle/>
          <a:p>
            <a:pPr algn="just"/>
            <a:r>
              <a:rPr lang="vi-VN" sz="2800" b="1" dirty="0">
                <a:solidFill>
                  <a:srgbClr val="002060"/>
                </a:solidFill>
                <a:latin typeface="Calibri" panose="020F0502020204030204" pitchFamily="34" charset="0"/>
                <a:cs typeface="Calibri" panose="020F0502020204030204" pitchFamily="34" charset="0"/>
              </a:rPr>
              <a:t>Nhân dịp năm học mới, em được mẹ mua cho một chiếc hộp bút. Chiếc hộp được làm bằng vải, có màu xanh lá cây. Hộp bút có hình chữ nhật. Chiều dài là 20 xăng-ti-mét và chiều rộng là rộng 5 xăng-ti-mét. Mặt trên của hộp bút có in hình một chú lợn rất ngộ nghĩnh, đáng yêu. Hộp bút có hai ngăn, có khóa để đóng mở. Chiếc hộp bút giúp em đựng được các đồ dùng học tập khác như bút chì, bút mực, thước kẻ, tẩy,... Em rất thích chiếc hộp bút này và sẽ giữ gìn nó thật cẩn thận.</a:t>
            </a:r>
          </a:p>
        </p:txBody>
      </p:sp>
      <p:pic>
        <p:nvPicPr>
          <p:cNvPr id="29" name="Picture 28">
            <a:extLst>
              <a:ext uri="{FF2B5EF4-FFF2-40B4-BE49-F238E27FC236}">
                <a16:creationId xmlns:a16="http://schemas.microsoft.com/office/drawing/2014/main" id="{AF23ACBA-A442-4135-A63A-0B43AF759B8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63602" y="1558436"/>
            <a:ext cx="640080" cy="640080"/>
          </a:xfrm>
          <a:prstGeom prst="rect">
            <a:avLst/>
          </a:prstGeom>
        </p:spPr>
      </p:pic>
      <p:pic>
        <p:nvPicPr>
          <p:cNvPr id="3" name="Picture 2">
            <a:extLst>
              <a:ext uri="{FF2B5EF4-FFF2-40B4-BE49-F238E27FC236}">
                <a16:creationId xmlns:a16="http://schemas.microsoft.com/office/drawing/2014/main" id="{3D694B0A-9E97-41E8-A537-CB6845869337}"/>
              </a:ext>
            </a:extLst>
          </p:cNvPr>
          <p:cNvPicPr>
            <a:picLocks noChangeAspect="1"/>
          </p:cNvPicPr>
          <p:nvPr/>
        </p:nvPicPr>
        <p:blipFill>
          <a:blip r:embed="rId10"/>
          <a:stretch>
            <a:fillRect/>
          </a:stretch>
        </p:blipFill>
        <p:spPr>
          <a:xfrm>
            <a:off x="4642782" y="248379"/>
            <a:ext cx="2493480" cy="1877731"/>
          </a:xfrm>
          <a:prstGeom prst="rect">
            <a:avLst/>
          </a:prstGeom>
        </p:spPr>
      </p:pic>
    </p:spTree>
    <p:extLst>
      <p:ext uri="{BB962C8B-B14F-4D97-AF65-F5344CB8AC3E}">
        <p14:creationId xmlns:p14="http://schemas.microsoft.com/office/powerpoint/2010/main" val="1083524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3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 calcmode="lin" valueType="num">
                                      <p:cBhvr>
                                        <p:cTn id="36" dur="500" fill="hold"/>
                                        <p:tgtEl>
                                          <p:spTgt spid="29"/>
                                        </p:tgtEl>
                                        <p:attrNameLst>
                                          <p:attrName>style.rotation</p:attrName>
                                        </p:attrNameLst>
                                      </p:cBhvr>
                                      <p:tavLst>
                                        <p:tav tm="0">
                                          <p:val>
                                            <p:fltVal val="90"/>
                                          </p:val>
                                        </p:tav>
                                        <p:tav tm="100000">
                                          <p:val>
                                            <p:fltVal val="0"/>
                                          </p:val>
                                        </p:tav>
                                      </p:tavLst>
                                    </p:anim>
                                    <p:animEffect transition="in" filter="fade">
                                      <p:cBhvr>
                                        <p:cTn id="37"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Trò-chơi-chíu.wav"/>
                                        </p:tgtEl>
                                      </p:cMediaNode>
                                    </p:audio>
                                  </p:sub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4"/>
          <a:stretch>
            <a:fillRect/>
          </a:stretch>
        </p:blipFill>
        <p:spPr>
          <a:xfrm>
            <a:off x="11047741" y="-172768"/>
            <a:ext cx="1331106" cy="1318956"/>
          </a:xfrm>
          <a:prstGeom prst="rect">
            <a:avLst/>
          </a:prstGeom>
        </p:spPr>
      </p:pic>
      <p:pic>
        <p:nvPicPr>
          <p:cNvPr id="21"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19" name="Picture 18" descr="Shape&#10;&#10;Description automatically generated">
            <a:extLst>
              <a:ext uri="{FF2B5EF4-FFF2-40B4-BE49-F238E27FC236}">
                <a16:creationId xmlns:a16="http://schemas.microsoft.com/office/drawing/2014/main" id="{64B0F0AF-D326-4346-BD08-F8EB5C9200E0}"/>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0"/>
            <a:ext cx="3751729" cy="2286000"/>
          </a:xfrm>
          <a:prstGeom prst="rect">
            <a:avLst/>
          </a:prstGeom>
          <a:effectLst>
            <a:outerShdw blurRad="50800" dist="38100" dir="5400000" algn="t" rotWithShape="0">
              <a:prstClr val="black">
                <a:alpha val="40000"/>
              </a:prstClr>
            </a:outerShdw>
          </a:effectLst>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sp>
        <p:nvSpPr>
          <p:cNvPr id="25" name="Rectangle: Rounded Corners 24">
            <a:extLst>
              <a:ext uri="{FF2B5EF4-FFF2-40B4-BE49-F238E27FC236}">
                <a16:creationId xmlns:a16="http://schemas.microsoft.com/office/drawing/2014/main" id="{1F640208-87EF-453A-8558-D858E38E0D5B}"/>
              </a:ext>
            </a:extLst>
          </p:cNvPr>
          <p:cNvSpPr/>
          <p:nvPr/>
        </p:nvSpPr>
        <p:spPr>
          <a:xfrm>
            <a:off x="661112" y="2371541"/>
            <a:ext cx="11221513" cy="3296510"/>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ask="http://schemas.microsoft.com/office/drawing/2018/sketchyshape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28" name="TextBox 27">
            <a:extLst>
              <a:ext uri="{FF2B5EF4-FFF2-40B4-BE49-F238E27FC236}">
                <a16:creationId xmlns:a16="http://schemas.microsoft.com/office/drawing/2014/main" id="{C28C58F7-4766-4C28-993F-2F7F2B2A23D0}"/>
              </a:ext>
            </a:extLst>
          </p:cNvPr>
          <p:cNvSpPr txBox="1"/>
          <p:nvPr/>
        </p:nvSpPr>
        <p:spPr>
          <a:xfrm>
            <a:off x="776748" y="2596807"/>
            <a:ext cx="10754140" cy="2677656"/>
          </a:xfrm>
          <a:prstGeom prst="rect">
            <a:avLst/>
          </a:prstGeom>
          <a:noFill/>
        </p:spPr>
        <p:txBody>
          <a:bodyPr wrap="square">
            <a:spAutoFit/>
          </a:bodyPr>
          <a:lstStyle/>
          <a:p>
            <a:pPr lvl="0" algn="just"/>
            <a:r>
              <a:rPr lang="vi-VN" sz="2800" b="1" dirty="0">
                <a:solidFill>
                  <a:srgbClr val="002060"/>
                </a:solidFill>
                <a:latin typeface="Calibri" panose="020F0502020204030204" pitchFamily="34" charset="0"/>
                <a:cs typeface="Calibri" panose="020F0502020204030204" pitchFamily="34" charset="0"/>
              </a:rPr>
              <a:t>Hôm trước, bạn Hoa có tặng em một chiếc bút chì. Bề ngoài của cây bút chì được sơn màu hồng nhạt và được phủ kim tuyến lấp lánh rất đẹp. Chiếc bút dài khoảng 15 xăng-ti-mét. Phần đuôi bút có một cục tẩy nhỏ màu đen. Em luôn xem cây bút chì là người bạn đồng hành trên chặng đường học hành của em. Bạn bút chì giúp em vẽ được những bức tranh đẹp. Em rất yêu quý bạn bút chì của em.</a:t>
            </a:r>
          </a:p>
        </p:txBody>
      </p:sp>
      <p:pic>
        <p:nvPicPr>
          <p:cNvPr id="29" name="Picture 28">
            <a:extLst>
              <a:ext uri="{FF2B5EF4-FFF2-40B4-BE49-F238E27FC236}">
                <a16:creationId xmlns:a16="http://schemas.microsoft.com/office/drawing/2014/main" id="{AF23ACBA-A442-4135-A63A-0B43AF759B8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63602" y="1558436"/>
            <a:ext cx="640080" cy="640080"/>
          </a:xfrm>
          <a:prstGeom prst="rect">
            <a:avLst/>
          </a:prstGeom>
        </p:spPr>
      </p:pic>
      <p:pic>
        <p:nvPicPr>
          <p:cNvPr id="3" name="Picture 2">
            <a:extLst>
              <a:ext uri="{FF2B5EF4-FFF2-40B4-BE49-F238E27FC236}">
                <a16:creationId xmlns:a16="http://schemas.microsoft.com/office/drawing/2014/main" id="{3D694B0A-9E97-41E8-A537-CB6845869337}"/>
              </a:ext>
            </a:extLst>
          </p:cNvPr>
          <p:cNvPicPr>
            <a:picLocks noChangeAspect="1"/>
          </p:cNvPicPr>
          <p:nvPr/>
        </p:nvPicPr>
        <p:blipFill>
          <a:blip r:embed="rId10"/>
          <a:stretch>
            <a:fillRect/>
          </a:stretch>
        </p:blipFill>
        <p:spPr>
          <a:xfrm>
            <a:off x="4642782" y="248379"/>
            <a:ext cx="2493480" cy="1877731"/>
          </a:xfrm>
          <a:prstGeom prst="rect">
            <a:avLst/>
          </a:prstGeom>
        </p:spPr>
      </p:pic>
    </p:spTree>
    <p:extLst>
      <p:ext uri="{BB962C8B-B14F-4D97-AF65-F5344CB8AC3E}">
        <p14:creationId xmlns:p14="http://schemas.microsoft.com/office/powerpoint/2010/main" val="433298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3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 calcmode="lin" valueType="num">
                                      <p:cBhvr>
                                        <p:cTn id="36" dur="500" fill="hold"/>
                                        <p:tgtEl>
                                          <p:spTgt spid="29"/>
                                        </p:tgtEl>
                                        <p:attrNameLst>
                                          <p:attrName>style.rotation</p:attrName>
                                        </p:attrNameLst>
                                      </p:cBhvr>
                                      <p:tavLst>
                                        <p:tav tm="0">
                                          <p:val>
                                            <p:fltVal val="90"/>
                                          </p:val>
                                        </p:tav>
                                        <p:tav tm="100000">
                                          <p:val>
                                            <p:fltVal val="0"/>
                                          </p:val>
                                        </p:tav>
                                      </p:tavLst>
                                    </p:anim>
                                    <p:animEffect transition="in" filter="fade">
                                      <p:cBhvr>
                                        <p:cTn id="37"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Trò-chơi-chíu.wav"/>
                                        </p:tgtEl>
                                      </p:cMediaNode>
                                    </p:audio>
                                  </p:sub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5"/>
          <a:stretch>
            <a:fillRect/>
          </a:stretch>
        </p:blipFill>
        <p:spPr>
          <a:xfrm>
            <a:off x="11047741" y="-172768"/>
            <a:ext cx="1331106" cy="1318956"/>
          </a:xfrm>
          <a:prstGeom prst="rect">
            <a:avLst/>
          </a:prstGeom>
        </p:spPr>
      </p:pic>
      <p:pic>
        <p:nvPicPr>
          <p:cNvPr id="21"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4" name="图片 12">
            <a:extLst>
              <a:ext uri="{FF2B5EF4-FFF2-40B4-BE49-F238E27FC236}">
                <a16:creationId xmlns:a16="http://schemas.microsoft.com/office/drawing/2014/main" id="{7B0D89C0-78CF-4DAE-A7F7-01E193A2114B}"/>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l="80952" t="73571"/>
          <a:stretch/>
        </p:blipFill>
        <p:spPr>
          <a:xfrm>
            <a:off x="9869714" y="5246913"/>
            <a:ext cx="2322286" cy="1611087"/>
          </a:xfrm>
          <a:prstGeom prst="rect">
            <a:avLst/>
          </a:prstGeom>
          <a:effectLst>
            <a:outerShdw blurRad="50800" dist="38100" dir="5400000" algn="t" rotWithShape="0">
              <a:prstClr val="black">
                <a:alpha val="40000"/>
              </a:prstClr>
            </a:outerShdw>
          </a:effectLst>
        </p:spPr>
      </p:pic>
      <p:pic>
        <p:nvPicPr>
          <p:cNvPr id="26" name="图片 23">
            <a:extLst>
              <a:ext uri="{FF2B5EF4-FFF2-40B4-BE49-F238E27FC236}">
                <a16:creationId xmlns:a16="http://schemas.microsoft.com/office/drawing/2014/main" id="{05826A1A-1D65-4DCB-9300-3D8E7D9475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27" name="Picture 26" descr="A group of children's toys&#10;&#10;Description automatically generated with low confidence">
            <a:extLst>
              <a:ext uri="{FF2B5EF4-FFF2-40B4-BE49-F238E27FC236}">
                <a16:creationId xmlns:a16="http://schemas.microsoft.com/office/drawing/2014/main" id="{02AA08FB-80DF-4887-9B21-F5CE2BBFB03C}"/>
              </a:ext>
            </a:extLst>
          </p:cNvPr>
          <p:cNvPicPr>
            <a:picLocks noChangeAspect="1"/>
          </p:cNvPicPr>
          <p:nvPr/>
        </p:nvPicPr>
        <p:blipFill rotWithShape="1">
          <a:blip r:embed="rId9">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30" name="Picture 29" descr="A group of children's toys&#10;&#10;Description automatically generated with low confidence">
            <a:extLst>
              <a:ext uri="{FF2B5EF4-FFF2-40B4-BE49-F238E27FC236}">
                <a16:creationId xmlns:a16="http://schemas.microsoft.com/office/drawing/2014/main" id="{09EC2A3E-C08E-432A-B5F0-A4E1E5A17F21}"/>
              </a:ext>
            </a:extLst>
          </p:cNvPr>
          <p:cNvPicPr>
            <a:picLocks noChangeAspect="1"/>
          </p:cNvPicPr>
          <p:nvPr/>
        </p:nvPicPr>
        <p:blipFill rotWithShape="1">
          <a:blip r:embed="rId9">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31" name="Picture 30" descr="A group of children's toys&#10;&#10;Description automatically generated with low confidence">
            <a:extLst>
              <a:ext uri="{FF2B5EF4-FFF2-40B4-BE49-F238E27FC236}">
                <a16:creationId xmlns:a16="http://schemas.microsoft.com/office/drawing/2014/main" id="{748DCD69-F523-4BC6-8181-42BD37E3C95B}"/>
              </a:ext>
            </a:extLst>
          </p:cNvPr>
          <p:cNvPicPr>
            <a:picLocks noChangeAspect="1"/>
          </p:cNvPicPr>
          <p:nvPr/>
        </p:nvPicPr>
        <p:blipFill rotWithShape="1">
          <a:blip r:embed="rId9">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32" name="Group 31">
            <a:extLst>
              <a:ext uri="{FF2B5EF4-FFF2-40B4-BE49-F238E27FC236}">
                <a16:creationId xmlns:a16="http://schemas.microsoft.com/office/drawing/2014/main" id="{60B9D78C-A825-48D3-AA75-A707D25D768C}"/>
              </a:ext>
            </a:extLst>
          </p:cNvPr>
          <p:cNvGrpSpPr/>
          <p:nvPr/>
        </p:nvGrpSpPr>
        <p:grpSpPr>
          <a:xfrm>
            <a:off x="8470120" y="914400"/>
            <a:ext cx="3704506" cy="2688828"/>
            <a:chOff x="9026330" y="1381655"/>
            <a:chExt cx="3704506" cy="2468880"/>
          </a:xfrm>
        </p:grpSpPr>
        <p:pic>
          <p:nvPicPr>
            <p:cNvPr id="33" name="Picture 32">
              <a:extLst>
                <a:ext uri="{FF2B5EF4-FFF2-40B4-BE49-F238E27FC236}">
                  <a16:creationId xmlns:a16="http://schemas.microsoft.com/office/drawing/2014/main" id="{3270AB0F-5234-44FC-9AA3-7301D0031FAA}"/>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34" name="TextBox 33">
              <a:extLst>
                <a:ext uri="{FF2B5EF4-FFF2-40B4-BE49-F238E27FC236}">
                  <a16:creationId xmlns:a16="http://schemas.microsoft.com/office/drawing/2014/main" id="{862F1A36-65B1-4274-9A92-4035E5741B14}"/>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35" name="Group 34">
            <a:extLst>
              <a:ext uri="{FF2B5EF4-FFF2-40B4-BE49-F238E27FC236}">
                <a16:creationId xmlns:a16="http://schemas.microsoft.com/office/drawing/2014/main" id="{8210DC6A-11DD-4C04-93D3-288918F8356A}"/>
              </a:ext>
            </a:extLst>
          </p:cNvPr>
          <p:cNvGrpSpPr/>
          <p:nvPr/>
        </p:nvGrpSpPr>
        <p:grpSpPr>
          <a:xfrm>
            <a:off x="4254832" y="997188"/>
            <a:ext cx="3672992" cy="2743200"/>
            <a:chOff x="4672461" y="1214043"/>
            <a:chExt cx="3672992" cy="2743200"/>
          </a:xfrm>
        </p:grpSpPr>
        <p:pic>
          <p:nvPicPr>
            <p:cNvPr id="36" name="Picture 35">
              <a:extLst>
                <a:ext uri="{FF2B5EF4-FFF2-40B4-BE49-F238E27FC236}">
                  <a16:creationId xmlns:a16="http://schemas.microsoft.com/office/drawing/2014/main" id="{278DC7FC-AF0E-42BA-9498-19B0AB05D55E}"/>
                </a:ext>
              </a:extLst>
            </p:cNvPr>
            <p:cNvPicPr>
              <a:picLocks noChangeAspect="1"/>
            </p:cNvPicPr>
            <p:nvPr/>
          </p:nvPicPr>
          <p:blipFill rotWithShape="1">
            <a:blip r:embed="rId10">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37" name="TextBox 36">
              <a:extLst>
                <a:ext uri="{FF2B5EF4-FFF2-40B4-BE49-F238E27FC236}">
                  <a16:creationId xmlns:a16="http://schemas.microsoft.com/office/drawing/2014/main" id="{13614C6F-4FAF-4B18-B99E-9A06FC249ABC}"/>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38" name="Group 37">
            <a:extLst>
              <a:ext uri="{FF2B5EF4-FFF2-40B4-BE49-F238E27FC236}">
                <a16:creationId xmlns:a16="http://schemas.microsoft.com/office/drawing/2014/main" id="{7E530A0F-61B4-47C1-B996-0DB9E5F28FAA}"/>
              </a:ext>
            </a:extLst>
          </p:cNvPr>
          <p:cNvGrpSpPr/>
          <p:nvPr/>
        </p:nvGrpSpPr>
        <p:grpSpPr>
          <a:xfrm rot="10374921" flipV="1">
            <a:off x="419481" y="1206020"/>
            <a:ext cx="3550560" cy="2651760"/>
            <a:chOff x="1758356" y="1446550"/>
            <a:chExt cx="3550560" cy="2651760"/>
          </a:xfrm>
        </p:grpSpPr>
        <p:pic>
          <p:nvPicPr>
            <p:cNvPr id="39" name="Picture 38">
              <a:extLst>
                <a:ext uri="{FF2B5EF4-FFF2-40B4-BE49-F238E27FC236}">
                  <a16:creationId xmlns:a16="http://schemas.microsoft.com/office/drawing/2014/main" id="{94348330-F92D-450E-B5A7-9D62BFFAEB84}"/>
                </a:ext>
              </a:extLst>
            </p:cNvPr>
            <p:cNvPicPr>
              <a:picLocks noChangeAspect="1"/>
            </p:cNvPicPr>
            <p:nvPr/>
          </p:nvPicPr>
          <p:blipFill rotWithShape="1">
            <a:blip r:embed="rId10">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0" name="TextBox 39">
              <a:extLst>
                <a:ext uri="{FF2B5EF4-FFF2-40B4-BE49-F238E27FC236}">
                  <a16:creationId xmlns:a16="http://schemas.microsoft.com/office/drawing/2014/main" id="{338F96A2-4CD4-45D6-88A4-7BD566536A2D}"/>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pic>
        <p:nvPicPr>
          <p:cNvPr id="41" name="Picture 2" descr="Animated Butterflies Flying Wallpaper posted by Zoey Mercado">
            <a:extLst>
              <a:ext uri="{FF2B5EF4-FFF2-40B4-BE49-F238E27FC236}">
                <a16:creationId xmlns:a16="http://schemas.microsoft.com/office/drawing/2014/main" id="{0EF7408E-5C9A-4908-84CE-9B8067019D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1667AFEE-0F81-4A48-8846-A2180D9A5B5D}"/>
              </a:ext>
            </a:extLst>
          </p:cNvPr>
          <p:cNvPicPr>
            <a:picLocks noChangeAspect="1"/>
          </p:cNvPicPr>
          <p:nvPr/>
        </p:nvPicPr>
        <p:blipFill>
          <a:blip r:embed="rId12"/>
          <a:stretch>
            <a:fillRect/>
          </a:stretch>
        </p:blipFill>
        <p:spPr>
          <a:xfrm>
            <a:off x="3794083" y="20849"/>
            <a:ext cx="4676037" cy="1316850"/>
          </a:xfrm>
          <a:prstGeom prst="rect">
            <a:avLst/>
          </a:prstGeom>
        </p:spPr>
      </p:pic>
    </p:spTree>
    <p:extLst>
      <p:ext uri="{BB962C8B-B14F-4D97-AF65-F5344CB8AC3E}">
        <p14:creationId xmlns:p14="http://schemas.microsoft.com/office/powerpoint/2010/main" val="3046630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14:presetBounceEnd="40000">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14:bounceEnd="40000">
                                          <p:cBhvr additive="base">
                                            <p:cTn id="38" dur="75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uỷn.wav"/>
                                            </p:tgtEl>
                                          </p:cMediaNode>
                                        </p:audio>
                                      </p:subTnLst>
                                    </p:cTn>
                                  </p:par>
                                  <p:par>
                                    <p:cTn id="40" presetID="2" presetClass="entr" presetSubtype="4" fill="hold" nodeType="withEffect" p14:presetBounceEnd="40000">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14:bounceEnd="40000">
                                          <p:cBhvr additive="base">
                                            <p:cTn id="42" dur="75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uỷn.wav"/>
                                            </p:tgtEl>
                                          </p:cMediaNode>
                                        </p:audio>
                                      </p:subTnLst>
                                    </p:cTn>
                                  </p:par>
                                  <p:par>
                                    <p:cTn id="44" presetID="2" presetClass="entr" presetSubtype="4" fill="hold" nodeType="withEffect" p14:presetBounceEnd="40000">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14:bounceEnd="40000">
                                          <p:cBhvr additive="base">
                                            <p:cTn id="46" dur="75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4"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4"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750" fill="hold"/>
                                            <p:tgtEl>
                                              <p:spTgt spid="27"/>
                                            </p:tgtEl>
                                            <p:attrNameLst>
                                              <p:attrName>ppt_x</p:attrName>
                                            </p:attrNameLst>
                                          </p:cBhvr>
                                          <p:tavLst>
                                            <p:tav tm="0">
                                              <p:val>
                                                <p:strVal val="#ppt_x"/>
                                              </p:val>
                                            </p:tav>
                                            <p:tav tm="100000">
                                              <p:val>
                                                <p:strVal val="#ppt_x"/>
                                              </p:val>
                                            </p:tav>
                                          </p:tavLst>
                                        </p:anim>
                                        <p:anim calcmode="lin" valueType="num">
                                          <p:cBhvr additive="base">
                                            <p:cTn id="39"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13" name="uỷn.wav"/>
                                            </p:tgtEl>
                                          </p:cMediaNode>
                                        </p:audio>
                                      </p:subTnLst>
                                    </p:cTn>
                                  </p:par>
                                  <p:par>
                                    <p:cTn id="40" presetID="2" presetClass="entr" presetSubtype="4"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750" fill="hold"/>
                                            <p:tgtEl>
                                              <p:spTgt spid="30"/>
                                            </p:tgtEl>
                                            <p:attrNameLst>
                                              <p:attrName>ppt_x</p:attrName>
                                            </p:attrNameLst>
                                          </p:cBhvr>
                                          <p:tavLst>
                                            <p:tav tm="0">
                                              <p:val>
                                                <p:strVal val="#ppt_x"/>
                                              </p:val>
                                            </p:tav>
                                            <p:tav tm="100000">
                                              <p:val>
                                                <p:strVal val="#ppt_x"/>
                                              </p:val>
                                            </p:tav>
                                          </p:tavLst>
                                        </p:anim>
                                        <p:anim calcmode="lin" valueType="num">
                                          <p:cBhvr additive="base">
                                            <p:cTn id="43" dur="75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13" name="uỷn.wav"/>
                                            </p:tgtEl>
                                          </p:cMediaNode>
                                        </p:audio>
                                      </p:subTnLst>
                                    </p:cTn>
                                  </p:par>
                                  <p:par>
                                    <p:cTn id="44" presetID="2" presetClass="entr" presetSubtype="4"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750" fill="hold"/>
                                            <p:tgtEl>
                                              <p:spTgt spid="31"/>
                                            </p:tgtEl>
                                            <p:attrNameLst>
                                              <p:attrName>ppt_x</p:attrName>
                                            </p:attrNameLst>
                                          </p:cBhvr>
                                          <p:tavLst>
                                            <p:tav tm="0">
                                              <p:val>
                                                <p:strVal val="#ppt_x"/>
                                              </p:val>
                                            </p:tav>
                                            <p:tav tm="100000">
                                              <p:val>
                                                <p:strVal val="#ppt_x"/>
                                              </p:val>
                                            </p:tav>
                                          </p:tavLst>
                                        </p:anim>
                                        <p:anim calcmode="lin" valueType="num">
                                          <p:cBhvr additive="base">
                                            <p:cTn id="47" dur="75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13" name="uỷn.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500"/>
                                            <p:tgtEl>
                                              <p:spTgt spid="38"/>
                                            </p:tgtEl>
                                          </p:cBhvr>
                                        </p:animEffect>
                                      </p:childTnLst>
                                      <p:subTnLst>
                                        <p:audio>
                                          <p:cMediaNode>
                                            <p:cTn display="0" masterRel="sameClick">
                                              <p:stCondLst>
                                                <p:cond evt="begin" delay="0">
                                                  <p:tn val="50"/>
                                                </p:cond>
                                              </p:stCondLst>
                                              <p:endCondLst>
                                                <p:cond evt="onStopAudio" delay="0">
                                                  <p:tgtEl>
                                                    <p:sldTgt/>
                                                  </p:tgtEl>
                                                </p:cond>
                                              </p:endCondLst>
                                            </p:cTn>
                                            <p:tgtEl>
                                              <p:sndTgt r:embed="rId14" name="Trò-chơi-chíu.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in)">
                                          <p:cBhvr>
                                            <p:cTn id="57" dur="500"/>
                                            <p:tgtEl>
                                              <p:spTgt spid="35"/>
                                            </p:tgtEl>
                                          </p:cBhvr>
                                        </p:animEffect>
                                      </p:childTnLst>
                                      <p:subTnLst>
                                        <p:audio>
                                          <p:cMediaNode>
                                            <p:cTn display="0" masterRel="sameClick">
                                              <p:stCondLst>
                                                <p:cond evt="begin" delay="0">
                                                  <p:tn val="55"/>
                                                </p:cond>
                                              </p:stCondLst>
                                              <p:endCondLst>
                                                <p:cond evt="onStopAudio" delay="0">
                                                  <p:tgtEl>
                                                    <p:sldTgt/>
                                                  </p:tgtEl>
                                                </p:cond>
                                              </p:endCondLst>
                                            </p:cTn>
                                            <p:tgtEl>
                                              <p:sndTgt r:embed="rId14" name="Trò-chơi-chíu.wav"/>
                                            </p:tgtEl>
                                          </p:cMediaNode>
                                        </p:audio>
                                      </p:sub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in)">
                                          <p:cBhvr>
                                            <p:cTn id="62" dur="500"/>
                                            <p:tgtEl>
                                              <p:spTgt spid="32"/>
                                            </p:tgtEl>
                                          </p:cBhvr>
                                        </p:animEffect>
                                      </p:childTnLst>
                                      <p:subTnLst>
                                        <p:audio>
                                          <p:cMediaNode>
                                            <p:cTn display="0" masterRel="sameClick">
                                              <p:stCondLst>
                                                <p:cond evt="begin" delay="0">
                                                  <p:tn val="60"/>
                                                </p:cond>
                                              </p:stCondLst>
                                              <p:endCondLst>
                                                <p:cond evt="onStopAudio" delay="0">
                                                  <p:tgtEl>
                                                    <p:sldTgt/>
                                                  </p:tgtEl>
                                                </p:cond>
                                              </p:endCondLst>
                                            </p:cTn>
                                            <p:tgtEl>
                                              <p:sndTgt r:embed="rId1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2231723"/>
            <a:ext cx="8266794" cy="3898014"/>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6085" y="2302942"/>
            <a:ext cx="5688061" cy="3090940"/>
          </a:xfrm>
          <a:prstGeom prst="rect">
            <a:avLst/>
          </a:prstGeom>
        </p:spPr>
      </p:pic>
    </p:spTree>
    <p:extLst>
      <p:ext uri="{BB962C8B-B14F-4D97-AF65-F5344CB8AC3E}">
        <p14:creationId xmlns:p14="http://schemas.microsoft.com/office/powerpoint/2010/main" val="415321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pic>
        <p:nvPicPr>
          <p:cNvPr id="28" name="图片 1"/>
          <p:cNvPicPr>
            <a:picLocks noChangeAspect="1"/>
          </p:cNvPicPr>
          <p:nvPr/>
        </p:nvPicPr>
        <p:blipFill>
          <a:blip r:embed="rId4"/>
          <a:stretch>
            <a:fillRect/>
          </a:stretch>
        </p:blipFill>
        <p:spPr>
          <a:xfrm>
            <a:off x="8568845" y="1854388"/>
            <a:ext cx="3810002" cy="4876958"/>
          </a:xfrm>
          <a:prstGeom prst="rect">
            <a:avLst/>
          </a:prstGeom>
        </p:spPr>
      </p:pic>
      <p:pic>
        <p:nvPicPr>
          <p:cNvPr id="32" name="图片 2"/>
          <p:cNvPicPr>
            <a:picLocks noChangeAspect="1"/>
          </p:cNvPicPr>
          <p:nvPr/>
        </p:nvPicPr>
        <p:blipFill>
          <a:blip r:embed="rId5"/>
          <a:stretch>
            <a:fillRect/>
          </a:stretch>
        </p:blipFill>
        <p:spPr>
          <a:xfrm rot="20740326">
            <a:off x="9267014" y="5001154"/>
            <a:ext cx="1352646" cy="1651837"/>
          </a:xfrm>
          <a:prstGeom prst="rect">
            <a:avLst/>
          </a:prstGeom>
        </p:spPr>
      </p:pic>
      <p:pic>
        <p:nvPicPr>
          <p:cNvPr id="34"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18293" y="5586747"/>
            <a:ext cx="1231407" cy="1100347"/>
          </a:xfrm>
          <a:prstGeom prst="rect">
            <a:avLst/>
          </a:prstGeom>
        </p:spPr>
      </p:pic>
      <p:pic>
        <p:nvPicPr>
          <p:cNvPr id="19" name="图片 1"/>
          <p:cNvPicPr>
            <a:picLocks noChangeAspect="1"/>
          </p:cNvPicPr>
          <p:nvPr/>
        </p:nvPicPr>
        <p:blipFill>
          <a:blip r:embed="rId7"/>
          <a:stretch>
            <a:fillRect/>
          </a:stretch>
        </p:blipFill>
        <p:spPr>
          <a:xfrm>
            <a:off x="252141" y="2231723"/>
            <a:ext cx="8266794" cy="3898014"/>
          </a:xfrm>
          <a:prstGeom prst="rect">
            <a:avLst/>
          </a:prstGeom>
        </p:spPr>
      </p:pic>
      <p:pic>
        <p:nvPicPr>
          <p:cNvPr id="24" name="图片 1"/>
          <p:cNvPicPr>
            <a:picLocks noChangeAspect="1"/>
          </p:cNvPicPr>
          <p:nvPr/>
        </p:nvPicPr>
        <p:blipFill>
          <a:blip r:embed="rId8"/>
          <a:stretch>
            <a:fillRect/>
          </a:stretch>
        </p:blipFill>
        <p:spPr>
          <a:xfrm>
            <a:off x="547727" y="581214"/>
            <a:ext cx="1316716" cy="1306653"/>
          </a:xfrm>
          <a:prstGeom prst="rect">
            <a:avLst/>
          </a:prstGeom>
        </p:spPr>
      </p:pic>
      <p:pic>
        <p:nvPicPr>
          <p:cNvPr id="29" name="图片 1"/>
          <p:cNvPicPr>
            <a:picLocks noChangeAspect="1"/>
          </p:cNvPicPr>
          <p:nvPr/>
        </p:nvPicPr>
        <p:blipFill>
          <a:blip r:embed="rId9"/>
          <a:stretch>
            <a:fillRect/>
          </a:stretch>
        </p:blipFill>
        <p:spPr>
          <a:xfrm>
            <a:off x="8236693" y="190483"/>
            <a:ext cx="1487261" cy="1626165"/>
          </a:xfrm>
          <a:prstGeom prst="rect">
            <a:avLst/>
          </a:prstGeom>
        </p:spPr>
      </p:pic>
      <p:pic>
        <p:nvPicPr>
          <p:cNvPr id="2" name="Picture 1">
            <a:extLst>
              <a:ext uri="{FF2B5EF4-FFF2-40B4-BE49-F238E27FC236}">
                <a16:creationId xmlns:a16="http://schemas.microsoft.com/office/drawing/2014/main" id="{1DAEBB1B-FC70-42E2-BF98-C99825CEEB02}"/>
              </a:ext>
            </a:extLst>
          </p:cNvPr>
          <p:cNvPicPr>
            <a:picLocks noChangeAspect="1"/>
          </p:cNvPicPr>
          <p:nvPr/>
        </p:nvPicPr>
        <p:blipFill>
          <a:blip r:embed="rId10"/>
          <a:stretch>
            <a:fillRect/>
          </a:stretch>
        </p:blipFill>
        <p:spPr>
          <a:xfrm>
            <a:off x="2146775" y="3107414"/>
            <a:ext cx="4535817" cy="1646063"/>
          </a:xfrm>
          <a:prstGeom prst="rect">
            <a:avLst/>
          </a:prstGeom>
        </p:spPr>
      </p:pic>
    </p:spTree>
    <p:extLst>
      <p:ext uri="{BB962C8B-B14F-4D97-AF65-F5344CB8AC3E}">
        <p14:creationId xmlns:p14="http://schemas.microsoft.com/office/powerpoint/2010/main" val="3593942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53"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42"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53"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1️⃣】 Tổng hợp đáp án game Đuổi hình bắt chữ (2710 câu) mới và đầy đủ nhất -  Tin Công Nghệ - Trường Thịnh ™">
            <a:extLst>
              <a:ext uri="{FF2B5EF4-FFF2-40B4-BE49-F238E27FC236}">
                <a16:creationId xmlns:a16="http://schemas.microsoft.com/office/drawing/2014/main" id="{EE1632AA-1622-4AA1-8F64-1DB3049E40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9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5310867-8898-4AB2-827C-8041C9365FAA}"/>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black"/>
                </a:solidFill>
                <a:latin typeface="Calibri" panose="020F0502020204030204" pitchFamily="34" charset="0"/>
                <a:cs typeface="Calibri" panose="020F0502020204030204" pitchFamily="34" charset="0"/>
              </a:rPr>
              <a:t>Đoán</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tên</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đồ</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dùng</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học</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tập</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30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âu Đố Đuổi Hình Bắt Chữ Đoán Tên Đồ Dùng Học Tập | Nhanh Trí - YouTube">
            <a:extLst>
              <a:ext uri="{FF2B5EF4-FFF2-40B4-BE49-F238E27FC236}">
                <a16:creationId xmlns:a16="http://schemas.microsoft.com/office/drawing/2014/main" id="{757D42FD-03EA-4CAB-95B0-2FC314CB5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CEC1AB6-6808-4A17-B90E-24C30657A39F}"/>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Cặp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sách</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230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Bạn có thể ĐOÁN TÊN ĐỒ DÙNG HỌC TẬP qua hình ảnh? | Thư Giãn Hữu Ích -  YouTube">
            <a:extLst>
              <a:ext uri="{FF2B5EF4-FFF2-40B4-BE49-F238E27FC236}">
                <a16:creationId xmlns:a16="http://schemas.microsoft.com/office/drawing/2014/main" id="{D83D27A1-E8DD-4919-93FF-2A9E6D5B1E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6027678-574E-478F-BCBE-9726B4D9A392}"/>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Hộp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bút</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6666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Đố vui nhìn hình đoán tên các đồ dùng học tập qua hình ảnh - YouTube">
            <a:extLst>
              <a:ext uri="{FF2B5EF4-FFF2-40B4-BE49-F238E27FC236}">
                <a16:creationId xmlns:a16="http://schemas.microsoft.com/office/drawing/2014/main" id="{C8B7F203-E2FA-4526-BC24-B142C25E9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0AE3DCB-364B-42F1-A2F2-DC012BA5774D}"/>
              </a:ext>
            </a:extLst>
          </p:cNvPr>
          <p:cNvSpPr/>
          <p:nvPr/>
        </p:nvSpPr>
        <p:spPr>
          <a:xfrm>
            <a:off x="3116826" y="5820697"/>
            <a:ext cx="7207045" cy="9353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noProof="0" dirty="0" err="1">
                <a:solidFill>
                  <a:prstClr val="black"/>
                </a:solidFill>
                <a:latin typeface="Calibri" panose="020F0502020204030204" pitchFamily="34" charset="0"/>
                <a:cs typeface="Calibri" panose="020F0502020204030204" pitchFamily="34" charset="0"/>
              </a:rPr>
              <a:t>Đáp</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án</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Cây</a:t>
            </a:r>
            <a:r>
              <a:rPr lang="en-US" sz="5400" noProof="0" dirty="0">
                <a:solidFill>
                  <a:prstClr val="black"/>
                </a:solidFill>
                <a:latin typeface="Calibri" panose="020F0502020204030204" pitchFamily="34" charset="0"/>
                <a:cs typeface="Calibri" panose="020F0502020204030204" pitchFamily="34" charset="0"/>
              </a:rPr>
              <a:t> </a:t>
            </a:r>
            <a:r>
              <a:rPr lang="en-US" sz="5400" noProof="0" dirty="0" err="1">
                <a:solidFill>
                  <a:prstClr val="black"/>
                </a:solidFill>
                <a:latin typeface="Calibri" panose="020F0502020204030204" pitchFamily="34" charset="0"/>
                <a:cs typeface="Calibri" panose="020F0502020204030204" pitchFamily="34" charset="0"/>
              </a:rPr>
              <a:t>kéo</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333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descr="觅元素58b0fbac4bf92">
            <a:extLst>
              <a:ext uri="{FF2B5EF4-FFF2-40B4-BE49-F238E27FC236}">
                <a16:creationId xmlns:a16="http://schemas.microsoft.com/office/drawing/2014/main" id="{A8E61FD8-92C8-4C75-B40A-48D40DE191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409" y="5842504"/>
            <a:ext cx="5212715" cy="740410"/>
          </a:xfrm>
          <a:prstGeom prst="rect">
            <a:avLst/>
          </a:prstGeom>
        </p:spPr>
      </p:pic>
      <p:pic>
        <p:nvPicPr>
          <p:cNvPr id="3" name="图片 1" descr="31f7217a017c2d9a8a7bcbd9844c1629">
            <a:extLst>
              <a:ext uri="{FF2B5EF4-FFF2-40B4-BE49-F238E27FC236}">
                <a16:creationId xmlns:a16="http://schemas.microsoft.com/office/drawing/2014/main" id="{F0C2FE8E-FB39-47CE-B9C2-965754A934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4" name="图片 15" descr="a05684f714522ad77246dba9447411ba">
            <a:extLst>
              <a:ext uri="{FF2B5EF4-FFF2-40B4-BE49-F238E27FC236}">
                <a16:creationId xmlns:a16="http://schemas.microsoft.com/office/drawing/2014/main" id="{450E89D9-0573-40F3-A5C8-B3505F73E5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5" name="图片 2" descr="觅元素584a989cd6c5a">
            <a:extLst>
              <a:ext uri="{FF2B5EF4-FFF2-40B4-BE49-F238E27FC236}">
                <a16:creationId xmlns:a16="http://schemas.microsoft.com/office/drawing/2014/main" id="{B3D367EF-24D3-4865-9670-BF337534BF4E}"/>
              </a:ext>
            </a:extLst>
          </p:cNvPr>
          <p:cNvPicPr>
            <a:picLocks noChangeAspect="1"/>
          </p:cNvPicPr>
          <p:nvPr/>
        </p:nvPicPr>
        <p:blipFill>
          <a:blip r:embed="rId5"/>
          <a:stretch>
            <a:fillRect/>
          </a:stretch>
        </p:blipFill>
        <p:spPr>
          <a:xfrm>
            <a:off x="4603345" y="425262"/>
            <a:ext cx="6506845" cy="1394460"/>
          </a:xfrm>
          <a:prstGeom prst="rect">
            <a:avLst/>
          </a:prstGeom>
        </p:spPr>
      </p:pic>
      <p:sp>
        <p:nvSpPr>
          <p:cNvPr id="6" name="文本框 11">
            <a:extLst>
              <a:ext uri="{FF2B5EF4-FFF2-40B4-BE49-F238E27FC236}">
                <a16:creationId xmlns:a16="http://schemas.microsoft.com/office/drawing/2014/main" id="{84B36660-4101-4C08-9B6D-3A99D64165FC}"/>
              </a:ext>
            </a:extLst>
          </p:cNvPr>
          <p:cNvSpPr txBox="1"/>
          <p:nvPr/>
        </p:nvSpPr>
        <p:spPr>
          <a:xfrm>
            <a:off x="4876138" y="2921168"/>
            <a:ext cx="6234053" cy="1169551"/>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Khám</a:t>
            </a:r>
            <a:r>
              <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rPr>
              <a:t> </a:t>
            </a:r>
            <a:r>
              <a:rPr kumimoji="0" lang="en-US" altLang="zh-CN" sz="7000" b="1" i="0" u="none" strike="noStrike" kern="1200" cap="none" spc="0" normalizeH="0" baseline="0" noProof="0" dirty="0" err="1">
                <a:ln>
                  <a:noFill/>
                </a:ln>
                <a:solidFill>
                  <a:srgbClr val="FFFF00"/>
                </a:solidFill>
                <a:effectLst/>
                <a:uLnTx/>
                <a:uFillTx/>
                <a:latin typeface="Arial" panose="020B0604020202020204" pitchFamily="34" charset="0"/>
                <a:cs typeface="Arial" panose="020B0604020202020204" pitchFamily="34" charset="0"/>
                <a:sym typeface="+mn-ea"/>
              </a:rPr>
              <a:t>phá</a:t>
            </a:r>
            <a:endParaRPr kumimoji="0" lang="en-US" altLang="zh-CN" sz="7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mn-ea"/>
            </a:endParaRPr>
          </a:p>
        </p:txBody>
      </p:sp>
      <p:pic>
        <p:nvPicPr>
          <p:cNvPr id="7" name="图片 7" descr="572005ec0a0c4">
            <a:extLst>
              <a:ext uri="{FF2B5EF4-FFF2-40B4-BE49-F238E27FC236}">
                <a16:creationId xmlns:a16="http://schemas.microsoft.com/office/drawing/2014/main" id="{DB0E9B41-5014-4449-A377-0038DB8A2B92}"/>
              </a:ext>
            </a:extLst>
          </p:cNvPr>
          <p:cNvPicPr>
            <a:picLocks noChangeAspect="1"/>
          </p:cNvPicPr>
          <p:nvPr/>
        </p:nvPicPr>
        <p:blipFill rotWithShape="1">
          <a:blip r:embed="rId6"/>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144566685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cs typeface="+mn-cs"/>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382212" y="696111"/>
            <a:ext cx="9895027" cy="743859"/>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nSpc>
                <a:spcPct val="120000"/>
              </a:lnSpc>
              <a:defRPr/>
            </a:pPr>
            <a:r>
              <a:rPr lang="en-US" sz="3200" b="1" dirty="0">
                <a:solidFill>
                  <a:prstClr val="black">
                    <a:lumMod val="95000"/>
                    <a:lumOff val="5000"/>
                  </a:prstClr>
                </a:solidFill>
                <a:latin typeface="Calibri" panose="020F0502020204030204" pitchFamily="34" charset="0"/>
                <a:cs typeface="Calibri" panose="020F0502020204030204" pitchFamily="34" charset="0"/>
              </a:rPr>
              <a:t>1. </a:t>
            </a:r>
            <a:r>
              <a:rPr lang="vi-VN" sz="3200" b="1" dirty="0">
                <a:solidFill>
                  <a:prstClr val="black">
                    <a:lumMod val="95000"/>
                    <a:lumOff val="5000"/>
                  </a:prstClr>
                </a:solidFill>
                <a:latin typeface="Calibri" panose="020F0502020204030204" pitchFamily="34" charset="0"/>
                <a:cs typeface="Calibri" panose="020F0502020204030204" pitchFamily="34" charset="0"/>
              </a:rPr>
              <a:t>Đọc bài Cái đồng hồ dưới đây và thực hiện yêu cầu.</a:t>
            </a:r>
            <a:endParaRPr kumimoji="0" lang="en-US" sz="1600" b="1"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sym typeface="Odibee Sans"/>
            </a:endParaRPr>
          </a:p>
        </p:txBody>
      </p:sp>
      <p:pic>
        <p:nvPicPr>
          <p:cNvPr id="27" name="图片 3"/>
          <p:cNvPicPr>
            <a:picLocks noChangeAspect="1"/>
          </p:cNvPicPr>
          <p:nvPr/>
        </p:nvPicPr>
        <p:blipFill>
          <a:blip r:embed="rId4"/>
          <a:stretch>
            <a:fillRect/>
          </a:stretch>
        </p:blipFill>
        <p:spPr>
          <a:xfrm>
            <a:off x="180537" y="423732"/>
            <a:ext cx="1459943" cy="1443064"/>
          </a:xfrm>
          <a:prstGeom prst="rect">
            <a:avLst/>
          </a:prstGeom>
        </p:spPr>
      </p:pic>
      <p:sp>
        <p:nvSpPr>
          <p:cNvPr id="2" name="TextBox 1">
            <a:extLst>
              <a:ext uri="{FF2B5EF4-FFF2-40B4-BE49-F238E27FC236}">
                <a16:creationId xmlns:a16="http://schemas.microsoft.com/office/drawing/2014/main" id="{44CDC775-C7E5-4A7C-AB77-D68ECCD383C5}"/>
              </a:ext>
            </a:extLst>
          </p:cNvPr>
          <p:cNvSpPr txBox="1"/>
          <p:nvPr/>
        </p:nvSpPr>
        <p:spPr>
          <a:xfrm>
            <a:off x="599767" y="1838632"/>
            <a:ext cx="7275871" cy="4524315"/>
          </a:xfrm>
          <a:prstGeom prst="rect">
            <a:avLst/>
          </a:prstGeom>
          <a:noFill/>
        </p:spPr>
        <p:txBody>
          <a:bodyPr wrap="square" rtlCol="0">
            <a:spAutoFit/>
          </a:bodyPr>
          <a:lstStyle/>
          <a:p>
            <a:pPr algn="ctr"/>
            <a:r>
              <a:rPr lang="vi-VN" sz="2400" b="1" i="0" dirty="0">
                <a:solidFill>
                  <a:srgbClr val="000000"/>
                </a:solidFill>
                <a:effectLst/>
                <a:latin typeface="Arial" panose="020B0604020202020204" pitchFamily="34" charset="0"/>
                <a:cs typeface="Arial" panose="020B0604020202020204" pitchFamily="34" charset="0"/>
              </a:rPr>
              <a:t>Cái đồng hồ</a:t>
            </a:r>
            <a:endParaRPr lang="vi-VN" sz="2400" b="0" i="0" dirty="0">
              <a:solidFill>
                <a:srgbClr val="000000"/>
              </a:solidFill>
              <a:effectLst/>
              <a:latin typeface="Arial" panose="020B0604020202020204" pitchFamily="34" charset="0"/>
              <a:cs typeface="Arial" panose="020B0604020202020204" pitchFamily="34" charset="0"/>
            </a:endParaRPr>
          </a:p>
          <a:p>
            <a:pPr algn="just"/>
            <a:r>
              <a:rPr lang="vi-VN" sz="2400" b="0" i="0" dirty="0">
                <a:solidFill>
                  <a:srgbClr val="000000"/>
                </a:solidFill>
                <a:effectLst/>
                <a:latin typeface="Arial" panose="020B0604020202020204" pitchFamily="34" charset="0"/>
                <a:cs typeface="Arial" panose="020B0604020202020204" pitchFamily="34" charset="0"/>
              </a:rPr>
              <a:t> 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tí ta tí tách, chăm chỉ chạy rất đều, rất đúng. Nó nhắc nhở anh em tôi giờ ngủ, giờ chơi, giờ ăn, giờ học.</a:t>
            </a:r>
          </a:p>
          <a:p>
            <a:pPr algn="r"/>
            <a:r>
              <a:rPr lang="vi-VN" sz="2400" b="0" i="0" dirty="0">
                <a:solidFill>
                  <a:srgbClr val="000000"/>
                </a:solidFill>
                <a:effectLst/>
                <a:latin typeface="Arial" panose="020B0604020202020204" pitchFamily="34" charset="0"/>
                <a:cs typeface="Arial" panose="020B0604020202020204" pitchFamily="34" charset="0"/>
              </a:rPr>
              <a:t>(Theo Vũ Tú Nam)</a:t>
            </a:r>
          </a:p>
        </p:txBody>
      </p:sp>
      <p:pic>
        <p:nvPicPr>
          <p:cNvPr id="6" name="Picture 5">
            <a:extLst>
              <a:ext uri="{FF2B5EF4-FFF2-40B4-BE49-F238E27FC236}">
                <a16:creationId xmlns:a16="http://schemas.microsoft.com/office/drawing/2014/main" id="{9B4AC505-55B2-45F8-B879-5CE8B682549C}"/>
              </a:ext>
            </a:extLst>
          </p:cNvPr>
          <p:cNvPicPr>
            <a:picLocks noChangeAspect="1"/>
          </p:cNvPicPr>
          <p:nvPr/>
        </p:nvPicPr>
        <p:blipFill>
          <a:blip r:embed="rId5"/>
          <a:stretch>
            <a:fillRect/>
          </a:stretch>
        </p:blipFill>
        <p:spPr>
          <a:xfrm>
            <a:off x="8192728" y="2998839"/>
            <a:ext cx="3605674" cy="3605674"/>
          </a:xfrm>
          <a:prstGeom prst="rect">
            <a:avLst/>
          </a:prstGeom>
        </p:spPr>
      </p:pic>
    </p:spTree>
    <p:extLst>
      <p:ext uri="{BB962C8B-B14F-4D97-AF65-F5344CB8AC3E}">
        <p14:creationId xmlns:p14="http://schemas.microsoft.com/office/powerpoint/2010/main" val="1852379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5" presetClass="emph" presetSubtype="0" nodeType="withEffect">
                                  <p:stCondLst>
                                    <p:cond delay="0"/>
                                  </p:stCondLst>
                                  <p:iterate type="lt">
                                    <p:tmAbs val="25"/>
                                  </p:iterate>
                                  <p:childTnLst>
                                    <p:set>
                                      <p:cBhvr override="childStyle">
                                        <p:cTn id="28" dur="indefinite"/>
                                        <p:tgtEl>
                                          <p:spTgt spid="26">
                                            <p:txEl>
                                              <p:pRg st="0" end="0"/>
                                            </p:txEl>
                                          </p:spTgt>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20" name="图片 3"/>
          <p:cNvPicPr>
            <a:picLocks noChangeAspect="1"/>
          </p:cNvPicPr>
          <p:nvPr/>
        </p:nvPicPr>
        <p:blipFill>
          <a:blip r:embed="rId3"/>
          <a:stretch>
            <a:fillRect/>
          </a:stretch>
        </p:blipFill>
        <p:spPr>
          <a:xfrm>
            <a:off x="11047741" y="-172768"/>
            <a:ext cx="1331106" cy="1318956"/>
          </a:xfrm>
          <a:prstGeom prst="rect">
            <a:avLst/>
          </a:prstGeom>
        </p:spPr>
      </p:pic>
      <p:pic>
        <p:nvPicPr>
          <p:cNvPr id="21"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203" y="6158252"/>
            <a:ext cx="901104" cy="892880"/>
          </a:xfrm>
          <a:prstGeom prst="rect">
            <a:avLst/>
          </a:prstGeom>
        </p:spPr>
      </p:pic>
      <p:pic>
        <p:nvPicPr>
          <p:cNvPr id="22"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6" y="5690481"/>
            <a:ext cx="450552" cy="446440"/>
          </a:xfrm>
          <a:prstGeom prst="rect">
            <a:avLst/>
          </a:prstGeom>
        </p:spPr>
      </p:pic>
      <p:pic>
        <p:nvPicPr>
          <p:cNvPr id="23"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01" y="6173989"/>
            <a:ext cx="690311" cy="684011"/>
          </a:xfrm>
          <a:prstGeom prst="rect">
            <a:avLst/>
          </a:prstGeom>
        </p:spPr>
      </p:pic>
      <p:sp>
        <p:nvSpPr>
          <p:cNvPr id="26" name="Google Shape;304;p20"/>
          <p:cNvSpPr txBox="1">
            <a:spLocks/>
          </p:cNvSpPr>
          <p:nvPr/>
        </p:nvSpPr>
        <p:spPr>
          <a:xfrm>
            <a:off x="1441947" y="304799"/>
            <a:ext cx="9351021" cy="3864692"/>
          </a:xfrm>
          <a:prstGeom prst="roundRect">
            <a:avLst>
              <a:gd name="adj" fmla="val 18909"/>
            </a:avLst>
          </a:prstGeom>
          <a:solidFill>
            <a:srgbClr val="9DDDD1">
              <a:lumMod val="20000"/>
              <a:lumOff val="80000"/>
            </a:srgbClr>
          </a:solidFill>
          <a:ln w="9525">
            <a:solidFill>
              <a:srgbClr val="12B6C2"/>
            </a:solidFill>
            <a:prstDash val="lgDash"/>
          </a:ln>
          <a:effectLst>
            <a:outerShdw blurRad="50800" dist="38100" dir="2700000" algn="tl" rotWithShape="0">
              <a:prstClr val="black">
                <a:alpha val="4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lgn="l">
              <a:defRPr/>
            </a:pPr>
            <a:r>
              <a:rPr lang="vi-VN" sz="3600" b="1" dirty="0">
                <a:solidFill>
                  <a:srgbClr val="002060"/>
                </a:solidFill>
                <a:latin typeface="Calibri" panose="020F0502020204030204" pitchFamily="34" charset="0"/>
                <a:cs typeface="Calibri" panose="020F0502020204030204" pitchFamily="34" charset="0"/>
              </a:rPr>
              <a:t>a. Tìm từ ngữ hoặc câu văn:</a:t>
            </a:r>
          </a:p>
          <a:p>
            <a:pPr lvl="0" algn="l">
              <a:defRPr/>
            </a:pPr>
            <a:r>
              <a:rPr lang="vi-VN" sz="3600" dirty="0">
                <a:solidFill>
                  <a:srgbClr val="002060"/>
                </a:solidFill>
                <a:latin typeface="Calibri" panose="020F0502020204030204" pitchFamily="34" charset="0"/>
                <a:cs typeface="Calibri" panose="020F0502020204030204" pitchFamily="34" charset="0"/>
              </a:rPr>
              <a:t>- Tả các bộ phận của đồng hồ (vỏ đồng hồ, kim đồng hồ,..)</a:t>
            </a:r>
          </a:p>
          <a:p>
            <a:pPr lvl="0" algn="l">
              <a:defRPr/>
            </a:pPr>
            <a:r>
              <a:rPr lang="vi-VN" sz="3600" dirty="0">
                <a:solidFill>
                  <a:srgbClr val="002060"/>
                </a:solidFill>
                <a:latin typeface="Calibri" panose="020F0502020204030204" pitchFamily="34" charset="0"/>
                <a:cs typeface="Calibri" panose="020F0502020204030204" pitchFamily="34" charset="0"/>
              </a:rPr>
              <a:t>- Tả âm thanh của đồng hồ (tiếng kim của đồng hồ, tiếng chuông của đồng hồ,…)</a:t>
            </a:r>
          </a:p>
          <a:p>
            <a:pPr lvl="0" algn="l">
              <a:defRPr/>
            </a:pPr>
            <a:r>
              <a:rPr lang="vi-VN" sz="3600" b="1" dirty="0">
                <a:solidFill>
                  <a:srgbClr val="002060"/>
                </a:solidFill>
                <a:latin typeface="Calibri" panose="020F0502020204030204" pitchFamily="34" charset="0"/>
                <a:cs typeface="Calibri" panose="020F0502020204030204" pitchFamily="34" charset="0"/>
              </a:rPr>
              <a:t>b. Câu văn nào có hình ảnh so sánh?</a:t>
            </a:r>
            <a:endParaRPr lang="en-US" sz="3600" b="1" dirty="0">
              <a:solidFill>
                <a:srgbClr val="002060"/>
              </a:solidFill>
              <a:latin typeface="Calibri" panose="020F0502020204030204" pitchFamily="34" charset="0"/>
              <a:cs typeface="Calibri" panose="020F0502020204030204" pitchFamily="34" charset="0"/>
            </a:endParaRPr>
          </a:p>
        </p:txBody>
      </p:sp>
      <p:pic>
        <p:nvPicPr>
          <p:cNvPr id="27" name="图片 3"/>
          <p:cNvPicPr>
            <a:picLocks noChangeAspect="1"/>
          </p:cNvPicPr>
          <p:nvPr/>
        </p:nvPicPr>
        <p:blipFill>
          <a:blip r:embed="rId4"/>
          <a:stretch>
            <a:fillRect/>
          </a:stretch>
        </p:blipFill>
        <p:spPr>
          <a:xfrm>
            <a:off x="-77731" y="-453"/>
            <a:ext cx="1459943" cy="1443064"/>
          </a:xfrm>
          <a:prstGeom prst="rect">
            <a:avLst/>
          </a:prstGeom>
        </p:spPr>
      </p:pic>
      <p:grpSp>
        <p:nvGrpSpPr>
          <p:cNvPr id="5" name="Group 4"/>
          <p:cNvGrpSpPr/>
          <p:nvPr/>
        </p:nvGrpSpPr>
        <p:grpSpPr>
          <a:xfrm>
            <a:off x="7833462" y="4504713"/>
            <a:ext cx="4040634" cy="1784090"/>
            <a:chOff x="7950911" y="4455918"/>
            <a:chExt cx="4040634" cy="1784090"/>
          </a:xfrm>
        </p:grpSpPr>
        <p:grpSp>
          <p:nvGrpSpPr>
            <p:cNvPr id="25" name="Group 24"/>
            <p:cNvGrpSpPr/>
            <p:nvPr/>
          </p:nvGrpSpPr>
          <p:grpSpPr>
            <a:xfrm>
              <a:off x="7950911" y="4455918"/>
              <a:ext cx="4040634" cy="1585062"/>
              <a:chOff x="1526298" y="4455918"/>
              <a:chExt cx="4040634" cy="1585062"/>
            </a:xfrm>
          </p:grpSpPr>
          <p:sp>
            <p:nvSpPr>
              <p:cNvPr id="31" name="Rectangle 30"/>
              <p:cNvSpPr/>
              <p:nvPr/>
            </p:nvSpPr>
            <p:spPr>
              <a:xfrm>
                <a:off x="1526298" y="4455918"/>
                <a:ext cx="2700198" cy="158506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 name="TextBox 29"/>
              <p:cNvSpPr txBox="1"/>
              <p:nvPr/>
            </p:nvSpPr>
            <p:spPr>
              <a:xfrm>
                <a:off x="1742124" y="4648284"/>
                <a:ext cx="3824808"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THẢO LUẬN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NHÓM ĐÔI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33" name="图片 2"/>
            <p:cNvPicPr>
              <a:picLocks noChangeAspect="1"/>
            </p:cNvPicPr>
            <p:nvPr/>
          </p:nvPicPr>
          <p:blipFill>
            <a:blip r:embed="rId5"/>
            <a:stretch>
              <a:fillRect/>
            </a:stretch>
          </p:blipFill>
          <p:spPr>
            <a:xfrm rot="797177">
              <a:off x="10794348" y="4881108"/>
              <a:ext cx="964725" cy="1358900"/>
            </a:xfrm>
            <a:prstGeom prst="rect">
              <a:avLst/>
            </a:prstGeom>
          </p:spPr>
        </p:pic>
      </p:grpSp>
      <p:grpSp>
        <p:nvGrpSpPr>
          <p:cNvPr id="37" name="Group 36">
            <a:extLst>
              <a:ext uri="{FF2B5EF4-FFF2-40B4-BE49-F238E27FC236}">
                <a16:creationId xmlns:a16="http://schemas.microsoft.com/office/drawing/2014/main" id="{04AE6933-DA95-453E-94E5-D98CA95465F9}"/>
              </a:ext>
            </a:extLst>
          </p:cNvPr>
          <p:cNvGrpSpPr/>
          <p:nvPr/>
        </p:nvGrpSpPr>
        <p:grpSpPr>
          <a:xfrm flipH="1">
            <a:off x="4835334" y="3933584"/>
            <a:ext cx="1687062" cy="2722369"/>
            <a:chOff x="10081587" y="2304414"/>
            <a:chExt cx="2014077" cy="3390653"/>
          </a:xfrm>
        </p:grpSpPr>
        <p:pic>
          <p:nvPicPr>
            <p:cNvPr id="38" name="图片 3">
              <a:extLst>
                <a:ext uri="{FF2B5EF4-FFF2-40B4-BE49-F238E27FC236}">
                  <a16:creationId xmlns:a16="http://schemas.microsoft.com/office/drawing/2014/main" id="{F0EB3A66-EA7A-4DA3-8363-DBBE0A51542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1010"/>
            <a:stretch/>
          </p:blipFill>
          <p:spPr>
            <a:xfrm>
              <a:off x="10081587" y="5093246"/>
              <a:ext cx="2014077" cy="601821"/>
            </a:xfrm>
            <a:prstGeom prst="rect">
              <a:avLst/>
            </a:prstGeom>
          </p:spPr>
        </p:pic>
        <p:pic>
          <p:nvPicPr>
            <p:cNvPr id="39" name="图片 5">
              <a:extLst>
                <a:ext uri="{FF2B5EF4-FFF2-40B4-BE49-F238E27FC236}">
                  <a16:creationId xmlns:a16="http://schemas.microsoft.com/office/drawing/2014/main" id="{0B35F27F-1F7F-439B-A325-BA3A7A9FD4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0946" y="2304414"/>
              <a:ext cx="1964718" cy="2893671"/>
            </a:xfrm>
            <a:prstGeom prst="rect">
              <a:avLst/>
            </a:prstGeom>
          </p:spPr>
        </p:pic>
      </p:grpSp>
      <p:pic>
        <p:nvPicPr>
          <p:cNvPr id="41" name="图片 2">
            <a:extLst>
              <a:ext uri="{FF2B5EF4-FFF2-40B4-BE49-F238E27FC236}">
                <a16:creationId xmlns:a16="http://schemas.microsoft.com/office/drawing/2014/main" id="{B84DE80C-6D22-45B0-A8F9-AA2EC0F252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7946" y="3970408"/>
            <a:ext cx="1407492" cy="2717594"/>
          </a:xfrm>
          <a:prstGeom prst="rect">
            <a:avLst/>
          </a:prstGeom>
        </p:spPr>
      </p:pic>
    </p:spTree>
    <p:extLst>
      <p:ext uri="{BB962C8B-B14F-4D97-AF65-F5344CB8AC3E}">
        <p14:creationId xmlns:p14="http://schemas.microsoft.com/office/powerpoint/2010/main" val="1136805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style.rotation</p:attrName>
                                        </p:attrNameLst>
                                      </p:cBhvr>
                                      <p:tavLst>
                                        <p:tav tm="0">
                                          <p:val>
                                            <p:fltVal val="90"/>
                                          </p:val>
                                        </p:tav>
                                        <p:tav tm="100000">
                                          <p:val>
                                            <p:fltVal val="0"/>
                                          </p:val>
                                        </p:tav>
                                      </p:tavLst>
                                    </p:anim>
                                    <p:animEffect transition="in" filter="fade">
                                      <p:cBhvr>
                                        <p:cTn id="21" dur="1000"/>
                                        <p:tgtEl>
                                          <p:spTgt spid="20"/>
                                        </p:tgtEl>
                                      </p:cBhvr>
                                    </p:animEffect>
                                  </p:childTnLst>
                                </p:cTn>
                              </p:par>
                              <p:par>
                                <p:cTn id="22" presetID="3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fltVal val="0"/>
                                          </p:val>
                                        </p:tav>
                                        <p:tav tm="100000">
                                          <p:val>
                                            <p:strVal val="#ppt_w"/>
                                          </p:val>
                                        </p:tav>
                                      </p:tavLst>
                                    </p:anim>
                                    <p:anim calcmode="lin" valueType="num">
                                      <p:cBhvr>
                                        <p:cTn id="25" dur="1000" fill="hold"/>
                                        <p:tgtEl>
                                          <p:spTgt spid="22"/>
                                        </p:tgtEl>
                                        <p:attrNameLst>
                                          <p:attrName>ppt_h</p:attrName>
                                        </p:attrNameLst>
                                      </p:cBhvr>
                                      <p:tavLst>
                                        <p:tav tm="0">
                                          <p:val>
                                            <p:fltVal val="0"/>
                                          </p:val>
                                        </p:tav>
                                        <p:tav tm="100000">
                                          <p:val>
                                            <p:strVal val="#ppt_h"/>
                                          </p:val>
                                        </p:tav>
                                      </p:tavLst>
                                    </p:anim>
                                    <p:anim calcmode="lin" valueType="num">
                                      <p:cBhvr>
                                        <p:cTn id="26" dur="1000" fill="hold"/>
                                        <p:tgtEl>
                                          <p:spTgt spid="22"/>
                                        </p:tgtEl>
                                        <p:attrNameLst>
                                          <p:attrName>style.rotation</p:attrName>
                                        </p:attrNameLst>
                                      </p:cBhvr>
                                      <p:tavLst>
                                        <p:tav tm="0">
                                          <p:val>
                                            <p:fltVal val="90"/>
                                          </p:val>
                                        </p:tav>
                                        <p:tav tm="100000">
                                          <p:val>
                                            <p:fltVal val="0"/>
                                          </p:val>
                                        </p:tav>
                                      </p:tavLst>
                                    </p:anim>
                                    <p:animEffect transition="in" filter="fade">
                                      <p:cBhvr>
                                        <p:cTn id="27" dur="1000"/>
                                        <p:tgtEl>
                                          <p:spTgt spid="22"/>
                                        </p:tgtEl>
                                      </p:cBhvr>
                                    </p:animEffect>
                                  </p:childTnLst>
                                </p:cTn>
                              </p:par>
                              <p:par>
                                <p:cTn id="28" presetID="31"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
                                          </p:val>
                                        </p:tav>
                                        <p:tav tm="100000">
                                          <p:val>
                                            <p:strVal val="#ppt_w"/>
                                          </p:val>
                                        </p:tav>
                                      </p:tavLst>
                                    </p:anim>
                                    <p:anim calcmode="lin" valueType="num">
                                      <p:cBhvr>
                                        <p:cTn id="31" dur="1000" fill="hold"/>
                                        <p:tgtEl>
                                          <p:spTgt spid="23"/>
                                        </p:tgtEl>
                                        <p:attrNameLst>
                                          <p:attrName>ppt_h</p:attrName>
                                        </p:attrNameLst>
                                      </p:cBhvr>
                                      <p:tavLst>
                                        <p:tav tm="0">
                                          <p:val>
                                            <p:fltVal val="0"/>
                                          </p:val>
                                        </p:tav>
                                        <p:tav tm="100000">
                                          <p:val>
                                            <p:strVal val="#ppt_h"/>
                                          </p:val>
                                        </p:tav>
                                      </p:tavLst>
                                    </p:anim>
                                    <p:anim calcmode="lin" valueType="num">
                                      <p:cBhvr>
                                        <p:cTn id="32" dur="1000" fill="hold"/>
                                        <p:tgtEl>
                                          <p:spTgt spid="23"/>
                                        </p:tgtEl>
                                        <p:attrNameLst>
                                          <p:attrName>style.rotation</p:attrName>
                                        </p:attrNameLst>
                                      </p:cBhvr>
                                      <p:tavLst>
                                        <p:tav tm="0">
                                          <p:val>
                                            <p:fltVal val="90"/>
                                          </p:val>
                                        </p:tav>
                                        <p:tav tm="100000">
                                          <p:val>
                                            <p:fltVal val="0"/>
                                          </p:val>
                                        </p:tav>
                                      </p:tavLst>
                                    </p:anim>
                                    <p:animEffect transition="in" filter="fade">
                                      <p:cBhvr>
                                        <p:cTn id="33" dur="1000"/>
                                        <p:tgtEl>
                                          <p:spTgt spid="23"/>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749</Words>
  <Application>Microsoft Office PowerPoint</Application>
  <PresentationFormat>Widescreen</PresentationFormat>
  <Paragraphs>48</Paragraphs>
  <Slides>16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#9Slide05 IcielSmoothy Cursive</vt:lpstr>
      <vt:lpstr>Bubblegum Sans</vt:lpstr>
      <vt:lpstr>等线</vt:lpstr>
      <vt:lpstr>微软雅黑</vt:lpstr>
      <vt:lpstr>Odibee Sans</vt:lpstr>
      <vt:lpstr>Arial</vt:lpstr>
      <vt:lpstr>Calibri</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19</cp:revision>
  <dcterms:created xsi:type="dcterms:W3CDTF">2022-09-02T08:08:46Z</dcterms:created>
  <dcterms:modified xsi:type="dcterms:W3CDTF">2022-09-30T07:56:01Z</dcterms:modified>
</cp:coreProperties>
</file>