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8" r:id="rId4"/>
    <p:sldId id="293" r:id="rId5"/>
    <p:sldId id="294" r:id="rId6"/>
    <p:sldId id="296" r:id="rId7"/>
    <p:sldId id="298" r:id="rId8"/>
    <p:sldId id="299" r:id="rId9"/>
    <p:sldId id="300" r:id="rId10"/>
    <p:sldId id="301" r:id="rId11"/>
    <p:sldId id="302" r:id="rId12"/>
    <p:sldId id="304" r:id="rId13"/>
    <p:sldId id="30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15/04/2023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1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4/15/2023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33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15/04/2023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15/04/2023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6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0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3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7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71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5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15/04/2023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6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0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6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42605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0851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028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3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15/04/2023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15/04/2023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15/04/2023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4/15/2023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15/04/2023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15/04/2023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15/04/2023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microsoft.com/office/2007/relationships/hdphoto" Target="../media/hdphoto17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13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12" Type="http://schemas.microsoft.com/office/2007/relationships/hdphoto" Target="../media/hdphoto1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0.xml"/><Relationship Id="rId11" Type="http://schemas.openxmlformats.org/officeDocument/2006/relationships/image" Target="../media/image18.png"/><Relationship Id="rId5" Type="http://schemas.openxmlformats.org/officeDocument/2006/relationships/slide" Target="slide9.xml"/><Relationship Id="rId10" Type="http://schemas.openxmlformats.org/officeDocument/2006/relationships/image" Target="../media/image17.png"/><Relationship Id="rId4" Type="http://schemas.openxmlformats.org/officeDocument/2006/relationships/slide" Target="slide8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4.wdp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microsoft.com/office/2007/relationships/hdphoto" Target="../media/hdphoto16.wdp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microsoft.com/office/2007/relationships/hdphoto" Target="../media/hdphoto13.wdp"/><Relationship Id="rId5" Type="http://schemas.openxmlformats.org/officeDocument/2006/relationships/image" Target="../media/image19.jpg"/><Relationship Id="rId15" Type="http://schemas.microsoft.com/office/2007/relationships/hdphoto" Target="../media/hdphoto15.wdp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microsoft.com/office/2007/relationships/hdphoto" Target="../media/hdphoto12.wdp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image" Target="../media/image28.png"/><Relationship Id="rId5" Type="http://schemas.openxmlformats.org/officeDocument/2006/relationships/image" Target="../media/image26.jp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14053" y="420514"/>
            <a:ext cx="9360418" cy="22632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vi-VN" sz="5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vi-VN" sz="5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28</a:t>
            </a:r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5400" b="1" dirty="0" smtClean="0">
                <a:latin typeface="Times New Roman" panose="02020603050405020304" charset="0"/>
                <a:cs typeface="Times New Roman" panose="02020603050405020304" charset="0"/>
              </a:rPr>
              <a:t>NHÓM LỆNH BÚT VẼ</a:t>
            </a:r>
            <a:endParaRPr lang="en-US" altLang="vi-VN" sz="5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635742" y="234935"/>
            <a:ext cx="9021169" cy="959475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Ghép khối lệnh ở dòng trên với ý nghĩa của khối lệnh ở dòng dưới: 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31824" y="5442411"/>
            <a:ext cx="3632044" cy="99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341313" defTabSz="457200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- 2; B - 0; C - 1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8681" y="1351498"/>
            <a:ext cx="8791575" cy="3933825"/>
          </a:xfrm>
          <a:prstGeom prst="rect">
            <a:avLst/>
          </a:prstGeom>
        </p:spPr>
      </p:pic>
      <p:sp>
        <p:nvSpPr>
          <p:cNvPr id="13" name="Cloud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AAB54574-90D6-498A-1788-C81C4E4E84FE}"/>
              </a:ext>
            </a:extLst>
          </p:cNvPr>
          <p:cNvSpPr/>
          <p:nvPr/>
        </p:nvSpPr>
        <p:spPr>
          <a:xfrm>
            <a:off x="4700830" y="5874549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VẬN DỤNG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175" y="1372132"/>
            <a:ext cx="10640556" cy="384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2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</a:t>
            </a:r>
            <a:r>
              <a:rPr lang="vi-VN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hiện:</a:t>
            </a:r>
            <a:endParaRPr lang="en-US" sz="3200" b="1" dirty="0" smtClean="0">
              <a:solidFill>
                <a:srgbClr val="FF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9025" indent="-511175" algn="just">
              <a:lnSpc>
                <a:spcPct val="200000"/>
              </a:lnSpc>
              <a:spcAft>
                <a:spcPts val="800"/>
              </a:spcAft>
            </a:pPr>
            <a:r>
              <a:rPr lang="en-US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điều khiển chú bọ rùa Beetle di chuyển trên sân khấu bằng </a:t>
            </a: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 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</a:t>
            </a: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9025" indent="-511175" algn="just">
              <a:lnSpc>
                <a:spcPct val="120000"/>
              </a:lnSpc>
              <a:spcAft>
                <a:spcPts val="8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Thêm vào chương trình các lệnh bút vẽ sao cho khi di chuyển Beetle để lại dấu </a:t>
            </a: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đi</a:t>
            </a: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700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6139" y="5334805"/>
            <a:ext cx="1653992" cy="137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469" y="2827098"/>
            <a:ext cx="1385340" cy="1013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440" y="5406182"/>
            <a:ext cx="1655118" cy="13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58907" y="358871"/>
            <a:ext cx="11053481" cy="614408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GHI NHỚ</a:t>
            </a:r>
            <a:endParaRPr lang="vi-VN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2"/>
          <a:srcRect l="71258" t="36429"/>
          <a:stretch/>
        </p:blipFill>
        <p:spPr>
          <a:xfrm>
            <a:off x="10633735" y="4764018"/>
            <a:ext cx="1607172" cy="2093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25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376" y="1204351"/>
            <a:ext cx="10322461" cy="52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058" y="1371600"/>
            <a:ext cx="5190566" cy="214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TẠM BIỆT CÁC EM HỌC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SINH!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5165" y="1102334"/>
            <a:ext cx="3890965" cy="4948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3466" y="1104361"/>
            <a:ext cx="3744726" cy="4946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844" y="1102334"/>
            <a:ext cx="3730649" cy="4948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0677" y="238203"/>
            <a:ext cx="11867547" cy="645843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564188" y="298921"/>
            <a:ext cx="5108175" cy="707886"/>
            <a:chOff x="696578" y="1237719"/>
            <a:chExt cx="5108175" cy="707886"/>
          </a:xfrm>
        </p:grpSpPr>
        <p:grpSp>
          <p:nvGrpSpPr>
            <p:cNvPr id="5" name="Group 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71140" y="1324918"/>
              <a:ext cx="453361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 BÚT VẼ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hỗ dành sẵn cho Nội dung 13"/>
          <p:cNvSpPr txBox="1">
            <a:spLocks/>
          </p:cNvSpPr>
          <p:nvPr/>
        </p:nvSpPr>
        <p:spPr>
          <a:xfrm>
            <a:off x="770501" y="986284"/>
            <a:ext cx="10662862" cy="2765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None/>
              <a:defRPr lang="vi-VN" sz="2400" kern="12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None/>
              <a:defRPr lang="vi-VN" sz="1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None/>
              <a:defRPr lang="vi-VN"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None/>
              <a:defRPr lang="vi-VN" sz="1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None/>
              <a:defRPr lang="vi-VN" sz="1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None/>
              <a:defRPr lang="vi-VN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None/>
              <a:defRPr lang="vi-VN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None/>
              <a:defRPr lang="vi-VN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None/>
              <a:defRPr lang="vi-VN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35050" indent="-523875"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ở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35050" indent="-523875"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43" y="1571116"/>
            <a:ext cx="675492" cy="615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9280" r="5847"/>
          <a:stretch/>
        </p:blipFill>
        <p:spPr>
          <a:xfrm>
            <a:off x="1058982" y="3607728"/>
            <a:ext cx="2851840" cy="2981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820"/>
          <a:stretch/>
        </p:blipFill>
        <p:spPr>
          <a:xfrm>
            <a:off x="4185916" y="3691876"/>
            <a:ext cx="5241819" cy="284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5974814" y="3404841"/>
            <a:ext cx="1706141" cy="2246711"/>
            <a:chOff x="7516907" y="3307503"/>
            <a:chExt cx="1706141" cy="2246711"/>
          </a:xfrm>
        </p:grpSpPr>
        <p:grpSp>
          <p:nvGrpSpPr>
            <p:cNvPr id="19" name="Group 18"/>
            <p:cNvGrpSpPr/>
            <p:nvPr/>
          </p:nvGrpSpPr>
          <p:grpSpPr>
            <a:xfrm>
              <a:off x="8175469" y="3307503"/>
              <a:ext cx="416248" cy="865858"/>
              <a:chOff x="6092272" y="5744283"/>
              <a:chExt cx="436098" cy="865858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092272" y="5744283"/>
                <a:ext cx="436098" cy="393896"/>
              </a:xfrm>
              <a:prstGeom prst="ellipse">
                <a:avLst/>
              </a:prstGeom>
              <a:solidFill>
                <a:srgbClr val="FF151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21" name="Straight Arrow Connector 20"/>
              <p:cNvCxnSpPr>
                <a:stCxn id="20" idx="4"/>
              </p:cNvCxnSpPr>
              <p:nvPr/>
            </p:nvCxnSpPr>
            <p:spPr>
              <a:xfrm>
                <a:off x="6310321" y="6138179"/>
                <a:ext cx="0" cy="47196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7516907" y="3931202"/>
              <a:ext cx="1706141" cy="1623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7169" y="5957744"/>
            <a:ext cx="1280235" cy="520228"/>
            <a:chOff x="912897" y="5952485"/>
            <a:chExt cx="1280235" cy="520228"/>
          </a:xfrm>
        </p:grpSpPr>
        <p:grpSp>
          <p:nvGrpSpPr>
            <p:cNvPr id="15" name="Group 14"/>
            <p:cNvGrpSpPr/>
            <p:nvPr/>
          </p:nvGrpSpPr>
          <p:grpSpPr>
            <a:xfrm>
              <a:off x="912897" y="6009719"/>
              <a:ext cx="715115" cy="393896"/>
              <a:chOff x="6191153" y="5205045"/>
              <a:chExt cx="749217" cy="39389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191153" y="5205045"/>
                <a:ext cx="436098" cy="3938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Arrow Connector 16"/>
              <p:cNvCxnSpPr>
                <a:stCxn id="16" idx="6"/>
              </p:cNvCxnSpPr>
              <p:nvPr/>
            </p:nvCxnSpPr>
            <p:spPr>
              <a:xfrm>
                <a:off x="6627251" y="5401993"/>
                <a:ext cx="31311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1627893" y="5952485"/>
              <a:ext cx="565239" cy="5202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6141" y="3636410"/>
            <a:ext cx="1875410" cy="2965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ight Arrow 34"/>
          <p:cNvSpPr/>
          <p:nvPr/>
        </p:nvSpPr>
        <p:spPr>
          <a:xfrm>
            <a:off x="9469853" y="4913972"/>
            <a:ext cx="489988" cy="660422"/>
          </a:xfrm>
          <a:prstGeom prst="rightArrow">
            <a:avLst/>
          </a:prstGeom>
          <a:solidFill>
            <a:srgbClr val="FF15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103097" y="5131324"/>
            <a:ext cx="565239" cy="443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1705" y="181932"/>
            <a:ext cx="11867547" cy="645843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564188" y="298921"/>
            <a:ext cx="5108175" cy="707886"/>
            <a:chOff x="696578" y="1237719"/>
            <a:chExt cx="5108175" cy="707886"/>
          </a:xfrm>
        </p:grpSpPr>
        <p:grpSp>
          <p:nvGrpSpPr>
            <p:cNvPr id="15" name="Group 1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71140" y="1324918"/>
              <a:ext cx="453361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 BÚT VẼ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3505" y="2018269"/>
            <a:ext cx="5384250" cy="3601779"/>
            <a:chOff x="903505" y="2018269"/>
            <a:chExt cx="5384250" cy="3601779"/>
          </a:xfrm>
        </p:grpSpPr>
        <p:grpSp>
          <p:nvGrpSpPr>
            <p:cNvPr id="19" name="Group 18"/>
            <p:cNvGrpSpPr/>
            <p:nvPr/>
          </p:nvGrpSpPr>
          <p:grpSpPr>
            <a:xfrm>
              <a:off x="903505" y="2018269"/>
              <a:ext cx="5384250" cy="3590110"/>
              <a:chOff x="254872" y="2073483"/>
              <a:chExt cx="6980055" cy="384786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83009" y="2073483"/>
                <a:ext cx="6951918" cy="3847862"/>
                <a:chOff x="881620" y="1249626"/>
                <a:chExt cx="10108520" cy="4604098"/>
              </a:xfrm>
            </p:grpSpPr>
            <p:sp>
              <p:nvSpPr>
                <p:cNvPr id="22" name="矩形 76"/>
                <p:cNvSpPr/>
                <p:nvPr/>
              </p:nvSpPr>
              <p:spPr>
                <a:xfrm>
                  <a:off x="881620" y="1543937"/>
                  <a:ext cx="10108520" cy="430978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2065736" y="1249626"/>
                  <a:ext cx="7545472" cy="637735"/>
                </a:xfrm>
                <a:prstGeom prst="ellipse">
                  <a:avLst/>
                </a:prstGeom>
                <a:solidFill>
                  <a:srgbClr val="FF1515"/>
                </a:solidFill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Hoạt</a:t>
                  </a:r>
                  <a:r>
                    <a:rPr kumimoji="0" lang="en-US" sz="2400" b="1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400" b="1" i="0" u="none" strike="noStrike" kern="0" cap="none" spc="0" normalizeH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động</a:t>
                  </a:r>
                  <a:r>
                    <a:rPr kumimoji="0" lang="en-US" sz="2400" b="1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400" b="1" i="0" u="none" strike="noStrike" kern="0" cap="none" spc="0" normalizeH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nhóm</a:t>
                  </a:r>
                  <a:endPara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endParaRP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254872" y="2915826"/>
                <a:ext cx="6980054" cy="2437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3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</a:t>
                </a:r>
                <a:r>
                  <a:rPr lang="en-US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Bút</a:t>
                </a:r>
                <a:r>
                  <a:rPr lang="en-US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ý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315" y="4682075"/>
              <a:ext cx="1047167" cy="937973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499" y="1057683"/>
            <a:ext cx="3060361" cy="548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159" y="375911"/>
            <a:ext cx="7222536" cy="707886"/>
            <a:chOff x="696578" y="1237719"/>
            <a:chExt cx="7222536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664797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SỬ DỤNG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 BÚT VẼ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215" y="2020657"/>
            <a:ext cx="7146323" cy="3834576"/>
            <a:chOff x="337691" y="1918489"/>
            <a:chExt cx="7160454" cy="3834576"/>
          </a:xfrm>
        </p:grpSpPr>
        <p:grpSp>
          <p:nvGrpSpPr>
            <p:cNvPr id="8" name="Group 7"/>
            <p:cNvGrpSpPr/>
            <p:nvPr/>
          </p:nvGrpSpPr>
          <p:grpSpPr>
            <a:xfrm>
              <a:off x="337691" y="1918489"/>
              <a:ext cx="7160454" cy="3834576"/>
              <a:chOff x="6381776" y="2554211"/>
              <a:chExt cx="8468711" cy="6012109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381777" y="2554211"/>
                <a:ext cx="7636739" cy="592053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381776" y="3414764"/>
                <a:ext cx="8468711" cy="5151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7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vi-VN" sz="27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 bạn </a:t>
                </a:r>
                <a:r>
                  <a:rPr lang="en-US" sz="27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7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vi-VN" sz="27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7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46355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vi-VN" sz="27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vi-VN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 </a:t>
                </a:r>
                <a:r>
                  <a:rPr lang="vi-VN" sz="2600" b="1" dirty="0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DieuKhien-BanPhim1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indent="46355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Thêm vào ba khối lệnh như hình 28.2.</a:t>
                </a:r>
              </a:p>
              <a:p>
                <a:pPr marL="688975" indent="-225425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Lưu tệp vào thư mục của em với tên </a:t>
                </a:r>
                <a:r>
                  <a:rPr lang="vi-VN" sz="2600" b="1" dirty="0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Lenh-But-Ve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2800" dirty="0"/>
                  <a:t/>
                </a:r>
                <a:br>
                  <a:rPr lang="vi-VN" sz="2800" dirty="0"/>
                </a:br>
                <a:endPara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7275" t="14285" r="18129" b="11808"/>
            <a:stretch/>
          </p:blipFill>
          <p:spPr>
            <a:xfrm>
              <a:off x="5333928" y="1974910"/>
              <a:ext cx="1321064" cy="113908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015" y="2729132"/>
            <a:ext cx="5206886" cy="250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159" y="254888"/>
            <a:ext cx="7222536" cy="707886"/>
            <a:chOff x="696578" y="1237719"/>
            <a:chExt cx="7222536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664797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SỬ DỤNG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 BÚT VẼ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20503" y="1049403"/>
            <a:ext cx="10902463" cy="5012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7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7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hiện:</a:t>
            </a:r>
          </a:p>
          <a:p>
            <a:pPr marL="801688" indent="-280988" algn="just">
              <a:lnSpc>
                <a:spcPct val="110000"/>
              </a:lnSpc>
              <a:spcAft>
                <a:spcPts val="600"/>
              </a:spcAft>
            </a:pPr>
            <a:r>
              <a:rPr lang="vi-VN" sz="27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Lần 1</a:t>
            </a:r>
            <a:r>
              <a:rPr lang="vi-VN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Dùng phím mũi tên trên bàn phím điều khiển nhân vật di chuyển trên sân khấu.</a:t>
            </a:r>
          </a:p>
          <a:p>
            <a:pPr marL="801688" indent="-280988" algn="just">
              <a:lnSpc>
                <a:spcPct val="110000"/>
              </a:lnSpc>
              <a:spcAft>
                <a:spcPts val="600"/>
              </a:spcAft>
            </a:pPr>
            <a:r>
              <a:rPr lang="vi-VN" sz="27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Lần 2</a:t>
            </a:r>
            <a:r>
              <a:rPr lang="vi-VN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Gõ phím số</a:t>
            </a:r>
            <a:r>
              <a:rPr lang="vi-VN" sz="27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dùng phím mũi tên trên bàn phím điều khiển nhân vật di chuyển trên sân khấu.</a:t>
            </a:r>
          </a:p>
          <a:p>
            <a:pPr marL="801688" indent="-280988" algn="just">
              <a:lnSpc>
                <a:spcPct val="110000"/>
              </a:lnSpc>
              <a:spcAft>
                <a:spcPts val="600"/>
              </a:spcAft>
            </a:pPr>
            <a:r>
              <a:rPr lang="vi-VN" sz="27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Lần 3</a:t>
            </a:r>
            <a:r>
              <a:rPr lang="vi-VN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Gõ phím số </a:t>
            </a:r>
            <a:r>
              <a:rPr lang="vi-VN" sz="27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dùng phím mũi tên trên bàn phím điều khiển nhân vật di chuyển trên sân khấu.</a:t>
            </a:r>
          </a:p>
          <a:p>
            <a:pPr marL="801688" indent="-280988" algn="just">
              <a:lnSpc>
                <a:spcPct val="110000"/>
              </a:lnSpc>
              <a:spcAft>
                <a:spcPts val="600"/>
              </a:spcAft>
            </a:pPr>
            <a:r>
              <a:rPr lang="vi-VN" sz="27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Quan sát và so sánh </a:t>
            </a:r>
            <a:r>
              <a:rPr lang="vi-VN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ba lần chạy chương trình. Hãy cho biết tại sao có sự khác nhau đó?</a:t>
            </a:r>
          </a:p>
          <a:p>
            <a:pPr marL="801688" indent="-280988" algn="just">
              <a:lnSpc>
                <a:spcPct val="110000"/>
              </a:lnSpc>
              <a:spcAft>
                <a:spcPts val="600"/>
              </a:spcAft>
            </a:pPr>
            <a:r>
              <a:rPr lang="vi-VN" sz="27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vi-VN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phím </a:t>
            </a:r>
            <a:r>
              <a:rPr lang="vi-VN" sz="27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quan sát kết quả. </a:t>
            </a:r>
            <a:endParaRPr lang="en-US" sz="2700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8120" y="5506729"/>
            <a:ext cx="1450107" cy="12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813553" y="5188690"/>
            <a:ext cx="1312210" cy="7670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1135090" y="4016064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563084" y="4016064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3930051" y="4016064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19210" y="1856126"/>
            <a:ext cx="3833422" cy="1454244"/>
          </a:xfrm>
          <a:prstGeom prst="rect">
            <a:avLst/>
          </a:prstGeom>
          <a:solidFill>
            <a:srgbClr val="C000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0" y="5156436"/>
            <a:ext cx="937058" cy="7992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34997" y="5177673"/>
            <a:ext cx="1223649" cy="7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885AAE-988C-8944-6A55-F3AB5819586E}"/>
              </a:ext>
            </a:extLst>
          </p:cNvPr>
          <p:cNvGrpSpPr/>
          <p:nvPr/>
        </p:nvGrpSpPr>
        <p:grpSpPr>
          <a:xfrm>
            <a:off x="5893488" y="1351362"/>
            <a:ext cx="3781594" cy="3777641"/>
            <a:chOff x="4369488" y="1351361"/>
            <a:chExt cx="3781594" cy="3777641"/>
          </a:xfrm>
        </p:grpSpPr>
        <p:grpSp>
          <p:nvGrpSpPr>
            <p:cNvPr id="22" name="vong quay"/>
            <p:cNvGrpSpPr/>
            <p:nvPr/>
          </p:nvGrpSpPr>
          <p:grpSpPr>
            <a:xfrm>
              <a:off x="4369488" y="1351361"/>
              <a:ext cx="3781594" cy="3777641"/>
              <a:chOff x="5425622" y="292790"/>
              <a:chExt cx="5834378" cy="5828280"/>
            </a:xfrm>
            <a:noFill/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622" y="292790"/>
                <a:ext cx="5834378" cy="5828280"/>
              </a:xfrm>
              <a:prstGeom prst="rect">
                <a:avLst/>
              </a:prstGeom>
              <a:grpFill/>
            </p:spPr>
          </p:pic>
          <p:sp>
            <p:nvSpPr>
              <p:cNvPr id="9" name="TextBox 8"/>
              <p:cNvSpPr txBox="1"/>
              <p:nvPr/>
            </p:nvSpPr>
            <p:spPr>
              <a:xfrm rot="14949661">
                <a:off x="6674685" y="1251479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2232592">
                <a:off x="5742638" y="2143323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7590276">
                <a:off x="8020995" y="1224811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155085">
                <a:off x="8917980" y="214792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501114">
                <a:off x="5697322" y="3506858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6703311">
                <a:off x="6660977" y="445144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829829">
                <a:off x="8019635" y="4443540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321648">
                <a:off x="8940448" y="3538367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645" y="2790488"/>
              <a:ext cx="1015661" cy="8662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BDF8E68-1A85-BCD6-6BB4-483EE407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86939">
              <a:off x="4647908" y="3348961"/>
              <a:ext cx="775107" cy="756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A9667A7-4D8B-5E0D-A141-6B223E722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2848" b="55653" l="11725" r="13217"/>
                      </a14:imgEffect>
                    </a14:imgLayer>
                  </a14:imgProps>
                </a:ext>
              </a:extLst>
            </a:blip>
            <a:srcRect l="11539" t="52497" r="86597" b="43996"/>
            <a:stretch/>
          </p:blipFill>
          <p:spPr>
            <a:xfrm rot="17586349">
              <a:off x="5370216" y="1727313"/>
              <a:ext cx="689875" cy="7300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D0CA80F-0A4A-F281-8969-69D592FC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934">
              <a:off x="7023231" y="3313581"/>
              <a:ext cx="775107" cy="756338"/>
            </a:xfrm>
            <a:prstGeom prst="rect">
              <a:avLst/>
            </a:prstGeom>
          </p:spPr>
        </p:pic>
      </p:grp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" name="Arrow: Right 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A06CAF5-28D5-33BF-C6B8-14F35262D8AB}"/>
              </a:ext>
            </a:extLst>
          </p:cNvPr>
          <p:cNvSpPr/>
          <p:nvPr/>
        </p:nvSpPr>
        <p:spPr>
          <a:xfrm>
            <a:off x="9101147" y="6243254"/>
            <a:ext cx="727113" cy="60041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31684" y="198117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LUYỆN TẬP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44886" y="1395299"/>
            <a:ext cx="9730052" cy="1051938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Để mở cửa sổ </a:t>
            </a:r>
            <a:r>
              <a:rPr lang="vi-VN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Phần mở rộng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, em chọn phương án nào dưới đây? </a:t>
            </a:r>
            <a:endParaRPr lang="vi-VN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3341" y="2895932"/>
            <a:ext cx="4719918" cy="113818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09982" y="2910365"/>
            <a:ext cx="4355242" cy="110762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83342" y="4448823"/>
            <a:ext cx="4719918" cy="97329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09982" y="4428910"/>
            <a:ext cx="4355242" cy="987507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AAB54574-90D6-498A-1788-C81C4E4E84FE}"/>
              </a:ext>
            </a:extLst>
          </p:cNvPr>
          <p:cNvSpPr/>
          <p:nvPr/>
        </p:nvSpPr>
        <p:spPr>
          <a:xfrm>
            <a:off x="5028734" y="586511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03" y="3227512"/>
            <a:ext cx="780256" cy="6242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5962" y="3146248"/>
            <a:ext cx="792097" cy="644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6602" y="3039655"/>
            <a:ext cx="782077" cy="8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974" y="4582835"/>
            <a:ext cx="810072" cy="746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6373" y="4540441"/>
            <a:ext cx="851777" cy="790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4019" y="4643078"/>
            <a:ext cx="751249" cy="6574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228150" y="3256154"/>
            <a:ext cx="751249" cy="657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504FF81-332D-7039-43DA-B7608DA795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231318" y="4671500"/>
            <a:ext cx="751249" cy="6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165273" y="1394963"/>
            <a:ext cx="9930353" cy="1092476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Trong cửa sổ </a:t>
            </a:r>
            <a:r>
              <a:rPr lang="vi-VN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Phần mở rộng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, để thêm nhóm </a:t>
            </a:r>
            <a:r>
              <a:rPr lang="vi-VN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 bút vẽ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em chọn phương án nào sau đây? </a:t>
            </a:r>
            <a:endParaRPr lang="vi-VN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AAB54574-90D6-498A-1788-C81C4E4E84FE}"/>
              </a:ext>
            </a:extLst>
          </p:cNvPr>
          <p:cNvSpPr/>
          <p:nvPr/>
        </p:nvSpPr>
        <p:spPr>
          <a:xfrm>
            <a:off x="5069320" y="583551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341" y="2895932"/>
            <a:ext cx="4719918" cy="113818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09982" y="2910365"/>
            <a:ext cx="4355242" cy="110762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3342" y="4448823"/>
            <a:ext cx="4719918" cy="97329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09982" y="4428910"/>
            <a:ext cx="4355242" cy="987507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919" y="3146862"/>
            <a:ext cx="780256" cy="6242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4019" y="4643078"/>
            <a:ext cx="751249" cy="657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38911" y="3175294"/>
            <a:ext cx="751249" cy="6574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504FF81-332D-7039-43DA-B7608DA795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231318" y="4671500"/>
            <a:ext cx="751249" cy="657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7267" y="3132627"/>
            <a:ext cx="806253" cy="719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6724" y="2990791"/>
            <a:ext cx="911426" cy="911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2044" y="4534489"/>
            <a:ext cx="791476" cy="791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3735" y="4551294"/>
            <a:ext cx="771184" cy="7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Widescreen</PresentationFormat>
  <Paragraphs>61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Fira Sans Extra Condensed Medium</vt:lpstr>
      <vt:lpstr>Segoe UI</vt:lpstr>
      <vt:lpstr>Tahoma</vt:lpstr>
      <vt:lpstr>Times New Roman</vt:lpstr>
      <vt:lpstr>Verdana</vt:lpstr>
      <vt:lpstr>Wingdings</vt:lpstr>
      <vt:lpstr>幼圆</vt:lpstr>
      <vt:lpstr>Trở lại Trường học 16x9</vt:lpstr>
      <vt:lpstr>1_Office Theme</vt:lpstr>
      <vt:lpstr>Bài 28 NHÓM LỆNH BÚT VẼ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2023-04-15T10:07:50Z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