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72" r:id="rId2"/>
    <p:sldId id="257" r:id="rId3"/>
    <p:sldId id="258" r:id="rId4"/>
    <p:sldId id="286" r:id="rId5"/>
    <p:sldId id="261" r:id="rId6"/>
    <p:sldId id="262" r:id="rId7"/>
    <p:sldId id="288" r:id="rId8"/>
    <p:sldId id="287" r:id="rId9"/>
    <p:sldId id="259" r:id="rId10"/>
    <p:sldId id="260" r:id="rId11"/>
    <p:sldId id="265" r:id="rId12"/>
    <p:sldId id="266" r:id="rId13"/>
    <p:sldId id="267" r:id="rId14"/>
    <p:sldId id="268" r:id="rId15"/>
    <p:sldId id="269" r:id="rId16"/>
    <p:sldId id="301" r:id="rId17"/>
    <p:sldId id="271" r:id="rId18"/>
    <p:sldId id="302" r:id="rId19"/>
    <p:sldId id="303" r:id="rId20"/>
  </p:sldIdLst>
  <p:sldSz cx="12192000" cy="6858000"/>
  <p:notesSz cx="6858000" cy="9144000"/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82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8" d="100"/>
          <a:sy n="58" d="100"/>
        </p:scale>
        <p:origin x="77" y="5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355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62015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83652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4100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07826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4903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53116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38005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4046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53540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12380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9149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74621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2665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4974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9897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2699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fld id="{6419E708-5E2F-45FF-963D-6E3A037BA0FE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fld id="{BD56042C-E7BD-43D6-812A-E95A9EF1E3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76" r:id="rId8"/>
    <p:sldLayoutId id="2147483675" r:id="rId9"/>
    <p:sldLayoutId id="2147483674" r:id="rId10"/>
    <p:sldLayoutId id="2147483673" r:id="rId11"/>
    <p:sldLayoutId id="2147483672" r:id="rId12"/>
    <p:sldLayoutId id="2147483671" r:id="rId13"/>
    <p:sldLayoutId id="2147483670" r:id="rId14"/>
    <p:sldLayoutId id="2147483669" r:id="rId15"/>
    <p:sldLayoutId id="2147483668" r:id="rId16"/>
    <p:sldLayoutId id="2147483667" r:id="rId17"/>
    <p:sldLayoutId id="2147483666" r:id="rId18"/>
    <p:sldLayoutId id="2147483665" r:id="rId19"/>
    <p:sldLayoutId id="2147483664" r:id="rId20"/>
    <p:sldLayoutId id="2147483663" r:id="rId21"/>
    <p:sldLayoutId id="2147483662" r:id="rId22"/>
    <p:sldLayoutId id="2147483661" r:id="rId23"/>
    <p:sldLayoutId id="2147483660" r:id="rId24"/>
    <p:sldLayoutId id="2147483656" r:id="rId25"/>
    <p:sldLayoutId id="2147483657" r:id="rId26"/>
    <p:sldLayoutId id="2147483658" r:id="rId27"/>
    <p:sldLayoutId id="2147483659" r:id="rId28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1430" y="-17780"/>
            <a:ext cx="12214860" cy="6893560"/>
            <a:chOff x="-18" y="-28"/>
            <a:chExt cx="19236" cy="10856"/>
          </a:xfrm>
        </p:grpSpPr>
        <p:pic>
          <p:nvPicPr>
            <p:cNvPr id="2" name="Picture 1" descr="5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8" y="-28"/>
              <a:ext cx="19236" cy="10856"/>
            </a:xfrm>
            <a:prstGeom prst="rect">
              <a:avLst/>
            </a:prstGeom>
          </p:spPr>
        </p:pic>
        <p:sp>
          <p:nvSpPr>
            <p:cNvPr id="6" name="Rectangles 5"/>
            <p:cNvSpPr/>
            <p:nvPr/>
          </p:nvSpPr>
          <p:spPr>
            <a:xfrm>
              <a:off x="616" y="646"/>
              <a:ext cx="17968" cy="295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t">
              <a:spAutoFit/>
            </a:bodyPr>
            <a:lstStyle/>
            <a:p>
              <a:pPr algn="ctr"/>
              <a:r>
                <a:rPr lang="en-US" altLang="zh-CN" sz="3600" b="1">
                  <a:gradFill>
                    <a:gsLst>
                      <a:gs pos="0">
                        <a:srgbClr val="7B32B2"/>
                      </a:gs>
                      <a:gs pos="100000">
                        <a:srgbClr val="401A5D"/>
                      </a:gs>
                    </a:gsLst>
                    <a:lin scaled="0"/>
                  </a:gradFill>
                  <a:effectLst>
                    <a:reflection blurRad="6350" stA="53000" endA="300" endPos="35500" dir="5400000" sy="-90000" algn="bl" rotWithShape="0"/>
                  </a:effectLst>
                </a:rPr>
                <a:t>PHÒNG GIÁO DỤC VÀ ĐÀO TẠO QUẬN LONG BIÊN</a:t>
              </a:r>
            </a:p>
            <a:p>
              <a:pPr algn="ctr"/>
              <a:endParaRPr lang="en-US" altLang="zh-CN" sz="36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</a:endParaRPr>
            </a:p>
            <a:p>
              <a:pPr algn="ctr"/>
              <a:r>
                <a:rPr lang="en-US" altLang="zh-CN" sz="3600" b="1">
                  <a:gradFill>
                    <a:gsLst>
                      <a:gs pos="0">
                        <a:srgbClr val="7B32B2"/>
                      </a:gs>
                      <a:gs pos="100000">
                        <a:srgbClr val="401A5D"/>
                      </a:gs>
                    </a:gsLst>
                    <a:lin scaled="0"/>
                  </a:gradFill>
                  <a:effectLst>
                    <a:reflection blurRad="6350" stA="53000" endA="300" endPos="35500" dir="5400000" sy="-90000" algn="bl" rotWithShape="0"/>
                  </a:effectLst>
                </a:rPr>
                <a:t>MÔN ÂM NHẠC LỚP 3</a:t>
              </a:r>
              <a:r>
                <a:rPr lang="en-US" altLang="zh-CN" sz="4400" b="1">
                  <a:gradFill>
                    <a:gsLst>
                      <a:gs pos="0">
                        <a:schemeClr val="accent5">
                          <a:lumMod val="50000"/>
                        </a:schemeClr>
                      </a:gs>
                      <a:gs pos="50000">
                        <a:schemeClr val="accent5"/>
                      </a:gs>
                      <a:gs pos="100000">
                        <a:schemeClr val="accent5">
                          <a:lumMod val="60000"/>
                          <a:lumOff val="40000"/>
                        </a:schemeClr>
                      </a:gs>
                    </a:gsLst>
                    <a:lin ang="5400000"/>
                  </a:gradFill>
                  <a:effectLst>
                    <a:reflection blurRad="6350" stA="53000" endA="300" endPos="35500" dir="5400000" sy="-90000" algn="bl" rotWithShape="0"/>
                  </a:effectLst>
                </a:rPr>
                <a:t>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unnamed (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" y="-15240"/>
            <a:ext cx="12183110" cy="6868795"/>
          </a:xfrm>
          <a:prstGeom prst="rect">
            <a:avLst/>
          </a:prstGeom>
        </p:spPr>
      </p:pic>
      <p:sp>
        <p:nvSpPr>
          <p:cNvPr id="3" name="Rectangles 2"/>
          <p:cNvSpPr/>
          <p:nvPr/>
        </p:nvSpPr>
        <p:spPr>
          <a:xfrm>
            <a:off x="327343" y="1143635"/>
            <a:ext cx="9308465" cy="7067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000" b="1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GIỚI THIỆU MỘT SỐ HÌNH NỐT NHẠC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hoanh24.com-5e9019430da1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765" y="4445"/>
            <a:ext cx="12224385" cy="6849110"/>
          </a:xfrm>
          <a:prstGeom prst="rect">
            <a:avLst/>
          </a:prstGeom>
        </p:spPr>
      </p:pic>
      <p:sp>
        <p:nvSpPr>
          <p:cNvPr id="4" name="Rectangles 3"/>
          <p:cNvSpPr/>
          <p:nvPr/>
        </p:nvSpPr>
        <p:spPr>
          <a:xfrm>
            <a:off x="290195" y="-247015"/>
            <a:ext cx="11610340" cy="110680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b="1"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Hình nốt: Là kí hiệu dùng để ghi độ dài ngắn của âm thanh.</a:t>
            </a:r>
            <a:r>
              <a:rPr lang="en-US" altLang="zh-CN" sz="4800" b="1"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altLang="zh-CN" sz="6600" b="1"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 </a:t>
            </a:r>
          </a:p>
        </p:txBody>
      </p:sp>
      <p:sp>
        <p:nvSpPr>
          <p:cNvPr id="5" name="Rectangles 4"/>
          <p:cNvSpPr/>
          <p:nvPr/>
        </p:nvSpPr>
        <p:spPr>
          <a:xfrm>
            <a:off x="4073525" y="773430"/>
            <a:ext cx="442468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ctr"/>
            <a:r>
              <a:rPr lang="en-US" altLang="zh-CN" sz="36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Hình nốt trắng</a:t>
            </a:r>
          </a:p>
        </p:txBody>
      </p:sp>
      <p:pic>
        <p:nvPicPr>
          <p:cNvPr id="6" name="Picture 5" descr="isolated-half-note-musical-note-vector-20450813"/>
          <p:cNvPicPr>
            <a:picLocks noChangeAspect="1"/>
          </p:cNvPicPr>
          <p:nvPr/>
        </p:nvPicPr>
        <p:blipFill>
          <a:blip r:embed="rId3"/>
          <a:srcRect r="-2319" b="10996"/>
          <a:stretch>
            <a:fillRect/>
          </a:stretch>
        </p:blipFill>
        <p:spPr>
          <a:xfrm>
            <a:off x="770255" y="1873885"/>
            <a:ext cx="1817370" cy="1544320"/>
          </a:xfrm>
          <a:prstGeom prst="rect">
            <a:avLst/>
          </a:prstGeom>
        </p:spPr>
      </p:pic>
      <p:sp>
        <p:nvSpPr>
          <p:cNvPr id="8" name="Text Box 7"/>
          <p:cNvSpPr txBox="1"/>
          <p:nvPr/>
        </p:nvSpPr>
        <p:spPr>
          <a:xfrm>
            <a:off x="4654550" y="3331210"/>
            <a:ext cx="7545070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Cấu tạo gồm 2 phần: </a:t>
            </a:r>
          </a:p>
          <a:p>
            <a:r>
              <a:rPr lang="en-US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- Thân nốt: Là một hình tròn ( hoặc hình bầu dục rỗng).</a:t>
            </a:r>
          </a:p>
          <a:p>
            <a:r>
              <a:rPr lang="en-US" sz="2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- Đuôi nốt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985010" y="1828165"/>
            <a:ext cx="2360295" cy="684530"/>
            <a:chOff x="3126" y="2879"/>
            <a:chExt cx="3717" cy="1078"/>
          </a:xfrm>
        </p:grpSpPr>
        <p:sp>
          <p:nvSpPr>
            <p:cNvPr id="10" name="Text Box 9"/>
            <p:cNvSpPr txBox="1"/>
            <p:nvPr/>
          </p:nvSpPr>
          <p:spPr>
            <a:xfrm>
              <a:off x="4225" y="2879"/>
              <a:ext cx="2618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</a:rPr>
                <a:t>Đuôi nốt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V="1">
              <a:off x="3126" y="3467"/>
              <a:ext cx="1016" cy="491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/>
          <p:cNvGrpSpPr/>
          <p:nvPr/>
        </p:nvGrpSpPr>
        <p:grpSpPr>
          <a:xfrm>
            <a:off x="1786255" y="3289300"/>
            <a:ext cx="2287270" cy="854710"/>
            <a:chOff x="2813" y="5180"/>
            <a:chExt cx="3602" cy="1346"/>
          </a:xfrm>
        </p:grpSpPr>
        <p:sp>
          <p:nvSpPr>
            <p:cNvPr id="9" name="Text Box 8"/>
            <p:cNvSpPr txBox="1"/>
            <p:nvPr/>
          </p:nvSpPr>
          <p:spPr>
            <a:xfrm>
              <a:off x="2813" y="5704"/>
              <a:ext cx="3602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>
                  <a:solidFill>
                    <a:srgbClr val="FF0000"/>
                  </a:solidFill>
                </a:rPr>
                <a:t>Thân nốt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>
              <a:off x="3015" y="5180"/>
              <a:ext cx="1222" cy="76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6946265" y="2122170"/>
            <a:ext cx="2446020" cy="848995"/>
            <a:chOff x="10939" y="3342"/>
            <a:chExt cx="3852" cy="1337"/>
          </a:xfrm>
        </p:grpSpPr>
        <p:sp>
          <p:nvSpPr>
            <p:cNvPr id="13" name="Text Box 12"/>
            <p:cNvSpPr txBox="1"/>
            <p:nvPr/>
          </p:nvSpPr>
          <p:spPr>
            <a:xfrm>
              <a:off x="10939" y="3761"/>
              <a:ext cx="2444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/>
                <a:t>Kí hiệu</a:t>
              </a:r>
              <a:r>
                <a:rPr lang="en-US" sz="3200" b="1"/>
                <a:t>:   </a:t>
              </a:r>
            </a:p>
          </p:txBody>
        </p:sp>
        <p:pic>
          <p:nvPicPr>
            <p:cNvPr id="14" name="Picture 13" descr="isolated-half-note-musical-note-vector-20450813"/>
            <p:cNvPicPr>
              <a:picLocks noChangeAspect="1"/>
            </p:cNvPicPr>
            <p:nvPr/>
          </p:nvPicPr>
          <p:blipFill>
            <a:blip r:embed="rId3"/>
            <a:srcRect r="-2319" b="10996"/>
            <a:stretch>
              <a:fillRect/>
            </a:stretch>
          </p:blipFill>
          <p:spPr>
            <a:xfrm>
              <a:off x="13383" y="3342"/>
              <a:ext cx="1408" cy="1197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hoanh24.com-5e90194edc52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145" y="4445"/>
            <a:ext cx="12226925" cy="6849745"/>
          </a:xfrm>
          <a:prstGeom prst="rect">
            <a:avLst/>
          </a:prstGeom>
        </p:spPr>
      </p:pic>
      <p:sp>
        <p:nvSpPr>
          <p:cNvPr id="3" name="Rectangles 2"/>
          <p:cNvSpPr/>
          <p:nvPr/>
        </p:nvSpPr>
        <p:spPr>
          <a:xfrm>
            <a:off x="3526155" y="273685"/>
            <a:ext cx="5928360" cy="7683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4400" b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Hình nốt đen</a:t>
            </a:r>
          </a:p>
        </p:txBody>
      </p:sp>
      <p:sp>
        <p:nvSpPr>
          <p:cNvPr id="5" name="Text Box 4"/>
          <p:cNvSpPr txBox="1"/>
          <p:nvPr/>
        </p:nvSpPr>
        <p:spPr>
          <a:xfrm>
            <a:off x="1598295" y="2711450"/>
            <a:ext cx="9984740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/>
              <a:t>                </a:t>
            </a:r>
          </a:p>
          <a:p>
            <a:endParaRPr lang="en-US" sz="2800" b="1"/>
          </a:p>
          <a:p>
            <a:pPr algn="ctr"/>
            <a:r>
              <a:rPr lang="en-US" sz="2800" b="1"/>
              <a:t>Cấu tạo gồm 2 phần</a:t>
            </a:r>
          </a:p>
          <a:p>
            <a:r>
              <a:rPr lang="en-US" sz="2800" b="1"/>
              <a:t>- Thân nốt: Là một hình tròn ( hoặc hình bầu dục) được tô đen</a:t>
            </a:r>
          </a:p>
          <a:p>
            <a:r>
              <a:rPr lang="en-US" sz="2800" b="1"/>
              <a:t>- Đuôi nốt</a:t>
            </a:r>
          </a:p>
        </p:txBody>
      </p:sp>
      <p:pic>
        <p:nvPicPr>
          <p:cNvPr id="6" name="Picture 5" descr="isolated-quarter-note-musical-note-vector-20450811"/>
          <p:cNvPicPr>
            <a:picLocks noChangeAspect="1"/>
          </p:cNvPicPr>
          <p:nvPr/>
        </p:nvPicPr>
        <p:blipFill>
          <a:blip r:embed="rId3"/>
          <a:srcRect r="-525" b="8396"/>
          <a:stretch>
            <a:fillRect/>
          </a:stretch>
        </p:blipFill>
        <p:spPr>
          <a:xfrm>
            <a:off x="6582410" y="1466850"/>
            <a:ext cx="1674495" cy="159258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927860" y="1930400"/>
            <a:ext cx="2593975" cy="957580"/>
            <a:chOff x="3036" y="3040"/>
            <a:chExt cx="4085" cy="1508"/>
          </a:xfrm>
        </p:grpSpPr>
        <p:pic>
          <p:nvPicPr>
            <p:cNvPr id="4" name="Picture 3" descr="isolated-quarter-note-musical-note-vector-20450811"/>
            <p:cNvPicPr>
              <a:picLocks noChangeAspect="1"/>
            </p:cNvPicPr>
            <p:nvPr/>
          </p:nvPicPr>
          <p:blipFill>
            <a:blip r:embed="rId3"/>
            <a:srcRect r="-525" b="8396"/>
            <a:stretch>
              <a:fillRect/>
            </a:stretch>
          </p:blipFill>
          <p:spPr>
            <a:xfrm>
              <a:off x="5553" y="3040"/>
              <a:ext cx="1569" cy="1493"/>
            </a:xfrm>
            <a:prstGeom prst="rect">
              <a:avLst/>
            </a:prstGeom>
          </p:spPr>
        </p:pic>
        <p:sp>
          <p:nvSpPr>
            <p:cNvPr id="7" name="Text Box 6"/>
            <p:cNvSpPr txBox="1"/>
            <p:nvPr/>
          </p:nvSpPr>
          <p:spPr>
            <a:xfrm>
              <a:off x="3036" y="3630"/>
              <a:ext cx="2999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/>
                <a:t>Kí hiệu: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743825" y="1466850"/>
            <a:ext cx="3096260" cy="666115"/>
            <a:chOff x="12195" y="2310"/>
            <a:chExt cx="4876" cy="1049"/>
          </a:xfrm>
        </p:grpSpPr>
        <p:sp>
          <p:nvSpPr>
            <p:cNvPr id="8" name="Text Box 7"/>
            <p:cNvSpPr txBox="1"/>
            <p:nvPr/>
          </p:nvSpPr>
          <p:spPr>
            <a:xfrm>
              <a:off x="13755" y="2310"/>
              <a:ext cx="3317" cy="8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</a:rPr>
                <a:t>Đuôi nốt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V="1">
              <a:off x="12195" y="2947"/>
              <a:ext cx="1635" cy="413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7715250" y="2878455"/>
            <a:ext cx="3412490" cy="561340"/>
            <a:chOff x="12150" y="4533"/>
            <a:chExt cx="5374" cy="884"/>
          </a:xfrm>
        </p:grpSpPr>
        <p:sp>
          <p:nvSpPr>
            <p:cNvPr id="9" name="Text Box 8"/>
            <p:cNvSpPr txBox="1"/>
            <p:nvPr/>
          </p:nvSpPr>
          <p:spPr>
            <a:xfrm>
              <a:off x="13874" y="4595"/>
              <a:ext cx="3650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solidFill>
                    <a:srgbClr val="FF0000"/>
                  </a:solidFill>
                </a:rPr>
                <a:t>Thân nốt</a:t>
              </a:r>
            </a:p>
          </p:txBody>
        </p:sp>
        <p:cxnSp>
          <p:nvCxnSpPr>
            <p:cNvPr id="11" name="Straight Arrow Connector 10"/>
            <p:cNvCxnSpPr>
              <a:endCxn id="9" idx="1"/>
            </p:cNvCxnSpPr>
            <p:nvPr/>
          </p:nvCxnSpPr>
          <p:spPr>
            <a:xfrm>
              <a:off x="12150" y="4533"/>
              <a:ext cx="1724" cy="473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m-nhac-35b0d26cd475e8_f9bebd44fb4c1df276e62d5cc2240d8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080" y="-8890"/>
            <a:ext cx="12201525" cy="6894195"/>
          </a:xfrm>
          <a:prstGeom prst="rect">
            <a:avLst/>
          </a:prstGeom>
        </p:spPr>
      </p:pic>
      <p:sp>
        <p:nvSpPr>
          <p:cNvPr id="3" name="Rectangles 2"/>
          <p:cNvSpPr/>
          <p:nvPr/>
        </p:nvSpPr>
        <p:spPr>
          <a:xfrm>
            <a:off x="3062605" y="121285"/>
            <a:ext cx="6675755" cy="76835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4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Hình nốt móc đơn</a:t>
            </a:r>
          </a:p>
        </p:txBody>
      </p:sp>
      <p:pic>
        <p:nvPicPr>
          <p:cNvPr id="4" name="Picture 3" descr="music-not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4375" y="1763395"/>
            <a:ext cx="2002155" cy="2002155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769620" y="1138555"/>
            <a:ext cx="3093720" cy="992505"/>
            <a:chOff x="1212" y="1793"/>
            <a:chExt cx="4872" cy="1563"/>
          </a:xfrm>
        </p:grpSpPr>
        <p:sp>
          <p:nvSpPr>
            <p:cNvPr id="5" name="Text Box 4"/>
            <p:cNvSpPr txBox="1"/>
            <p:nvPr/>
          </p:nvSpPr>
          <p:spPr>
            <a:xfrm>
              <a:off x="1212" y="2438"/>
              <a:ext cx="4872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>
                  <a:solidFill>
                    <a:schemeClr val="accent6">
                      <a:lumMod val="75000"/>
                    </a:schemeClr>
                  </a:solidFill>
                </a:rPr>
                <a:t>Kí hiệu: </a:t>
              </a:r>
            </a:p>
          </p:txBody>
        </p:sp>
        <p:pic>
          <p:nvPicPr>
            <p:cNvPr id="6" name="Picture 5" descr="music-not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40" y="1793"/>
              <a:ext cx="1440" cy="1440"/>
            </a:xfrm>
            <a:prstGeom prst="rect">
              <a:avLst/>
            </a:prstGeom>
          </p:spPr>
        </p:pic>
      </p:grpSp>
      <p:sp>
        <p:nvSpPr>
          <p:cNvPr id="7" name="Text Box 6"/>
          <p:cNvSpPr txBox="1"/>
          <p:nvPr/>
        </p:nvSpPr>
        <p:spPr>
          <a:xfrm>
            <a:off x="739775" y="2912110"/>
            <a:ext cx="663956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</a:rPr>
              <a:t>Cấu tạo: Gồm 2 phần</a:t>
            </a:r>
          </a:p>
          <a:p>
            <a:r>
              <a:rPr lang="en-US" sz="32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</a:rPr>
              <a:t>- Thân nốt được tô đen</a:t>
            </a:r>
          </a:p>
          <a:p>
            <a:r>
              <a:rPr lang="en-US" sz="32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</a:rPr>
              <a:t>- Đuôi nốt có 1 dấu móc hình vòng cung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8085455" y="3364865"/>
            <a:ext cx="3334385" cy="521970"/>
            <a:chOff x="12733" y="5299"/>
            <a:chExt cx="5251" cy="822"/>
          </a:xfrm>
        </p:grpSpPr>
        <p:sp>
          <p:nvSpPr>
            <p:cNvPr id="9" name="Text Box 8"/>
            <p:cNvSpPr txBox="1"/>
            <p:nvPr/>
          </p:nvSpPr>
          <p:spPr>
            <a:xfrm>
              <a:off x="15208" y="5299"/>
              <a:ext cx="2777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>
                  <a:gradFill>
                    <a:gsLst>
                      <a:gs pos="0">
                        <a:srgbClr val="FE4444"/>
                      </a:gs>
                      <a:gs pos="100000">
                        <a:srgbClr val="832B2B"/>
                      </a:gs>
                    </a:gsLst>
                    <a:lin scaled="0"/>
                  </a:gradFill>
                </a:rPr>
                <a:t>Thân nốt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12733" y="5299"/>
              <a:ext cx="2603" cy="41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8307070" y="1668780"/>
            <a:ext cx="3234690" cy="655955"/>
            <a:chOff x="13082" y="2628"/>
            <a:chExt cx="5094" cy="1033"/>
          </a:xfrm>
        </p:grpSpPr>
        <p:sp>
          <p:nvSpPr>
            <p:cNvPr id="8" name="Text Box 7"/>
            <p:cNvSpPr txBox="1"/>
            <p:nvPr/>
          </p:nvSpPr>
          <p:spPr>
            <a:xfrm>
              <a:off x="15336" y="2628"/>
              <a:ext cx="2840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gradFill>
                    <a:gsLst>
                      <a:gs pos="0">
                        <a:srgbClr val="FE4444"/>
                      </a:gs>
                      <a:gs pos="100000">
                        <a:srgbClr val="832B2B"/>
                      </a:gs>
                    </a:gsLst>
                    <a:lin scaled="0"/>
                  </a:gradFill>
                </a:rPr>
                <a:t>Đuôi nố</a:t>
              </a:r>
              <a:r>
                <a:rPr lang="en-US" sz="2400">
                  <a:gradFill>
                    <a:gsLst>
                      <a:gs pos="0">
                        <a:srgbClr val="FE4444"/>
                      </a:gs>
                      <a:gs pos="100000">
                        <a:srgbClr val="832B2B"/>
                      </a:gs>
                    </a:gsLst>
                    <a:lin scaled="0"/>
                  </a:gradFill>
                </a:rPr>
                <a:t>t</a:t>
              </a:r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V="1">
              <a:off x="13082" y="3233"/>
              <a:ext cx="2126" cy="42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m-nhac-35b0d26cd475e8_f9bebd44fb4c1df276e62d5cc2240d8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080" y="-18415"/>
            <a:ext cx="12201525" cy="6894195"/>
          </a:xfrm>
          <a:prstGeom prst="rect">
            <a:avLst/>
          </a:prstGeom>
        </p:spPr>
      </p:pic>
      <p:sp>
        <p:nvSpPr>
          <p:cNvPr id="3" name="Rectangles 2"/>
          <p:cNvSpPr/>
          <p:nvPr/>
        </p:nvSpPr>
        <p:spPr>
          <a:xfrm>
            <a:off x="3660776" y="-8890"/>
            <a:ext cx="4870450" cy="76835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 b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Hình nốt móc kép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404495" y="3293110"/>
            <a:ext cx="6639560" cy="2061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</a:rPr>
              <a:t>Cấu tạo: Gồm 2 phần</a:t>
            </a:r>
          </a:p>
          <a:p>
            <a:r>
              <a:rPr lang="en-US" sz="32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</a:rPr>
              <a:t>- Thân nốt được tô đen</a:t>
            </a:r>
          </a:p>
          <a:p>
            <a:r>
              <a:rPr lang="en-US" sz="3200" b="1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</a:rPr>
              <a:t>- Đuôi nốt có 2 dấu móc hình vòng cung</a:t>
            </a:r>
          </a:p>
        </p:txBody>
      </p:sp>
      <p:pic>
        <p:nvPicPr>
          <p:cNvPr id="12" name="Picture 11" descr="6-61215_sixteenth-note-musical-note-quarter-note-eighth-not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9930" y="1668780"/>
            <a:ext cx="1434465" cy="243586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779780" y="1174750"/>
            <a:ext cx="3093720" cy="935990"/>
            <a:chOff x="1228" y="1850"/>
            <a:chExt cx="4872" cy="1474"/>
          </a:xfrm>
        </p:grpSpPr>
        <p:sp>
          <p:nvSpPr>
            <p:cNvPr id="5" name="Text Box 4"/>
            <p:cNvSpPr txBox="1"/>
            <p:nvPr/>
          </p:nvSpPr>
          <p:spPr>
            <a:xfrm>
              <a:off x="1228" y="2406"/>
              <a:ext cx="4872" cy="9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>
                  <a:solidFill>
                    <a:schemeClr val="accent6">
                      <a:lumMod val="75000"/>
                    </a:schemeClr>
                  </a:solidFill>
                </a:rPr>
                <a:t>Kí hiệu: </a:t>
              </a:r>
            </a:p>
          </p:txBody>
        </p:sp>
        <p:pic>
          <p:nvPicPr>
            <p:cNvPr id="13" name="Picture 12" descr="6-61215_sixteenth-note-musical-note-quarter-note-eighth-note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60" y="1850"/>
              <a:ext cx="810" cy="1377"/>
            </a:xfrm>
            <a:prstGeom prst="rect">
              <a:avLst/>
            </a:prstGeom>
          </p:spPr>
        </p:pic>
      </p:grpSp>
      <p:grpSp>
        <p:nvGrpSpPr>
          <p:cNvPr id="7" name="Group 6"/>
          <p:cNvGrpSpPr/>
          <p:nvPr/>
        </p:nvGrpSpPr>
        <p:grpSpPr>
          <a:xfrm>
            <a:off x="8392160" y="1668780"/>
            <a:ext cx="3149600" cy="634365"/>
            <a:chOff x="13216" y="2628"/>
            <a:chExt cx="4960" cy="999"/>
          </a:xfrm>
        </p:grpSpPr>
        <p:sp>
          <p:nvSpPr>
            <p:cNvPr id="8" name="Text Box 7"/>
            <p:cNvSpPr txBox="1"/>
            <p:nvPr/>
          </p:nvSpPr>
          <p:spPr>
            <a:xfrm>
              <a:off x="15336" y="2628"/>
              <a:ext cx="2840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>
                  <a:gradFill>
                    <a:gsLst>
                      <a:gs pos="0">
                        <a:srgbClr val="FE4444"/>
                      </a:gs>
                      <a:gs pos="100000">
                        <a:srgbClr val="832B2B"/>
                      </a:gs>
                    </a:gsLst>
                    <a:lin scaled="0"/>
                  </a:gradFill>
                </a:rPr>
                <a:t>Đuôi nố</a:t>
              </a:r>
              <a:r>
                <a:rPr lang="en-US" sz="2400">
                  <a:gradFill>
                    <a:gsLst>
                      <a:gs pos="0">
                        <a:srgbClr val="FE4444"/>
                      </a:gs>
                      <a:gs pos="100000">
                        <a:srgbClr val="832B2B"/>
                      </a:gs>
                    </a:gsLst>
                    <a:lin scaled="0"/>
                  </a:gradFill>
                </a:rPr>
                <a:t>t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 flipV="1">
              <a:off x="13216" y="3263"/>
              <a:ext cx="2143" cy="365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7818120" y="3364865"/>
            <a:ext cx="3601720" cy="541020"/>
            <a:chOff x="12312" y="5299"/>
            <a:chExt cx="5672" cy="852"/>
          </a:xfrm>
        </p:grpSpPr>
        <p:sp>
          <p:nvSpPr>
            <p:cNvPr id="9" name="Text Box 8"/>
            <p:cNvSpPr txBox="1"/>
            <p:nvPr/>
          </p:nvSpPr>
          <p:spPr>
            <a:xfrm>
              <a:off x="15208" y="5299"/>
              <a:ext cx="2777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>
                  <a:gradFill>
                    <a:gsLst>
                      <a:gs pos="0">
                        <a:srgbClr val="FE4444"/>
                      </a:gs>
                      <a:gs pos="100000">
                        <a:srgbClr val="832B2B"/>
                      </a:gs>
                    </a:gsLst>
                    <a:lin scaled="0"/>
                  </a:gradFill>
                </a:rPr>
                <a:t>Thân nốt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V="1">
              <a:off x="12312" y="5929"/>
              <a:ext cx="2761" cy="222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s 2"/>
          <p:cNvSpPr/>
          <p:nvPr/>
        </p:nvSpPr>
        <p:spPr>
          <a:xfrm>
            <a:off x="2777173" y="280670"/>
            <a:ext cx="7882890" cy="92202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en-US" altLang="zh-CN" sz="54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Độ dài của các hình nốt</a:t>
            </a:r>
          </a:p>
        </p:txBody>
      </p:sp>
      <p:sp>
        <p:nvSpPr>
          <p:cNvPr id="4" name="Rectangles 3"/>
          <p:cNvSpPr/>
          <p:nvPr/>
        </p:nvSpPr>
        <p:spPr>
          <a:xfrm>
            <a:off x="1841500" y="1388110"/>
            <a:ext cx="10278110" cy="119888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just"/>
            <a:r>
              <a:rPr lang="en-US" altLang="zh-CN" sz="2400" b="1">
                <a:solidFill>
                  <a:schemeClr val="accent4"/>
                </a:solidFill>
                <a:effectLst/>
              </a:rPr>
              <a:t>Trong âm nhạc để tính độ dài ngắn của Âm thanh người ta số phách.</a:t>
            </a:r>
          </a:p>
          <a:p>
            <a:pPr algn="just"/>
            <a:r>
              <a:rPr lang="en-US" altLang="zh-CN" sz="2400" b="1">
                <a:solidFill>
                  <a:schemeClr val="accent4"/>
                </a:solidFill>
                <a:effectLst/>
              </a:rPr>
              <a:t> Lấy nốt đen làm chuẩn mỗi phách có độ dài bằng một nốt đen</a:t>
            </a:r>
          </a:p>
          <a:p>
            <a:pPr algn="just"/>
            <a:endParaRPr lang="en-US" altLang="zh-CN" sz="2400" b="1">
              <a:solidFill>
                <a:schemeClr val="accent4"/>
              </a:solidFill>
              <a:effectLst/>
            </a:endParaRPr>
          </a:p>
        </p:txBody>
      </p:sp>
      <p:pic>
        <p:nvPicPr>
          <p:cNvPr id="14" name="Picture 13" descr="isolated-half-note-musical-note-vector-20450813"/>
          <p:cNvPicPr>
            <a:picLocks noChangeAspect="1"/>
          </p:cNvPicPr>
          <p:nvPr/>
        </p:nvPicPr>
        <p:blipFill>
          <a:blip r:embed="rId2"/>
          <a:srcRect r="-2319" b="10996"/>
          <a:stretch>
            <a:fillRect/>
          </a:stretch>
        </p:blipFill>
        <p:spPr>
          <a:xfrm>
            <a:off x="2424430" y="2365375"/>
            <a:ext cx="894080" cy="760095"/>
          </a:xfrm>
          <a:prstGeom prst="rect">
            <a:avLst/>
          </a:prstGeom>
        </p:spPr>
      </p:pic>
      <p:pic>
        <p:nvPicPr>
          <p:cNvPr id="5" name="Picture 4" descr="isolated-quarter-note-musical-note-vector-20450811"/>
          <p:cNvPicPr>
            <a:picLocks noChangeAspect="1"/>
          </p:cNvPicPr>
          <p:nvPr/>
        </p:nvPicPr>
        <p:blipFill>
          <a:blip r:embed="rId3"/>
          <a:srcRect r="-525" b="8396"/>
          <a:stretch>
            <a:fillRect/>
          </a:stretch>
        </p:blipFill>
        <p:spPr>
          <a:xfrm>
            <a:off x="2413635" y="3366770"/>
            <a:ext cx="894715" cy="836930"/>
          </a:xfrm>
          <a:prstGeom prst="rect">
            <a:avLst/>
          </a:prstGeom>
        </p:spPr>
      </p:pic>
      <p:pic>
        <p:nvPicPr>
          <p:cNvPr id="6" name="Picture 5" descr="music-note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3950" y="4470400"/>
            <a:ext cx="914400" cy="914400"/>
          </a:xfrm>
          <a:prstGeom prst="rect">
            <a:avLst/>
          </a:prstGeom>
        </p:spPr>
      </p:pic>
      <p:pic>
        <p:nvPicPr>
          <p:cNvPr id="13" name="Picture 12" descr="6-61215_sixteenth-note-musical-note-quarter-note-eighth-not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3635" y="5715000"/>
            <a:ext cx="585470" cy="884555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3827780" y="2486025"/>
            <a:ext cx="58642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Có độ dài bằng 2 nốt đen và bằng 2 phách </a:t>
            </a:r>
          </a:p>
        </p:txBody>
      </p:sp>
      <p:sp>
        <p:nvSpPr>
          <p:cNvPr id="8" name="Text Box 7"/>
          <p:cNvSpPr txBox="1"/>
          <p:nvPr/>
        </p:nvSpPr>
        <p:spPr>
          <a:xfrm>
            <a:off x="3898265" y="3655060"/>
            <a:ext cx="59150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Có độ dài bằng 1 phách</a:t>
            </a:r>
          </a:p>
        </p:txBody>
      </p:sp>
      <p:sp>
        <p:nvSpPr>
          <p:cNvPr id="10" name="Text Box 9"/>
          <p:cNvSpPr txBox="1"/>
          <p:nvPr/>
        </p:nvSpPr>
        <p:spPr>
          <a:xfrm>
            <a:off x="3922395" y="4743450"/>
            <a:ext cx="62064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Có độ dài bằng 1 nửa nốt đen và bằng nửa phách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3933190" y="5982335"/>
            <a:ext cx="61766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Có độ dài bằng 1/4 nốt đen và bằng 1/4 phách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493395" y="1410335"/>
            <a:ext cx="10661650" cy="4698365"/>
            <a:chOff x="1872" y="1523"/>
            <a:chExt cx="14157" cy="5749"/>
          </a:xfrm>
        </p:grpSpPr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2"/>
            <a:srcRect l="90627" t="15799" b="29601"/>
            <a:stretch>
              <a:fillRect/>
            </a:stretch>
          </p:blipFill>
          <p:spPr>
            <a:xfrm>
              <a:off x="14869" y="5646"/>
              <a:ext cx="1160" cy="1458"/>
            </a:xfrm>
            <a:prstGeom prst="rect">
              <a:avLst/>
            </a:prstGeom>
          </p:spPr>
        </p:pic>
        <p:pic>
          <p:nvPicPr>
            <p:cNvPr id="51" name="Picture 50" descr="isolated-quarter-note-musical-note-vector-20450811"/>
            <p:cNvPicPr>
              <a:picLocks noChangeAspect="1"/>
            </p:cNvPicPr>
            <p:nvPr/>
          </p:nvPicPr>
          <p:blipFill>
            <a:blip r:embed="rId3"/>
            <a:srcRect r="-525" b="8396"/>
            <a:stretch>
              <a:fillRect/>
            </a:stretch>
          </p:blipFill>
          <p:spPr>
            <a:xfrm>
              <a:off x="11763" y="2720"/>
              <a:ext cx="1409" cy="1318"/>
            </a:xfrm>
            <a:prstGeom prst="rect">
              <a:avLst/>
            </a:prstGeom>
          </p:spPr>
        </p:pic>
        <p:pic>
          <p:nvPicPr>
            <p:cNvPr id="52" name="Picture 51" descr="music-not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532" y="4038"/>
              <a:ext cx="1440" cy="1440"/>
            </a:xfrm>
            <a:prstGeom prst="rect">
              <a:avLst/>
            </a:prstGeom>
          </p:spPr>
        </p:pic>
        <p:pic>
          <p:nvPicPr>
            <p:cNvPr id="53" name="Picture 52" descr="music-not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29" y="4038"/>
              <a:ext cx="1440" cy="1440"/>
            </a:xfrm>
            <a:prstGeom prst="rect">
              <a:avLst/>
            </a:prstGeom>
          </p:spPr>
        </p:pic>
        <p:pic>
          <p:nvPicPr>
            <p:cNvPr id="54" name="Picture 53" descr="music-not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323" y="4038"/>
              <a:ext cx="1440" cy="1440"/>
            </a:xfrm>
            <a:prstGeom prst="rect">
              <a:avLst/>
            </a:prstGeom>
          </p:spPr>
        </p:pic>
        <p:pic>
          <p:nvPicPr>
            <p:cNvPr id="55" name="Picture 54" descr="music-note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3572" y="4038"/>
              <a:ext cx="1440" cy="1440"/>
            </a:xfrm>
            <a:prstGeom prst="rect">
              <a:avLst/>
            </a:prstGeom>
          </p:spPr>
        </p:pic>
        <p:pic>
          <p:nvPicPr>
            <p:cNvPr id="56" name="Picture 55" descr="isolated-half-note-musical-note-vector-20450813"/>
            <p:cNvPicPr>
              <a:picLocks noChangeAspect="1"/>
            </p:cNvPicPr>
            <p:nvPr/>
          </p:nvPicPr>
          <p:blipFill>
            <a:blip r:embed="rId5"/>
            <a:srcRect r="-2319" b="10996"/>
            <a:stretch>
              <a:fillRect/>
            </a:stretch>
          </p:blipFill>
          <p:spPr>
            <a:xfrm>
              <a:off x="8754" y="1523"/>
              <a:ext cx="1408" cy="1197"/>
            </a:xfrm>
            <a:prstGeom prst="rect">
              <a:avLst/>
            </a:prstGeom>
          </p:spPr>
        </p:pic>
        <p:pic>
          <p:nvPicPr>
            <p:cNvPr id="57" name="Picture 56" descr="isolated-quarter-note-musical-note-vector-20450811"/>
            <p:cNvPicPr>
              <a:picLocks noChangeAspect="1"/>
            </p:cNvPicPr>
            <p:nvPr/>
          </p:nvPicPr>
          <p:blipFill>
            <a:blip r:embed="rId3"/>
            <a:srcRect r="-525" b="8396"/>
            <a:stretch>
              <a:fillRect/>
            </a:stretch>
          </p:blipFill>
          <p:spPr>
            <a:xfrm>
              <a:off x="5120" y="2720"/>
              <a:ext cx="1409" cy="1318"/>
            </a:xfrm>
            <a:prstGeom prst="rect">
              <a:avLst/>
            </a:prstGeom>
          </p:spPr>
        </p:pic>
        <p:pic>
          <p:nvPicPr>
            <p:cNvPr id="58" name="Picture 57"/>
            <p:cNvPicPr>
              <a:picLocks noChangeAspect="1"/>
            </p:cNvPicPr>
            <p:nvPr/>
          </p:nvPicPr>
          <p:blipFill>
            <a:blip r:embed="rId2"/>
            <a:srcRect l="90627" t="15799" b="29601"/>
            <a:stretch>
              <a:fillRect/>
            </a:stretch>
          </p:blipFill>
          <p:spPr>
            <a:xfrm>
              <a:off x="1872" y="5478"/>
              <a:ext cx="1360" cy="1795"/>
            </a:xfrm>
            <a:prstGeom prst="rect">
              <a:avLst/>
            </a:prstGeom>
          </p:spPr>
        </p:pic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2"/>
            <a:srcRect l="90627" t="15799" b="29601"/>
            <a:stretch>
              <a:fillRect/>
            </a:stretch>
          </p:blipFill>
          <p:spPr>
            <a:xfrm>
              <a:off x="4087" y="5478"/>
              <a:ext cx="1360" cy="1795"/>
            </a:xfrm>
            <a:prstGeom prst="rect">
              <a:avLst/>
            </a:prstGeom>
          </p:spPr>
        </p:pic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2"/>
            <a:srcRect l="90627" t="15799" b="29601"/>
            <a:stretch>
              <a:fillRect/>
            </a:stretch>
          </p:blipFill>
          <p:spPr>
            <a:xfrm>
              <a:off x="5447" y="5478"/>
              <a:ext cx="1360" cy="1795"/>
            </a:xfrm>
            <a:prstGeom prst="rect">
              <a:avLst/>
            </a:prstGeom>
          </p:spPr>
        </p:pic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2"/>
            <a:srcRect l="90627" t="15799" b="29601"/>
            <a:stretch>
              <a:fillRect/>
            </a:stretch>
          </p:blipFill>
          <p:spPr>
            <a:xfrm>
              <a:off x="7584" y="5478"/>
              <a:ext cx="1360" cy="1795"/>
            </a:xfrm>
            <a:prstGeom prst="rect">
              <a:avLst/>
            </a:prstGeom>
          </p:spPr>
        </p:pic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2"/>
            <a:srcRect l="90627" t="15799" b="29601"/>
            <a:stretch>
              <a:fillRect/>
            </a:stretch>
          </p:blipFill>
          <p:spPr>
            <a:xfrm>
              <a:off x="8963" y="5478"/>
              <a:ext cx="1360" cy="1795"/>
            </a:xfrm>
            <a:prstGeom prst="rect">
              <a:avLst/>
            </a:prstGeom>
          </p:spPr>
        </p:pic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2"/>
            <a:srcRect l="90627" t="15799" b="29601"/>
            <a:stretch>
              <a:fillRect/>
            </a:stretch>
          </p:blipFill>
          <p:spPr>
            <a:xfrm>
              <a:off x="11320" y="5478"/>
              <a:ext cx="1360" cy="1795"/>
            </a:xfrm>
            <a:prstGeom prst="rect">
              <a:avLst/>
            </a:prstGeom>
          </p:spPr>
        </p:pic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2"/>
            <a:srcRect l="90627" t="15799" b="29601"/>
            <a:stretch>
              <a:fillRect/>
            </a:stretch>
          </p:blipFill>
          <p:spPr>
            <a:xfrm>
              <a:off x="12680" y="5478"/>
              <a:ext cx="1360" cy="1795"/>
            </a:xfrm>
            <a:prstGeom prst="rect">
              <a:avLst/>
            </a:prstGeom>
          </p:spPr>
        </p:pic>
      </p:grpSp>
      <p:sp>
        <p:nvSpPr>
          <p:cNvPr id="2" name="Rectangles 1"/>
          <p:cNvSpPr/>
          <p:nvPr/>
        </p:nvSpPr>
        <p:spPr>
          <a:xfrm>
            <a:off x="2864485" y="219710"/>
            <a:ext cx="6962775" cy="5835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ĐỘ NGÂN DÀI CỦA CÁC HÌNH NỐT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3869055" y="2379345"/>
            <a:ext cx="2025650" cy="8261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6457950" y="2334895"/>
            <a:ext cx="1732915" cy="78613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2608580" y="3513455"/>
            <a:ext cx="665480" cy="50419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37610" y="3554095"/>
            <a:ext cx="553720" cy="55435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7717155" y="3513455"/>
            <a:ext cx="604520" cy="5746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815705" y="3473450"/>
            <a:ext cx="654685" cy="59436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339215" y="4541520"/>
            <a:ext cx="664845" cy="413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155190" y="4531360"/>
            <a:ext cx="463550" cy="3829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878580" y="4531360"/>
            <a:ext cx="473075" cy="3429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563745" y="4491355"/>
            <a:ext cx="574040" cy="332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619240" y="4531360"/>
            <a:ext cx="553720" cy="3524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7425055" y="4501515"/>
            <a:ext cx="584200" cy="302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9269095" y="4561840"/>
            <a:ext cx="342265" cy="261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904095" y="4491355"/>
            <a:ext cx="604520" cy="3321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vector 7286 bright-musical-notes-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890" y="1905"/>
            <a:ext cx="12198985" cy="6863080"/>
          </a:xfrm>
          <a:prstGeom prst="rect">
            <a:avLst/>
          </a:prstGeom>
        </p:spPr>
      </p:pic>
      <p:sp>
        <p:nvSpPr>
          <p:cNvPr id="3" name="Rectangles 2"/>
          <p:cNvSpPr/>
          <p:nvPr/>
        </p:nvSpPr>
        <p:spPr>
          <a:xfrm>
            <a:off x="720725" y="2296160"/>
            <a:ext cx="10749915" cy="239966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Xin chân thành cảm ơn</a:t>
            </a:r>
          </a:p>
          <a:p>
            <a:pPr algn="ctr"/>
            <a:r>
              <a:rPr lang="en-US" altLang="zh-CN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các con học sinh!</a:t>
            </a:r>
          </a:p>
          <a:p>
            <a:pPr algn="ctr"/>
            <a:r>
              <a:rPr lang="en-US" altLang="zh-CN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Chúc các con chăm ngoan, học giỏi.</a:t>
            </a:r>
            <a:r>
              <a:rPr lang="en-US" altLang="zh-CN" sz="5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5fbf9266f1d9b61eaf6640d460a49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" y="16510"/>
            <a:ext cx="12181205" cy="693991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607060" y="1695450"/>
            <a:ext cx="111252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2982A2"/>
                </a:solidFill>
                <a:sym typeface="Wingdings" panose="05000000000000000000" charset="0"/>
              </a:rPr>
              <a:t></a:t>
            </a:r>
            <a:r>
              <a:rPr lang="en-US" sz="2400" b="1">
                <a:solidFill>
                  <a:srgbClr val="2982A2"/>
                </a:solidFill>
              </a:rPr>
              <a:t>Theo các con thì khóa son được đặt ở vị trí nào trên khuông nhạc?</a:t>
            </a:r>
          </a:p>
        </p:txBody>
      </p:sp>
      <p:pic>
        <p:nvPicPr>
          <p:cNvPr id="8" name="Picture 7" descr="A screenshot of a cell phone&#10;&#10;Description automatically generate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495" y="2308860"/>
            <a:ext cx="5513070" cy="237680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734060" y="4851400"/>
            <a:ext cx="11125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n-US" sz="2800" b="1" smtClean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 </a:t>
            </a:r>
            <a:r>
              <a:rPr lang="en-US" sz="28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Khóa son được đặt ở đầu khuông nhạc</a:t>
            </a:r>
          </a:p>
          <a:p>
            <a:pPr algn="just"/>
            <a:endParaRPr lang="en-US" sz="2800" b="1" smtClean="0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sym typeface="Wingdings" panose="05000000000000000000" charset="0"/>
            </a:endParaRPr>
          </a:p>
          <a:p>
            <a:pPr marL="457200" indent="-457200" algn="just">
              <a:buChar char=" "/>
            </a:pPr>
            <a:r>
              <a:rPr lang="en-US" sz="2800" b="1" smtClean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/>
            </a:r>
            <a:br>
              <a:rPr lang="en-US" sz="2800" b="1" smtClean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</a:br>
            <a:r>
              <a:rPr lang="en-US" sz="2800" b="1" smtClean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/>
            </a:r>
            <a:br>
              <a:rPr lang="en-US" sz="2800" b="1" smtClean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</a:br>
            <a:r>
              <a:rPr lang="en-US" sz="2800" b="1" smtClean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endParaRPr lang="en-US" sz="2800" b="1" dirty="0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sym typeface="Wingdings" panose="05000000000000000000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837305" y="3754755"/>
            <a:ext cx="236855" cy="269875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717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5fbf9266f1d9b61eaf6640d460a49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" y="16510"/>
            <a:ext cx="12181205" cy="693991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607060" y="1695450"/>
            <a:ext cx="111252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2982A2"/>
                </a:solidFill>
                <a:sym typeface="Wingdings" panose="05000000000000000000" charset="0"/>
              </a:rPr>
              <a:t></a:t>
            </a:r>
            <a:r>
              <a:rPr lang="en-US" sz="2400" b="1">
                <a:solidFill>
                  <a:srgbClr val="2982A2"/>
                </a:solidFill>
              </a:rPr>
              <a:t>Theo các con thì khóa son được đặt ở vị trí nào trên khuông nhạc?</a:t>
            </a:r>
          </a:p>
        </p:txBody>
      </p:sp>
      <p:pic>
        <p:nvPicPr>
          <p:cNvPr id="8" name="Picture 7" descr="A screenshot of a cell phone&#10;&#10;Description automatically generate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495" y="2308860"/>
            <a:ext cx="5513070" cy="237680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734060" y="4851400"/>
            <a:ext cx="1112520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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Khóa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son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được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đặt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ở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đầu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khuông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nhạc</a:t>
            </a:r>
            <a:endParaRPr lang="en-US" sz="2800" b="1" dirty="0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sym typeface="Wingdings" panose="05000000000000000000" charset="0"/>
            </a:endParaRPr>
          </a:p>
          <a:p>
            <a:pPr algn="just"/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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Nốt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son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nằm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trên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dòng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kẻ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thứ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2 (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Điểm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đặt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bút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đầu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tiên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để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viết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khóa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son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nằm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trên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dòng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kẻ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thứ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2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nên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quy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định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nốt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nhạc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nằm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trên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dòng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kẻ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thứ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2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là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nốt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son).</a:t>
            </a:r>
          </a:p>
        </p:txBody>
      </p:sp>
      <p:sp>
        <p:nvSpPr>
          <p:cNvPr id="5" name="Oval 4"/>
          <p:cNvSpPr/>
          <p:nvPr/>
        </p:nvSpPr>
        <p:spPr>
          <a:xfrm>
            <a:off x="3837305" y="3754755"/>
            <a:ext cx="236855" cy="269875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724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map&#10;&#10;Description automatically generate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37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6385" y="410845"/>
            <a:ext cx="9697085" cy="17545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Tiết</a:t>
            </a:r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23: </a:t>
            </a:r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Gi</a:t>
            </a:r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ới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thiệu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một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số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hình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nốt</a:t>
            </a:r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 </a:t>
            </a:r>
            <a:r>
              <a:rPr lang="en-US" sz="5400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nhạc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able, sitting, food, flower&#10;&#10;Description automatically generate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98" b="6057"/>
          <a:stretch>
            <a:fillRect/>
          </a:stretch>
        </p:blipFill>
        <p:spPr>
          <a:xfrm>
            <a:off x="15260" y="-179"/>
            <a:ext cx="12191980" cy="68579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2555" y="863587"/>
            <a:ext cx="11457992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GIỚI THIỆU KHUÔNG NHẠC</a:t>
            </a:r>
          </a:p>
          <a:p>
            <a:pPr algn="ctr"/>
            <a:endParaRPr lang="en-US" sz="1600" b="1" dirty="0"/>
          </a:p>
          <a:p>
            <a:pPr algn="ctr"/>
            <a:r>
              <a:rPr 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Dòng kẻ dưới đây được gọi là khuông nhạc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398395" y="2753995"/>
            <a:ext cx="7966775" cy="1284605"/>
            <a:chOff x="7200" y="6355"/>
            <a:chExt cx="9444" cy="2848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7200" y="6355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7201" y="7111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205" y="7847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7210" y="8494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7216" y="9203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able, sitting, food, flower&#10;&#10;Description automatically generate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98" b="6057"/>
          <a:stretch>
            <a:fillRect/>
          </a:stretch>
        </p:blipFill>
        <p:spPr>
          <a:xfrm>
            <a:off x="655" y="-179"/>
            <a:ext cx="12191980" cy="685799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2476500" y="3700145"/>
            <a:ext cx="7984490" cy="1284605"/>
            <a:chOff x="7200" y="6355"/>
            <a:chExt cx="9465" cy="2848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7200" y="6355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237" y="7111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205" y="7847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210" y="8494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216" y="9203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Box 16"/>
          <p:cNvSpPr txBox="1"/>
          <p:nvPr/>
        </p:nvSpPr>
        <p:spPr>
          <a:xfrm>
            <a:off x="424180" y="1193800"/>
            <a:ext cx="11344275" cy="1568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</a:rPr>
              <a:t>- Khuông nhạc gồm 5 dòng kẻ nằm song song cách đều nhau</a:t>
            </a:r>
          </a:p>
          <a:p>
            <a:pPr algn="just"/>
            <a:r>
              <a:rPr lang="en-US" sz="24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</a:rPr>
              <a:t>- Giữa các dòng kẻ có khoảng trống gọi là khe</a:t>
            </a:r>
          </a:p>
          <a:p>
            <a:pPr algn="just"/>
            <a:r>
              <a:rPr lang="en-US" sz="2400" b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</a:rPr>
              <a:t>- Có 5 dòng nhạc và 4 khe nhạc, thứ tự của chúng được tính từ dưới lên trên như hình.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846820" y="3596640"/>
            <a:ext cx="1514475" cy="1501775"/>
            <a:chOff x="14979" y="7613"/>
            <a:chExt cx="2385" cy="2365"/>
          </a:xfrm>
        </p:grpSpPr>
        <p:sp>
          <p:nvSpPr>
            <p:cNvPr id="13" name="TextBox 12"/>
            <p:cNvSpPr txBox="1"/>
            <p:nvPr/>
          </p:nvSpPr>
          <p:spPr>
            <a:xfrm>
              <a:off x="14979" y="9204"/>
              <a:ext cx="1372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KHE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797" y="9156"/>
              <a:ext cx="563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1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6801" y="8650"/>
              <a:ext cx="563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2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16791" y="8161"/>
              <a:ext cx="563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3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6751" y="7613"/>
              <a:ext cx="563" cy="8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/>
                <a:t>4</a:t>
              </a:r>
            </a:p>
          </p:txBody>
        </p:sp>
      </p:grpSp>
      <p:sp>
        <p:nvSpPr>
          <p:cNvPr id="28" name="TextBox 47"/>
          <p:cNvSpPr txBox="1"/>
          <p:nvPr/>
        </p:nvSpPr>
        <p:spPr>
          <a:xfrm>
            <a:off x="2194286" y="3811543"/>
            <a:ext cx="357809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4</a:t>
            </a:r>
          </a:p>
        </p:txBody>
      </p:sp>
      <p:sp>
        <p:nvSpPr>
          <p:cNvPr id="29" name="TextBox 14"/>
          <p:cNvSpPr txBox="1"/>
          <p:nvPr/>
        </p:nvSpPr>
        <p:spPr>
          <a:xfrm>
            <a:off x="217170" y="4733290"/>
            <a:ext cx="20821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DÒNG KẺ</a:t>
            </a:r>
          </a:p>
        </p:txBody>
      </p:sp>
      <p:sp>
        <p:nvSpPr>
          <p:cNvPr id="30" name="TextBox 45"/>
          <p:cNvSpPr txBox="1"/>
          <p:nvPr/>
        </p:nvSpPr>
        <p:spPr>
          <a:xfrm>
            <a:off x="2194560" y="4403090"/>
            <a:ext cx="357505" cy="523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2</a:t>
            </a:r>
          </a:p>
        </p:txBody>
      </p:sp>
      <p:sp>
        <p:nvSpPr>
          <p:cNvPr id="31" name="TextBox 48"/>
          <p:cNvSpPr txBox="1"/>
          <p:nvPr/>
        </p:nvSpPr>
        <p:spPr>
          <a:xfrm>
            <a:off x="2200910" y="3453765"/>
            <a:ext cx="357505" cy="5232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04829" y="4758303"/>
            <a:ext cx="357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1</a:t>
            </a:r>
          </a:p>
        </p:txBody>
      </p:sp>
      <p:sp>
        <p:nvSpPr>
          <p:cNvPr id="20" name="TextBox 46"/>
          <p:cNvSpPr txBox="1"/>
          <p:nvPr/>
        </p:nvSpPr>
        <p:spPr>
          <a:xfrm>
            <a:off x="2195142" y="4099644"/>
            <a:ext cx="357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/>
          <a:stretch>
            <a:fillRect/>
          </a:stretch>
        </p:blipFill>
        <p:spPr>
          <a:xfrm>
            <a:off x="15260" y="-232"/>
            <a:ext cx="12191980" cy="685799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82555" y="297802"/>
            <a:ext cx="11457992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/>
              <a:t>GIỚI THIỆU KHÓA SON</a:t>
            </a:r>
          </a:p>
          <a:p>
            <a:pPr algn="ctr"/>
            <a:r>
              <a:rPr 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</a:rPr>
              <a:t>Trong các khóa nhạc dưới đây, khóa số mấy các con thấy quen thuộc nhất?</a:t>
            </a:r>
          </a:p>
        </p:txBody>
      </p:sp>
      <p:pic>
        <p:nvPicPr>
          <p:cNvPr id="2" name="Picture 1" descr="4_Common_clefs (1)"/>
          <p:cNvPicPr>
            <a:picLocks noChangeAspect="1"/>
          </p:cNvPicPr>
          <p:nvPr/>
        </p:nvPicPr>
        <p:blipFill>
          <a:blip r:embed="rId3"/>
          <a:srcRect t="3135" r="74894" b="17687"/>
          <a:stretch>
            <a:fillRect/>
          </a:stretch>
        </p:blipFill>
        <p:spPr>
          <a:xfrm>
            <a:off x="5244465" y="1635760"/>
            <a:ext cx="1317625" cy="1651635"/>
          </a:xfrm>
          <a:prstGeom prst="rect">
            <a:avLst/>
          </a:prstGeom>
        </p:spPr>
      </p:pic>
      <p:pic>
        <p:nvPicPr>
          <p:cNvPr id="4" name="Picture 3" descr="4_Common_clefs (1)"/>
          <p:cNvPicPr>
            <a:picLocks noChangeAspect="1"/>
          </p:cNvPicPr>
          <p:nvPr/>
        </p:nvPicPr>
        <p:blipFill>
          <a:blip r:embed="rId3"/>
          <a:srcRect l="23690" t="5540" r="48929" b="16986"/>
          <a:stretch>
            <a:fillRect/>
          </a:stretch>
        </p:blipFill>
        <p:spPr>
          <a:xfrm>
            <a:off x="1308735" y="1660525"/>
            <a:ext cx="1437005" cy="1616075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9007475" y="1635760"/>
            <a:ext cx="1652270" cy="1946910"/>
            <a:chOff x="13154" y="1555"/>
            <a:chExt cx="2602" cy="3066"/>
          </a:xfrm>
        </p:grpSpPr>
        <p:pic>
          <p:nvPicPr>
            <p:cNvPr id="5" name="Picture 4" descr="4_Common_clefs (1)"/>
            <p:cNvPicPr>
              <a:picLocks noChangeAspect="1"/>
            </p:cNvPicPr>
            <p:nvPr/>
          </p:nvPicPr>
          <p:blipFill>
            <a:blip r:embed="rId3"/>
            <a:srcRect l="70778" r="-3161" b="19611"/>
            <a:stretch>
              <a:fillRect/>
            </a:stretch>
          </p:blipFill>
          <p:spPr>
            <a:xfrm>
              <a:off x="13154" y="1555"/>
              <a:ext cx="2602" cy="2603"/>
            </a:xfrm>
            <a:prstGeom prst="rect">
              <a:avLst/>
            </a:prstGeom>
          </p:spPr>
        </p:pic>
        <p:sp>
          <p:nvSpPr>
            <p:cNvPr id="6" name="Text Box 5"/>
            <p:cNvSpPr txBox="1"/>
            <p:nvPr/>
          </p:nvSpPr>
          <p:spPr>
            <a:xfrm>
              <a:off x="14024" y="3993"/>
              <a:ext cx="492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/>
                <a:t>3</a:t>
              </a:r>
            </a:p>
          </p:txBody>
        </p:sp>
      </p:grpSp>
      <p:sp>
        <p:nvSpPr>
          <p:cNvPr id="9" name="TextBox 6"/>
          <p:cNvSpPr txBox="1"/>
          <p:nvPr/>
        </p:nvSpPr>
        <p:spPr>
          <a:xfrm>
            <a:off x="509555" y="4511027"/>
            <a:ext cx="11457992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Segoe UI" panose="020B0502040204020203" charset="0"/>
                <a:cs typeface="Segoe UI" panose="020B0502040204020203" charset="0"/>
              </a:rPr>
              <a:t>  </a:t>
            </a:r>
            <a:r>
              <a:rPr lang="en-US" sz="2800" b="1" dirty="0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latin typeface="Segoe UI" panose="020B0502040204020203" charset="0"/>
                <a:cs typeface="Segoe UI" panose="020B0502040204020203" charset="0"/>
                <a:sym typeface="Wingdings 3" panose="05040102010807070707" charset="0"/>
              </a:rPr>
              <a:t>Khóa số 2 được gọi là khóa son</a:t>
            </a:r>
            <a:endParaRPr lang="en-US" sz="2800" b="1" dirty="0">
              <a:gradFill>
                <a:gsLst>
                  <a:gs pos="0">
                    <a:srgbClr val="7B32B2"/>
                  </a:gs>
                  <a:gs pos="100000">
                    <a:srgbClr val="401A5D"/>
                  </a:gs>
                </a:gsLst>
                <a:lin scaled="0"/>
              </a:gradFill>
            </a:endParaRPr>
          </a:p>
        </p:txBody>
      </p:sp>
      <p:sp>
        <p:nvSpPr>
          <p:cNvPr id="10" name="Text Box 9"/>
          <p:cNvSpPr txBox="1"/>
          <p:nvPr/>
        </p:nvSpPr>
        <p:spPr>
          <a:xfrm>
            <a:off x="1788795" y="3400425"/>
            <a:ext cx="34925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1</a:t>
            </a:r>
          </a:p>
        </p:txBody>
      </p:sp>
      <p:sp>
        <p:nvSpPr>
          <p:cNvPr id="11" name="Text Box 10"/>
          <p:cNvSpPr txBox="1"/>
          <p:nvPr/>
        </p:nvSpPr>
        <p:spPr>
          <a:xfrm>
            <a:off x="5661660" y="3400425"/>
            <a:ext cx="3937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5fbf9266f1d9b61eaf6640d460a49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" y="16510"/>
            <a:ext cx="12181205" cy="693991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607060" y="1695450"/>
            <a:ext cx="1112520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>
                <a:solidFill>
                  <a:srgbClr val="2982A2"/>
                </a:solidFill>
                <a:sym typeface="Wingdings" panose="05000000000000000000" charset="0"/>
              </a:rPr>
              <a:t></a:t>
            </a:r>
            <a:r>
              <a:rPr lang="en-US" sz="2400" b="1">
                <a:solidFill>
                  <a:srgbClr val="2982A2"/>
                </a:solidFill>
              </a:rPr>
              <a:t>Theo các con thì khóa son được đặt ở vị trí nào trên khuông nhạc?</a:t>
            </a:r>
          </a:p>
        </p:txBody>
      </p:sp>
      <p:pic>
        <p:nvPicPr>
          <p:cNvPr id="8" name="Picture 7" descr="A screenshot of a cell phone&#10;&#10;Description automatically generate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8495" y="2308860"/>
            <a:ext cx="5513070" cy="2376805"/>
          </a:xfrm>
          <a:prstGeom prst="rect">
            <a:avLst/>
          </a:prstGeom>
        </p:spPr>
      </p:pic>
      <p:sp>
        <p:nvSpPr>
          <p:cNvPr id="4" name="Text Box 3"/>
          <p:cNvSpPr txBox="1"/>
          <p:nvPr/>
        </p:nvSpPr>
        <p:spPr>
          <a:xfrm>
            <a:off x="734060" y="4851400"/>
            <a:ext cx="11125200" cy="181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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Khóa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son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được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đặt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ở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đầu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khuông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nhạc</a:t>
            </a:r>
            <a:endParaRPr lang="en-US" sz="2800" b="1" dirty="0">
              <a:gradFill>
                <a:gsLst>
                  <a:gs pos="0">
                    <a:srgbClr val="FE4444"/>
                  </a:gs>
                  <a:gs pos="100000">
                    <a:srgbClr val="832B2B"/>
                  </a:gs>
                </a:gsLst>
                <a:lin scaled="0"/>
              </a:gradFill>
              <a:sym typeface="Wingdings" panose="05000000000000000000" charset="0"/>
            </a:endParaRPr>
          </a:p>
          <a:p>
            <a:pPr algn="just"/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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Nốt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son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nằm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trên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dòng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kẻ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thứ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2 (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Điểm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đặt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bút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đầu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tiên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để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viết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khóa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son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nằm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trên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dòng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kẻ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thứ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2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nên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quy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định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nốt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nhạc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nằm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trên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dòng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kẻ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thứ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2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là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</a:t>
            </a:r>
            <a:r>
              <a:rPr lang="en-US" sz="2800" b="1" dirty="0" err="1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nốt</a:t>
            </a:r>
            <a:r>
              <a:rPr lang="en-US" sz="2800" b="1" dirty="0">
                <a:gradFill>
                  <a:gsLst>
                    <a:gs pos="0">
                      <a:srgbClr val="FE4444"/>
                    </a:gs>
                    <a:gs pos="100000">
                      <a:srgbClr val="832B2B"/>
                    </a:gs>
                  </a:gsLst>
                  <a:lin scaled="0"/>
                </a:gradFill>
                <a:sym typeface="Wingdings" panose="05000000000000000000" charset="0"/>
              </a:rPr>
              <a:t> son).</a:t>
            </a:r>
          </a:p>
        </p:txBody>
      </p:sp>
      <p:sp>
        <p:nvSpPr>
          <p:cNvPr id="5" name="Oval 4"/>
          <p:cNvSpPr/>
          <p:nvPr/>
        </p:nvSpPr>
        <p:spPr>
          <a:xfrm>
            <a:off x="3837305" y="3754755"/>
            <a:ext cx="236855" cy="269875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able, sitting, food, flower&#10;&#10;Description automatically generate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98" b="6057"/>
          <a:stretch>
            <a:fillRect/>
          </a:stretch>
        </p:blipFill>
        <p:spPr>
          <a:xfrm>
            <a:off x="20" y="-179"/>
            <a:ext cx="12191980" cy="6857990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804545" y="2088515"/>
            <a:ext cx="11012805" cy="2368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/>
              <a:t>- Tên nốt: Đô - Rê - Mi - Pha - Son - La - Si</a:t>
            </a:r>
          </a:p>
          <a:p>
            <a:endParaRPr lang="en-US" sz="2800" b="1"/>
          </a:p>
          <a:p>
            <a:r>
              <a:rPr lang="en-US" sz="4000" b="1"/>
              <a:t>- Hình nốt: Trắng, đen, móc đơn, móc kép</a:t>
            </a:r>
          </a:p>
          <a:p>
            <a:endParaRPr lang="en-US" sz="4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/>
          <a:stretch>
            <a:fillRect/>
          </a:stretch>
        </p:blipFill>
        <p:spPr>
          <a:xfrm>
            <a:off x="20" y="-232"/>
            <a:ext cx="12191980" cy="6857990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1368425" y="1967230"/>
            <a:ext cx="9264015" cy="1284605"/>
            <a:chOff x="7200" y="6355"/>
            <a:chExt cx="9465" cy="2848"/>
          </a:xfrm>
        </p:grpSpPr>
        <p:cxnSp>
          <p:nvCxnSpPr>
            <p:cNvPr id="4" name="Straight Connector 3"/>
            <p:cNvCxnSpPr/>
            <p:nvPr/>
          </p:nvCxnSpPr>
          <p:spPr>
            <a:xfrm>
              <a:off x="7200" y="6355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237" y="7111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205" y="7847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7210" y="8494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216" y="9203"/>
              <a:ext cx="9428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" name="Picture 4" descr="A close up of a logo&#10;&#10;Description automatically generated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/>
          <a:stretch>
            <a:fillRect/>
          </a:stretch>
        </p:blipFill>
        <p:spPr>
          <a:xfrm>
            <a:off x="20" y="-232"/>
            <a:ext cx="12191980" cy="6857990"/>
          </a:xfrm>
          <a:prstGeom prst="rect">
            <a:avLst/>
          </a:prstGeom>
        </p:spPr>
      </p:pic>
      <p:sp>
        <p:nvSpPr>
          <p:cNvPr id="21" name="Oval 20"/>
          <p:cNvSpPr/>
          <p:nvPr/>
        </p:nvSpPr>
        <p:spPr>
          <a:xfrm rot="20940000">
            <a:off x="7563485" y="3052445"/>
            <a:ext cx="403225" cy="26162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 Box 21"/>
          <p:cNvSpPr txBox="1"/>
          <p:nvPr/>
        </p:nvSpPr>
        <p:spPr>
          <a:xfrm>
            <a:off x="7281545" y="3684270"/>
            <a:ext cx="9677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Son</a:t>
            </a:r>
          </a:p>
        </p:txBody>
      </p:sp>
      <p:sp>
        <p:nvSpPr>
          <p:cNvPr id="23" name="Oval 22"/>
          <p:cNvSpPr/>
          <p:nvPr/>
        </p:nvSpPr>
        <p:spPr>
          <a:xfrm rot="20940000">
            <a:off x="6147435" y="3228975"/>
            <a:ext cx="403225" cy="26162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 rot="20940000">
            <a:off x="8938895" y="2937510"/>
            <a:ext cx="403225" cy="26162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24"/>
          <p:cNvSpPr txBox="1"/>
          <p:nvPr/>
        </p:nvSpPr>
        <p:spPr>
          <a:xfrm>
            <a:off x="5865495" y="3684270"/>
            <a:ext cx="9677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Pha</a:t>
            </a:r>
          </a:p>
        </p:txBody>
      </p:sp>
      <p:sp>
        <p:nvSpPr>
          <p:cNvPr id="26" name="Text Box 25"/>
          <p:cNvSpPr txBox="1"/>
          <p:nvPr/>
        </p:nvSpPr>
        <p:spPr>
          <a:xfrm>
            <a:off x="8790305" y="3540125"/>
            <a:ext cx="9677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La</a:t>
            </a:r>
          </a:p>
        </p:txBody>
      </p:sp>
      <p:sp>
        <p:nvSpPr>
          <p:cNvPr id="27" name="Oval 26"/>
          <p:cNvSpPr/>
          <p:nvPr/>
        </p:nvSpPr>
        <p:spPr>
          <a:xfrm rot="20940000">
            <a:off x="4752975" y="3386455"/>
            <a:ext cx="403225" cy="26162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 Box 27"/>
          <p:cNvSpPr txBox="1"/>
          <p:nvPr/>
        </p:nvSpPr>
        <p:spPr>
          <a:xfrm>
            <a:off x="4631055" y="3872230"/>
            <a:ext cx="9677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Mi</a:t>
            </a:r>
          </a:p>
        </p:txBody>
      </p:sp>
      <p:sp>
        <p:nvSpPr>
          <p:cNvPr id="29" name="Oval 28"/>
          <p:cNvSpPr/>
          <p:nvPr/>
        </p:nvSpPr>
        <p:spPr>
          <a:xfrm rot="20940000">
            <a:off x="10382250" y="2760980"/>
            <a:ext cx="403225" cy="26162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40640" y="1758950"/>
            <a:ext cx="11582400" cy="2364740"/>
            <a:chOff x="2363" y="3136"/>
            <a:chExt cx="14697" cy="3724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63" y="3136"/>
              <a:ext cx="3284" cy="3724"/>
            </a:xfrm>
            <a:prstGeom prst="rect">
              <a:avLst/>
            </a:prstGeom>
          </p:spPr>
        </p:pic>
        <p:grpSp>
          <p:nvGrpSpPr>
            <p:cNvPr id="7" name="Group 6"/>
            <p:cNvGrpSpPr/>
            <p:nvPr/>
          </p:nvGrpSpPr>
          <p:grpSpPr>
            <a:xfrm>
              <a:off x="3314" y="3875"/>
              <a:ext cx="13747" cy="2023"/>
              <a:chOff x="7200" y="6355"/>
              <a:chExt cx="9465" cy="2848"/>
            </a:xfrm>
          </p:grpSpPr>
          <p:cxnSp>
            <p:nvCxnSpPr>
              <p:cNvPr id="12" name="Straight Connector 11"/>
              <p:cNvCxnSpPr/>
              <p:nvPr/>
            </p:nvCxnSpPr>
            <p:spPr>
              <a:xfrm>
                <a:off x="7200" y="6355"/>
                <a:ext cx="942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7237" y="7111"/>
                <a:ext cx="942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7205" y="7847"/>
                <a:ext cx="942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7210" y="8494"/>
                <a:ext cx="942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7216" y="9203"/>
                <a:ext cx="942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Text Box 30"/>
          <p:cNvSpPr txBox="1"/>
          <p:nvPr/>
        </p:nvSpPr>
        <p:spPr>
          <a:xfrm>
            <a:off x="10309860" y="3530600"/>
            <a:ext cx="9677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Si</a:t>
            </a:r>
          </a:p>
        </p:txBody>
      </p:sp>
      <p:sp>
        <p:nvSpPr>
          <p:cNvPr id="32" name="Oval 31"/>
          <p:cNvSpPr/>
          <p:nvPr/>
        </p:nvSpPr>
        <p:spPr>
          <a:xfrm rot="20940000">
            <a:off x="3439160" y="3549015"/>
            <a:ext cx="403225" cy="26162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 Box 32"/>
          <p:cNvSpPr txBox="1"/>
          <p:nvPr/>
        </p:nvSpPr>
        <p:spPr>
          <a:xfrm>
            <a:off x="3271520" y="3872230"/>
            <a:ext cx="9677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Rê</a:t>
            </a:r>
          </a:p>
        </p:txBody>
      </p:sp>
      <p:sp>
        <p:nvSpPr>
          <p:cNvPr id="34" name="Oval 33"/>
          <p:cNvSpPr/>
          <p:nvPr/>
        </p:nvSpPr>
        <p:spPr>
          <a:xfrm rot="20940000">
            <a:off x="2105660" y="3691890"/>
            <a:ext cx="403225" cy="261620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1974215" y="3816350"/>
            <a:ext cx="664845" cy="952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Box 38"/>
          <p:cNvSpPr txBox="1"/>
          <p:nvPr/>
        </p:nvSpPr>
        <p:spPr>
          <a:xfrm>
            <a:off x="1965325" y="3989705"/>
            <a:ext cx="9677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/>
              <a:t>Đô</a:t>
            </a:r>
          </a:p>
        </p:txBody>
      </p:sp>
      <p:sp>
        <p:nvSpPr>
          <p:cNvPr id="40" name="Rectangles 39"/>
          <p:cNvSpPr/>
          <p:nvPr/>
        </p:nvSpPr>
        <p:spPr>
          <a:xfrm>
            <a:off x="1522730" y="451485"/>
            <a:ext cx="9652635" cy="119888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lstStyle/>
          <a:p>
            <a:pPr algn="ctr"/>
            <a:r>
              <a:rPr lang="en-US" altLang="zh-CN" sz="4400" b="1">
                <a:gradFill>
                  <a:gsLst>
                    <a:gs pos="0">
                      <a:srgbClr val="7B32B2"/>
                    </a:gs>
                    <a:gs pos="100000">
                      <a:srgbClr val="401A5D"/>
                    </a:gs>
                  </a:gsLst>
                  <a:lin scaled="0"/>
                </a:gradFill>
                <a:effectLst>
                  <a:reflection blurRad="6350" stA="53000" endA="300" endPos="35500" dir="5400000" sy="-90000" algn="bl" rotWithShape="0"/>
                </a:effectLst>
              </a:rPr>
              <a:t>VỊ TRÍ 7 NỐT NHẠC TRÊN KHUÔNG</a:t>
            </a:r>
            <a:r>
              <a:rPr lang="en-US" altLang="zh-CN" sz="7200" b="1"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bldLvl="0" animBg="1"/>
      <p:bldP spid="23" grpId="0" bldLvl="0" animBg="1"/>
      <p:bldP spid="24" grpId="0" bldLvl="0" animBg="1"/>
      <p:bldP spid="27" grpId="0" bldLvl="0" animBg="1"/>
      <p:bldP spid="29" grpId="0" bldLvl="0" animBg="1"/>
      <p:bldP spid="32" grpId="0" bldLvl="0" animBg="1"/>
      <p:bldP spid="33" grpId="0"/>
      <p:bldP spid="34" grpId="0" animBg="1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00"/>
          <a:stretch>
            <a:fillRect/>
          </a:stretch>
        </p:blipFill>
        <p:spPr>
          <a:xfrm>
            <a:off x="4465" y="-232"/>
            <a:ext cx="12191980" cy="685799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607060" y="523875"/>
            <a:ext cx="11125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2982A2"/>
                </a:solidFill>
                <a:sym typeface="Wingdings" panose="05000000000000000000" charset="0"/>
              </a:rPr>
              <a:t>THỨ TỰ 7 NỐT NHẠC TRÊN KHUÔNG NHẠC KHÓA SON</a:t>
            </a:r>
            <a:endParaRPr lang="en-US" sz="2800" b="1">
              <a:solidFill>
                <a:srgbClr val="2982A2"/>
              </a:solidFill>
            </a:endParaRPr>
          </a:p>
        </p:txBody>
      </p:sp>
      <p:pic>
        <p:nvPicPr>
          <p:cNvPr id="7" name="Picture 6" descr="C-major"/>
          <p:cNvPicPr>
            <a:picLocks noChangeAspect="1"/>
          </p:cNvPicPr>
          <p:nvPr/>
        </p:nvPicPr>
        <p:blipFill>
          <a:blip r:embed="rId3"/>
          <a:srcRect r="9526" b="19940"/>
          <a:stretch>
            <a:fillRect/>
          </a:stretch>
        </p:blipFill>
        <p:spPr>
          <a:xfrm>
            <a:off x="1576705" y="1416050"/>
            <a:ext cx="9048115" cy="2691765"/>
          </a:xfrm>
          <a:prstGeom prst="rect">
            <a:avLst/>
          </a:prstGeom>
        </p:spPr>
      </p:pic>
      <p:sp>
        <p:nvSpPr>
          <p:cNvPr id="9" name="Rectangles 8"/>
          <p:cNvSpPr/>
          <p:nvPr/>
        </p:nvSpPr>
        <p:spPr>
          <a:xfrm>
            <a:off x="2719705" y="4217035"/>
            <a:ext cx="8085455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lstStyle/>
          <a:p>
            <a:pPr algn="l"/>
            <a:r>
              <a:rPr lang="en-US" altLang="zh-CN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Đô    Rê    Mi</a:t>
            </a:r>
            <a:r>
              <a:rPr lang="en-US" altLang="zh-CN" sz="3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    Pha    Son    La     Si</a:t>
            </a:r>
            <a:r>
              <a:rPr lang="en-US" altLang="zh-CN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9803130" y="2973070"/>
            <a:ext cx="0" cy="1134745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7586345" y="3114675"/>
            <a:ext cx="5080" cy="107950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5379085" y="3432175"/>
            <a:ext cx="635" cy="650875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3132455" y="3703955"/>
            <a:ext cx="10160" cy="440055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8694420" y="3064510"/>
            <a:ext cx="5080" cy="107950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468110" y="3305810"/>
            <a:ext cx="7620" cy="82804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4241165" y="3543300"/>
            <a:ext cx="9525" cy="539750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496876737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7DB6EF"/>
      </a:accent1>
      <a:accent2>
        <a:srgbClr val="C0504D"/>
      </a:accent2>
      <a:accent3>
        <a:srgbClr val="FFFFFF"/>
      </a:accent3>
      <a:accent4>
        <a:srgbClr val="000000"/>
      </a:accent4>
      <a:accent5>
        <a:srgbClr val="C0D7F5"/>
      </a:accent5>
      <a:accent6>
        <a:srgbClr val="AC4744"/>
      </a:accent6>
      <a:hlink>
        <a:srgbClr val="0066CC"/>
      </a:hlink>
      <a:folHlink>
        <a:srgbClr val="800080"/>
      </a:folHlink>
    </a:clrScheme>
    <a:fontScheme name="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DB6EF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C0D7F5"/>
        </a:accent5>
        <a:accent6>
          <a:srgbClr val="AC4744"/>
        </a:accent6>
        <a:hlink>
          <a:srgbClr val="0066CC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613</Words>
  <Application>Microsoft Office PowerPoint</Application>
  <PresentationFormat>Widescreen</PresentationFormat>
  <Paragraphs>93</Paragraphs>
  <Slides>19</Slides>
  <Notes>1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Segoe UI</vt:lpstr>
      <vt:lpstr>Wingdings</vt:lpstr>
      <vt:lpstr>Wingdings 3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This PC</dc:creator>
  <cp:lastModifiedBy>This PC</cp:lastModifiedBy>
  <cp:revision>47</cp:revision>
  <dcterms:created xsi:type="dcterms:W3CDTF">2020-04-10T07:57:00Z</dcterms:created>
  <dcterms:modified xsi:type="dcterms:W3CDTF">2022-02-16T03:33:01Z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1033-11.2.0.10463</vt:lpwstr>
  </property>
  <property fmtid="{D5CDD505-2E9C-101B-9397-08002B2CF9AE}" pid="3" name="ICV">
    <vt:lpwstr>E9B47D20BBBD40CF93BEF21D6658C9C6</vt:lpwstr>
  </property>
</Properties>
</file>