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0" r:id="rId2"/>
    <p:sldId id="276" r:id="rId3"/>
    <p:sldId id="324" r:id="rId4"/>
    <p:sldId id="307" r:id="rId5"/>
    <p:sldId id="303" r:id="rId6"/>
    <p:sldId id="310" r:id="rId7"/>
    <p:sldId id="362" r:id="rId8"/>
    <p:sldId id="365" r:id="rId9"/>
    <p:sldId id="366" r:id="rId10"/>
    <p:sldId id="367" r:id="rId11"/>
    <p:sldId id="368" r:id="rId12"/>
    <p:sldId id="369" r:id="rId13"/>
    <p:sldId id="370" r:id="rId14"/>
    <p:sldId id="343" r:id="rId15"/>
  </p:sldIdLst>
  <p:sldSz cx="12192000" cy="6858000"/>
  <p:notesSz cx="6858000" cy="9144000"/>
  <p:embeddedFontLst>
    <p:embeddedFont>
      <p:font typeface="字魂59号-创粗黑" panose="00000500000000000000" charset="-122"/>
      <p:regular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#9Slide07 IcielCadena" panose="020B0604020202020204" charset="0"/>
      <p:bold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#9Slide03 Nanami Rounded Light" panose="020B0604020202020204" charset="0"/>
      <p:regular r:id="rId25"/>
    </p:embeddedFont>
    <p:embeddedFont>
      <p:font typeface="Aharoni" panose="02010803020104030203" pitchFamily="2" charset="-79"/>
      <p:bold r:id="rId26"/>
    </p:embeddedFont>
    <p:embeddedFont>
      <p:font typeface="#9Slide03 Maven Pro Black" panose="020B0604020202020204" charset="0"/>
      <p:bold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#9Slide03 Comfortaa Bold" panose="020B0604020202020204" charset="0"/>
      <p:bold r:id="rId32"/>
    </p:embeddedFont>
    <p:embeddedFont>
      <p:font typeface="UTM Avo" panose="02040603050506020204" pitchFamily="18" charset="0"/>
      <p:regular r:id="rId33"/>
      <p:bold r:id="rId34"/>
      <p:italic r:id="rId35"/>
      <p:boldItalic r:id="rId36"/>
    </p:embeddedFont>
    <p:embeddedFont>
      <p:font typeface="#9Slide03 SVNSari" panose="020B0504040101020102" charset="0"/>
      <p:regular r:id="rId37"/>
    </p:embeddedFont>
    <p:embeddedFont>
      <p:font typeface="#9Slide01 Noi dung ngan" panose="020B0604020202020204" charset="0"/>
      <p:regular r:id="rId38"/>
    </p:embeddedFont>
    <p:embeddedFont>
      <p:font typeface="Lato" panose="020B060402020202020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2735D"/>
    <a:srgbClr val="FFF9E2"/>
    <a:srgbClr val="83B07B"/>
    <a:srgbClr val="F4BD80"/>
    <a:srgbClr val="B5D8DC"/>
    <a:srgbClr val="F8EFE7"/>
    <a:srgbClr val="F2DC8E"/>
    <a:srgbClr val="C59850"/>
    <a:srgbClr val="419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4660"/>
  </p:normalViewPr>
  <p:slideViewPr>
    <p:cSldViewPr>
      <p:cViewPr varScale="1">
        <p:scale>
          <a:sx n="86" d="100"/>
          <a:sy n="86" d="100"/>
        </p:scale>
        <p:origin x="558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02982EF-6D29-482D-B595-E657060E1A94}" type="datetimeFigureOut">
              <a:rPr lang="zh-CN" altLang="en-US" smtClean="0"/>
              <a:pPr/>
              <a:t>2021/11/1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E84E2E59-1352-4F46-8DA2-FEE878BBA3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663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101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065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384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363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0859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9033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03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FE01F420-A026-4318-A3C9-66FA3ACEA32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1396AF5-7FEF-48D6-875E-23CC7A5C4B8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1137"/>
          </a:xfrm>
          <a:prstGeom prst="rect">
            <a:avLst/>
          </a:prstGeom>
        </p:spPr>
      </p:pic>
      <p:sp>
        <p:nvSpPr>
          <p:cNvPr id="303" name="Google Shape;303;p24"/>
          <p:cNvSpPr txBox="1">
            <a:spLocks noGrp="1"/>
          </p:cNvSpPr>
          <p:nvPr>
            <p:ph type="ctrTitle"/>
          </p:nvPr>
        </p:nvSpPr>
        <p:spPr>
          <a:xfrm>
            <a:off x="838200" y="917883"/>
            <a:ext cx="10363200" cy="14700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CHÀO MỪNG CÁC CON ĐẾN VỚI </a:t>
            </a:r>
            <a:b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BÀI </a:t>
            </a:r>
            <a:r>
              <a:rPr lang="en-US" sz="4000" b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HỌC MÔN </a:t>
            </a:r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TOÁN LỚP 1</a:t>
            </a:r>
            <a:endParaRPr sz="40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Cartoon paper airplane logo aircraft made Vector Image">
            <a:extLst>
              <a:ext uri="{FF2B5EF4-FFF2-40B4-BE49-F238E27FC236}">
                <a16:creationId xmlns:a16="http://schemas.microsoft.com/office/drawing/2014/main" id="{8A3AC9CF-A243-4B8D-9411-8E5954B6F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b="27775"/>
          <a:stretch/>
        </p:blipFill>
        <p:spPr bwMode="auto">
          <a:xfrm>
            <a:off x="347988" y="423755"/>
            <a:ext cx="1742273" cy="9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734EB29-21B1-48A7-A462-19B47597ED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209800" y="2598485"/>
            <a:ext cx="7993021" cy="41715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406">
        <p:random/>
      </p:transition>
    </mc:Choice>
    <mc:Fallback xmlns="">
      <p:transition spd="slow" advTm="540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54405" y="748986"/>
            <a:ext cx="9859492" cy="5921873"/>
            <a:chOff x="872575" y="1000462"/>
            <a:chExt cx="9338225" cy="5400337"/>
          </a:xfrm>
        </p:grpSpPr>
        <p:grpSp>
          <p:nvGrpSpPr>
            <p:cNvPr id="28" name="组合 27"/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29"/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32" name="圆角矩形 31"/>
          <p:cNvSpPr/>
          <p:nvPr/>
        </p:nvSpPr>
        <p:spPr>
          <a:xfrm flipV="1">
            <a:off x="152400" y="187141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4CDA3A48-A8F8-4FEF-9237-A476E49540C1}"/>
              </a:ext>
            </a:extLst>
          </p:cNvPr>
          <p:cNvSpPr/>
          <p:nvPr/>
        </p:nvSpPr>
        <p:spPr>
          <a:xfrm>
            <a:off x="251548" y="321616"/>
            <a:ext cx="634189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3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F7962AE-834B-4203-B949-92F7AF94D181}"/>
              </a:ext>
            </a:extLst>
          </p:cNvPr>
          <p:cNvSpPr txBox="1">
            <a:spLocks/>
          </p:cNvSpPr>
          <p:nvPr/>
        </p:nvSpPr>
        <p:spPr bwMode="auto">
          <a:xfrm>
            <a:off x="1074015" y="38248"/>
            <a:ext cx="1086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 bao nhiêu hình vuông, hình tròn, hình tam giác, hình chữ nhật trong mỗi hình sau?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06FE994-E62A-4418-A911-DCA8B65D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46" y="2517371"/>
            <a:ext cx="2133600" cy="182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B1AE5139-2FF3-45BA-96A1-5FBF8D0D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20" y="2274925"/>
            <a:ext cx="1676400" cy="20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676F3A83-24C2-4522-B6C8-ED3A4D9F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28" y="2323281"/>
            <a:ext cx="2412872" cy="18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A073A91E-D92D-4557-B727-95E722CD0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59583"/>
              </p:ext>
            </p:extLst>
          </p:nvPr>
        </p:nvGraphicFramePr>
        <p:xfrm>
          <a:off x="1981200" y="4597018"/>
          <a:ext cx="8356600" cy="1742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333321553"/>
                    </a:ext>
                  </a:extLst>
                </a:gridCol>
                <a:gridCol w="1894840">
                  <a:extLst>
                    <a:ext uri="{9D8B030D-6E8A-4147-A177-3AD203B41FA5}">
                      <a16:colId xmlns:a16="http://schemas.microsoft.com/office/drawing/2014/main" val="29057398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114285339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586736794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265542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Nanami Rounded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tròn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chữ nhật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tam giác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vuông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49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1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c)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36738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45646" y="421541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2376" y="41735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b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76274" y="416283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Hình ảnh 24">
            <a:extLst>
              <a:ext uri="{FF2B5EF4-FFF2-40B4-BE49-F238E27FC236}">
                <a16:creationId xmlns:a16="http://schemas.microsoft.com/office/drawing/2014/main" id="{7F9A1AFA-CA0D-4028-A191-8B04BFE9B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40" y="1658788"/>
            <a:ext cx="9493319" cy="6348433"/>
          </a:xfrm>
          <a:prstGeom prst="rect">
            <a:avLst/>
          </a:prstGeom>
        </p:spPr>
      </p:pic>
      <p:sp>
        <p:nvSpPr>
          <p:cNvPr id="17" name="圆角矩形 31">
            <a:extLst>
              <a:ext uri="{FF2B5EF4-FFF2-40B4-BE49-F238E27FC236}">
                <a16:creationId xmlns:a16="http://schemas.microsoft.com/office/drawing/2014/main" id="{48469569-E48A-4BA4-A4EA-741447B756BD}"/>
              </a:ext>
            </a:extLst>
          </p:cNvPr>
          <p:cNvSpPr/>
          <p:nvPr/>
        </p:nvSpPr>
        <p:spPr>
          <a:xfrm flipV="1">
            <a:off x="56234" y="327483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id="{468D15BC-C332-4909-8A21-7D9D1439B3AC}"/>
              </a:ext>
            </a:extLst>
          </p:cNvPr>
          <p:cNvSpPr/>
          <p:nvPr/>
        </p:nvSpPr>
        <p:spPr>
          <a:xfrm>
            <a:off x="457200" y="434699"/>
            <a:ext cx="662548" cy="6375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4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DC85AB-8A04-44F4-BC52-618ED3CB68B2}"/>
              </a:ext>
            </a:extLst>
          </p:cNvPr>
          <p:cNvSpPr txBox="1">
            <a:spLocks/>
          </p:cNvSpPr>
          <p:nvPr/>
        </p:nvSpPr>
        <p:spPr bwMode="auto">
          <a:xfrm>
            <a:off x="1277253" y="119954"/>
            <a:ext cx="8760354" cy="12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Những hình nào không phải là hình vuông?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ED1FD90-13D2-474B-B33B-D973CCE45287}"/>
              </a:ext>
            </a:extLst>
          </p:cNvPr>
          <p:cNvSpPr/>
          <p:nvPr/>
        </p:nvSpPr>
        <p:spPr>
          <a:xfrm>
            <a:off x="2514600" y="2511961"/>
            <a:ext cx="1391024" cy="1373491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anchor="ctr"/>
          <a:lstStyle/>
          <a:p>
            <a:pPr algn="ctr" defTabSz="6856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0DCE645-DF99-42E1-8AAC-EFEF800969D0}"/>
              </a:ext>
            </a:extLst>
          </p:cNvPr>
          <p:cNvSpPr/>
          <p:nvPr/>
        </p:nvSpPr>
        <p:spPr>
          <a:xfrm>
            <a:off x="3352800" y="4288372"/>
            <a:ext cx="1197567" cy="1152187"/>
          </a:xfrm>
          <a:prstGeom prst="rect">
            <a:avLst/>
          </a:prstGeom>
          <a:solidFill>
            <a:srgbClr val="FF2525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Flowchart: Process 8">
            <a:extLst>
              <a:ext uri="{FF2B5EF4-FFF2-40B4-BE49-F238E27FC236}">
                <a16:creationId xmlns:a16="http://schemas.microsoft.com/office/drawing/2014/main" id="{4D78E6FD-8D7E-404B-ADA3-5D5F65DB69C6}"/>
              </a:ext>
            </a:extLst>
          </p:cNvPr>
          <p:cNvSpPr/>
          <p:nvPr/>
        </p:nvSpPr>
        <p:spPr>
          <a:xfrm>
            <a:off x="5867399" y="4356636"/>
            <a:ext cx="1869515" cy="1001138"/>
          </a:xfrm>
          <a:prstGeom prst="flowChartProcess">
            <a:avLst/>
          </a:prstGeom>
          <a:solidFill>
            <a:srgbClr val="FF2525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Trebuchet MS"/>
            </a:endParaRP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29C035F6-0B3A-4AD1-AC37-FFDF1B9D593C}"/>
              </a:ext>
            </a:extLst>
          </p:cNvPr>
          <p:cNvSpPr/>
          <p:nvPr/>
        </p:nvSpPr>
        <p:spPr>
          <a:xfrm>
            <a:off x="4810125" y="2602448"/>
            <a:ext cx="1314824" cy="1312019"/>
          </a:xfrm>
          <a:prstGeom prst="ellipse">
            <a:avLst/>
          </a:prstGeom>
          <a:solidFill>
            <a:srgbClr val="FFFF69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Trebuchet MS"/>
            </a:endParaRPr>
          </a:p>
        </p:txBody>
      </p:sp>
      <p:sp>
        <p:nvSpPr>
          <p:cNvPr id="13" name="Right Triangle 15">
            <a:extLst>
              <a:ext uri="{FF2B5EF4-FFF2-40B4-BE49-F238E27FC236}">
                <a16:creationId xmlns:a16="http://schemas.microsoft.com/office/drawing/2014/main" id="{0FF57D05-A76A-4AA2-A175-622E82A9C0B0}"/>
              </a:ext>
            </a:extLst>
          </p:cNvPr>
          <p:cNvSpPr/>
          <p:nvPr/>
        </p:nvSpPr>
        <p:spPr>
          <a:xfrm rot="19129163">
            <a:off x="7106453" y="1966543"/>
            <a:ext cx="1895195" cy="146658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233A77CF-D881-4E44-B2B3-F86122947697}"/>
              </a:ext>
            </a:extLst>
          </p:cNvPr>
          <p:cNvSpPr/>
          <p:nvPr/>
        </p:nvSpPr>
        <p:spPr>
          <a:xfrm>
            <a:off x="5333999" y="4121686"/>
            <a:ext cx="3040529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A8B04087-70FC-4C8E-8C32-443057096809}"/>
              </a:ext>
            </a:extLst>
          </p:cNvPr>
          <p:cNvSpPr/>
          <p:nvPr/>
        </p:nvSpPr>
        <p:spPr>
          <a:xfrm>
            <a:off x="4605337" y="2500848"/>
            <a:ext cx="1869515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42D1B5D7-855C-4D7C-9961-234BB8EF93CC}"/>
              </a:ext>
            </a:extLst>
          </p:cNvPr>
          <p:cNvSpPr/>
          <p:nvPr/>
        </p:nvSpPr>
        <p:spPr>
          <a:xfrm>
            <a:off x="6646863" y="2337336"/>
            <a:ext cx="2857344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0CF98CAA-31FC-47D3-BE5A-7E918BDED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250" l="10000" r="90000">
                        <a14:foregroundMark x1="39844" y1="96250" x2="39844" y2="96250"/>
                        <a14:foregroundMark x1="62031" y1="86250" x2="62031" y2="86250"/>
                        <a14:foregroundMark x1="65625" y1="96094" x2="65625" y2="9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2" y="1688766"/>
            <a:ext cx="5199212" cy="519921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029200" y="3048000"/>
            <a:ext cx="381000" cy="3048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105400" y="3048000"/>
            <a:ext cx="228599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60714" y="2987575"/>
            <a:ext cx="3810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736914" y="2987575"/>
            <a:ext cx="228599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473790" y="4567174"/>
            <a:ext cx="228599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56363" y="4693112"/>
            <a:ext cx="381000" cy="3048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4724400" y="1600201"/>
            <a:ext cx="3200400" cy="3581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H="1">
            <a:off x="5715000" y="1600201"/>
            <a:ext cx="609600" cy="358139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</p:cNvCxnSpPr>
          <p:nvPr/>
        </p:nvCxnSpPr>
        <p:spPr>
          <a:xfrm>
            <a:off x="6324600" y="1600201"/>
            <a:ext cx="609600" cy="35814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62600" y="3810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 txBox="1">
            <a:spLocks noGrp="1"/>
          </p:cNvSpPr>
          <p:nvPr>
            <p:ph idx="1"/>
          </p:nvPr>
        </p:nvSpPr>
        <p:spPr>
          <a:xfrm>
            <a:off x="609600" y="1600201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019798" y="3962400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958360" y="3994666"/>
            <a:ext cx="50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1219200"/>
            <a:ext cx="2590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5257800" y="1219200"/>
            <a:ext cx="0" cy="2057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1"/>
            <a:endCxn id="4" idx="3"/>
          </p:cNvCxnSpPr>
          <p:nvPr/>
        </p:nvCxnSpPr>
        <p:spPr>
          <a:xfrm>
            <a:off x="3962400" y="2247900"/>
            <a:ext cx="2590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40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A658BC27-B1DB-460C-99C8-59E244277A89}"/>
              </a:ext>
            </a:extLst>
          </p:cNvPr>
          <p:cNvSpPr/>
          <p:nvPr/>
        </p:nvSpPr>
        <p:spPr>
          <a:xfrm>
            <a:off x="2286000" y="1782430"/>
            <a:ext cx="8398101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6000" b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Xin chào và hẹn gặp lại các con!</a:t>
            </a:r>
            <a:endParaRPr lang="en-US" sz="6000" b="1" dirty="0">
              <a:solidFill>
                <a:srgbClr val="FF0000"/>
              </a:solidFill>
              <a:latin typeface="#9Slide07 IcielCadena" panose="02000503000000020004" pitchFamily="2" charset="0"/>
              <a:cs typeface="Tahoma" pitchFamily="34" charset="0"/>
            </a:endParaRP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25" y="201629"/>
            <a:ext cx="937260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93" y="3977118"/>
            <a:ext cx="1925303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99" y="2819400"/>
            <a:ext cx="38608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4" y="-3306332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1200"/>
            <a:ext cx="828675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18" y="3140953"/>
            <a:ext cx="913221" cy="1116997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A7C4FAB0-4E14-4260-BC13-07879CDDADD5}"/>
              </a:ext>
            </a:extLst>
          </p:cNvPr>
          <p:cNvSpPr/>
          <p:nvPr/>
        </p:nvSpPr>
        <p:spPr>
          <a:xfrm>
            <a:off x="1888899" y="2061433"/>
            <a:ext cx="7494570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7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vuông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tròn</a:t>
            </a:r>
            <a:r>
              <a:rPr lang="en-US" sz="4400" b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400" b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 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tam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chữ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nhật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(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Tiết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2)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0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138">
        <p:random/>
      </p:transition>
    </mc:Choice>
    <mc:Fallback xmlns="">
      <p:transition spd="slow" advTm="813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C26F2BDC-1128-4CB9-8942-7645317B5267}"/>
              </a:ext>
            </a:extLst>
          </p:cNvPr>
          <p:cNvGrpSpPr/>
          <p:nvPr/>
        </p:nvGrpSpPr>
        <p:grpSpPr>
          <a:xfrm>
            <a:off x="3601432" y="795419"/>
            <a:ext cx="6816650" cy="4919983"/>
            <a:chOff x="1830343" y="62090"/>
            <a:chExt cx="9026450" cy="5862164"/>
          </a:xfrm>
        </p:grpSpPr>
        <p:grpSp>
          <p:nvGrpSpPr>
            <p:cNvPr id="24" name="组合 26">
              <a:extLst>
                <a:ext uri="{FF2B5EF4-FFF2-40B4-BE49-F238E27FC236}">
                  <a16:creationId xmlns:a16="http://schemas.microsoft.com/office/drawing/2014/main" id="{890FC061-E04C-4A4A-8A5F-8E1A69C399A4}"/>
                </a:ext>
              </a:extLst>
            </p:cNvPr>
            <p:cNvGrpSpPr/>
            <p:nvPr/>
          </p:nvGrpSpPr>
          <p:grpSpPr>
            <a:xfrm>
              <a:off x="1830343" y="933748"/>
              <a:ext cx="8378969" cy="4990506"/>
              <a:chOff x="1828800" y="932844"/>
              <a:chExt cx="8382000" cy="499231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圆角矩形 27">
                <a:extLst>
                  <a:ext uri="{FF2B5EF4-FFF2-40B4-BE49-F238E27FC236}">
                    <a16:creationId xmlns:a16="http://schemas.microsoft.com/office/drawing/2014/main" id="{2E1C67C7-1A38-4E05-8A38-82DBEB8F676C}"/>
                  </a:ext>
                </a:extLst>
              </p:cNvPr>
              <p:cNvSpPr/>
              <p:nvPr/>
            </p:nvSpPr>
            <p:spPr>
              <a:xfrm flipV="1">
                <a:off x="1828800" y="932844"/>
                <a:ext cx="8382000" cy="4992311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0" name="圆角矩形 28">
                <a:extLst>
                  <a:ext uri="{FF2B5EF4-FFF2-40B4-BE49-F238E27FC236}">
                    <a16:creationId xmlns:a16="http://schemas.microsoft.com/office/drawing/2014/main" id="{D26A0316-A71D-442A-A4FC-1F24B3181B7E}"/>
                  </a:ext>
                </a:extLst>
              </p:cNvPr>
              <p:cNvSpPr/>
              <p:nvPr/>
            </p:nvSpPr>
            <p:spPr>
              <a:xfrm flipV="1">
                <a:off x="1930550" y="1007531"/>
                <a:ext cx="8178500" cy="4842936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8" name="图片 14">
              <a:extLst>
                <a:ext uri="{FF2B5EF4-FFF2-40B4-BE49-F238E27FC236}">
                  <a16:creationId xmlns:a16="http://schemas.microsoft.com/office/drawing/2014/main" id="{465E0561-0F2D-4466-98EF-F2ACC9B5F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59100" y="62090"/>
              <a:ext cx="2197693" cy="1646052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1A05E88-E93B-446F-9EA2-F7A8649122EB}"/>
              </a:ext>
            </a:extLst>
          </p:cNvPr>
          <p:cNvGrpSpPr/>
          <p:nvPr/>
        </p:nvGrpSpPr>
        <p:grpSpPr>
          <a:xfrm>
            <a:off x="4086798" y="2145269"/>
            <a:ext cx="4203101" cy="332976"/>
            <a:chOff x="1793105" y="1462042"/>
            <a:chExt cx="5232828" cy="414404"/>
          </a:xfrm>
        </p:grpSpPr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A86D06E3-80D7-478A-B128-3C60334D250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83B07B"/>
                </a:gs>
                <a:gs pos="51000">
                  <a:srgbClr val="41977C"/>
                </a:gs>
                <a:gs pos="100000">
                  <a:srgbClr val="008B8F"/>
                </a:gs>
              </a:gsLst>
              <a:lin ang="5400000" scaled="1"/>
            </a:gradFill>
            <a:ln w="571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solidFill>
                  <a:srgbClr val="F2DC8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96838C2-2CF5-486A-9B5E-E4FE1BF55D5A}"/>
                </a:ext>
              </a:extLst>
            </p:cNvPr>
            <p:cNvSpPr/>
            <p:nvPr/>
          </p:nvSpPr>
          <p:spPr>
            <a:xfrm>
              <a:off x="2159983" y="1462042"/>
              <a:ext cx="4865950" cy="4144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1400" b="1" dirty="0">
                <a:solidFill>
                  <a:srgbClr val="C59850"/>
                </a:solidFill>
                <a:latin typeface="#9Slide03 SVNSari" panose="020B0504040101020102" pitchFamily="34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29198" y="262746"/>
            <a:ext cx="6262802" cy="800219"/>
            <a:chOff x="5929198" y="425550"/>
            <a:chExt cx="6262802" cy="800219"/>
          </a:xfrm>
        </p:grpSpPr>
        <p:sp>
          <p:nvSpPr>
            <p:cNvPr id="26" name="圆角矩形 25"/>
            <p:cNvSpPr/>
            <p:nvPr/>
          </p:nvSpPr>
          <p:spPr>
            <a:xfrm flipV="1">
              <a:off x="5929198" y="492103"/>
              <a:ext cx="6262802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6324600" y="425550"/>
              <a:ext cx="5867400" cy="8002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b="1">
                  <a:solidFill>
                    <a:schemeClr val="bg1"/>
                  </a:solidFill>
                  <a:latin typeface="#9Slide03 SVNSari" panose="020B0504040101020102" pitchFamily="34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YÊU CẦU CẦN ĐẠT</a:t>
              </a:r>
              <a:endParaRPr lang="zh-CN" altLang="en-US" sz="4000" b="1" dirty="0">
                <a:solidFill>
                  <a:schemeClr val="bg1"/>
                </a:solidFill>
                <a:latin typeface="#9Slide03 SVNSari" panose="020B0504040101020102" pitchFamily="34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5" name="MH_Other_6">
            <a:extLst>
              <a:ext uri="{FF2B5EF4-FFF2-40B4-BE49-F238E27FC236}">
                <a16:creationId xmlns:a16="http://schemas.microsoft.com/office/drawing/2014/main" id="{A86D06E3-80D7-478A-B128-3C60334D250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58405" y="2941580"/>
            <a:ext cx="203297" cy="203370"/>
          </a:xfrm>
          <a:prstGeom prst="ellipse">
            <a:avLst/>
          </a:prstGeom>
          <a:gradFill>
            <a:gsLst>
              <a:gs pos="0">
                <a:srgbClr val="83B07B"/>
              </a:gs>
              <a:gs pos="51000">
                <a:srgbClr val="41977C"/>
              </a:gs>
              <a:gs pos="100000">
                <a:srgbClr val="008B8F"/>
              </a:gs>
            </a:gsLst>
            <a:lin ang="5400000" scaled="1"/>
          </a:gradFill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000" dirty="0">
              <a:solidFill>
                <a:srgbClr val="F2DC8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7" y="2505971"/>
            <a:ext cx="2919019" cy="2504925"/>
          </a:xfrm>
          <a:prstGeom prst="rect">
            <a:avLst/>
          </a:prstGeom>
        </p:spPr>
      </p:pic>
      <p:pic>
        <p:nvPicPr>
          <p:cNvPr id="32" name="图片 36">
            <a:extLst>
              <a:ext uri="{FF2B5EF4-FFF2-40B4-BE49-F238E27FC236}">
                <a16:creationId xmlns:a16="http://schemas.microsoft.com/office/drawing/2014/main" id="{863A0E39-F2BC-47EB-A98F-322FDC1047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41345" y="2240616"/>
            <a:ext cx="2148722" cy="4321763"/>
          </a:xfrm>
          <a:prstGeom prst="rect">
            <a:avLst/>
          </a:prstGeom>
        </p:spPr>
      </p:pic>
      <p:grpSp>
        <p:nvGrpSpPr>
          <p:cNvPr id="33" name="组合 23">
            <a:extLst>
              <a:ext uri="{FF2B5EF4-FFF2-40B4-BE49-F238E27FC236}">
                <a16:creationId xmlns:a16="http://schemas.microsoft.com/office/drawing/2014/main" id="{D078056E-1F4B-42F0-8763-113D2B78B80A}"/>
              </a:ext>
            </a:extLst>
          </p:cNvPr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34" name="图片 24">
              <a:extLst>
                <a:ext uri="{FF2B5EF4-FFF2-40B4-BE49-F238E27FC236}">
                  <a16:creationId xmlns:a16="http://schemas.microsoft.com/office/drawing/2014/main" id="{CA449711-1B44-4752-8EA2-8ABCD6836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5" name="图片 25">
              <a:extLst>
                <a:ext uri="{FF2B5EF4-FFF2-40B4-BE49-F238E27FC236}">
                  <a16:creationId xmlns:a16="http://schemas.microsoft.com/office/drawing/2014/main" id="{F6BCE101-E94E-4459-BA5A-AA16AF7CE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6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632AEA72-9111-4B90-88A5-C60C56F4E0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3209"/>
            <a:ext cx="1176686" cy="11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684088" y="1123548"/>
            <a:ext cx="5258658" cy="2667000"/>
            <a:chOff x="872575" y="1000462"/>
            <a:chExt cx="9338225" cy="5019338"/>
          </a:xfrm>
        </p:grpSpPr>
        <p:grpSp>
          <p:nvGrpSpPr>
            <p:cNvPr id="23" name="组合 22"/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圆角矩形 35"/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0" y="-65300"/>
            <a:ext cx="12192000" cy="1085921"/>
            <a:chOff x="3389214" y="686792"/>
            <a:chExt cx="5249261" cy="711285"/>
          </a:xfrm>
        </p:grpSpPr>
        <p:sp>
          <p:nvSpPr>
            <p:cNvPr id="34" name="圆角矩形 33"/>
            <p:cNvSpPr/>
            <p:nvPr/>
          </p:nvSpPr>
          <p:spPr>
            <a:xfrm flipV="1">
              <a:off x="3389214" y="727074"/>
              <a:ext cx="5249261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3506138" y="686792"/>
              <a:ext cx="4764096" cy="71128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3599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84AAB19D-F985-4FCB-B287-53FA43C21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970" y="4720848"/>
            <a:ext cx="3193781" cy="2134577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E7FC9BEF-63F5-4193-987A-444D37760994}"/>
              </a:ext>
            </a:extLst>
          </p:cNvPr>
          <p:cNvGrpSpPr/>
          <p:nvPr/>
        </p:nvGrpSpPr>
        <p:grpSpPr>
          <a:xfrm>
            <a:off x="229490" y="1790758"/>
            <a:ext cx="6323709" cy="4381442"/>
            <a:chOff x="229490" y="1790758"/>
            <a:chExt cx="6323709" cy="4381442"/>
          </a:xfrm>
        </p:grpSpPr>
        <p:sp>
          <p:nvSpPr>
            <p:cNvPr id="41" name="圆角矩形 33">
              <a:extLst>
                <a:ext uri="{FF2B5EF4-FFF2-40B4-BE49-F238E27FC236}">
                  <a16:creationId xmlns:a16="http://schemas.microsoft.com/office/drawing/2014/main" id="{4C899CE4-B7C4-4AF4-A6F7-F12BA94CDE62}"/>
                </a:ext>
              </a:extLst>
            </p:cNvPr>
            <p:cNvSpPr/>
            <p:nvPr/>
          </p:nvSpPr>
          <p:spPr>
            <a:xfrm flipV="1">
              <a:off x="229490" y="1790758"/>
              <a:ext cx="6323709" cy="4381442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12735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03FB740-7A2C-4851-AD21-7E908F9CEE34}"/>
                </a:ext>
              </a:extLst>
            </p:cNvPr>
            <p:cNvSpPr/>
            <p:nvPr/>
          </p:nvSpPr>
          <p:spPr>
            <a:xfrm>
              <a:off x="2362200" y="3562379"/>
              <a:ext cx="838200" cy="838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ình Bầu dục 41">
              <a:extLst>
                <a:ext uri="{FF2B5EF4-FFF2-40B4-BE49-F238E27FC236}">
                  <a16:creationId xmlns:a16="http://schemas.microsoft.com/office/drawing/2014/main" id="{55698301-C01B-46F5-A175-1A894D27723F}"/>
                </a:ext>
              </a:extLst>
            </p:cNvPr>
            <p:cNvSpPr/>
            <p:nvPr/>
          </p:nvSpPr>
          <p:spPr>
            <a:xfrm>
              <a:off x="3733800" y="4419600"/>
              <a:ext cx="838200" cy="838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ình Bầu dục 42">
              <a:extLst>
                <a:ext uri="{FF2B5EF4-FFF2-40B4-BE49-F238E27FC236}">
                  <a16:creationId xmlns:a16="http://schemas.microsoft.com/office/drawing/2014/main" id="{E92E12B2-E8C0-4F6F-A5D8-E1A2FD9B6D5B}"/>
                </a:ext>
              </a:extLst>
            </p:cNvPr>
            <p:cNvSpPr/>
            <p:nvPr/>
          </p:nvSpPr>
          <p:spPr>
            <a:xfrm>
              <a:off x="381000" y="1998169"/>
              <a:ext cx="1219200" cy="1219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id="{76D9FCB8-ED72-4DFB-9DEF-2D8F245DC35B}"/>
                </a:ext>
              </a:extLst>
            </p:cNvPr>
            <p:cNvSpPr/>
            <p:nvPr/>
          </p:nvSpPr>
          <p:spPr>
            <a:xfrm>
              <a:off x="1590040" y="4838700"/>
              <a:ext cx="634089" cy="6340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ình chữ nhật 3">
              <a:extLst>
                <a:ext uri="{FF2B5EF4-FFF2-40B4-BE49-F238E27FC236}">
                  <a16:creationId xmlns:a16="http://schemas.microsoft.com/office/drawing/2014/main" id="{A85F024F-375B-481E-AAC4-A9D19B88B1DA}"/>
                </a:ext>
              </a:extLst>
            </p:cNvPr>
            <p:cNvSpPr/>
            <p:nvPr/>
          </p:nvSpPr>
          <p:spPr>
            <a:xfrm>
              <a:off x="4038600" y="3424780"/>
              <a:ext cx="2400299" cy="71370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ình chữ nhật 44">
              <a:extLst>
                <a:ext uri="{FF2B5EF4-FFF2-40B4-BE49-F238E27FC236}">
                  <a16:creationId xmlns:a16="http://schemas.microsoft.com/office/drawing/2014/main" id="{B47F686A-4133-4467-8E1B-3FBC50B318E4}"/>
                </a:ext>
              </a:extLst>
            </p:cNvPr>
            <p:cNvSpPr/>
            <p:nvPr/>
          </p:nvSpPr>
          <p:spPr>
            <a:xfrm rot="5400000">
              <a:off x="388549" y="4786043"/>
              <a:ext cx="1295854" cy="63408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2A1BD587-4A9E-47B1-97DF-B70FEEC8130A}"/>
                </a:ext>
              </a:extLst>
            </p:cNvPr>
            <p:cNvSpPr/>
            <p:nvPr/>
          </p:nvSpPr>
          <p:spPr>
            <a:xfrm>
              <a:off x="2341569" y="2010381"/>
              <a:ext cx="1219200" cy="12192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ình chữ nhật 45">
              <a:extLst>
                <a:ext uri="{FF2B5EF4-FFF2-40B4-BE49-F238E27FC236}">
                  <a16:creationId xmlns:a16="http://schemas.microsoft.com/office/drawing/2014/main" id="{9BAD584E-1066-4A60-9957-944E8B7DBAE5}"/>
                </a:ext>
              </a:extLst>
            </p:cNvPr>
            <p:cNvSpPr/>
            <p:nvPr/>
          </p:nvSpPr>
          <p:spPr>
            <a:xfrm>
              <a:off x="2528316" y="4895473"/>
              <a:ext cx="921582" cy="92158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am giác Cân 5">
              <a:extLst>
                <a:ext uri="{FF2B5EF4-FFF2-40B4-BE49-F238E27FC236}">
                  <a16:creationId xmlns:a16="http://schemas.microsoft.com/office/drawing/2014/main" id="{8AA42A24-1482-438C-B66A-87A3751EDAC0}"/>
                </a:ext>
              </a:extLst>
            </p:cNvPr>
            <p:cNvSpPr/>
            <p:nvPr/>
          </p:nvSpPr>
          <p:spPr>
            <a:xfrm>
              <a:off x="4213564" y="2085398"/>
              <a:ext cx="2188585" cy="1019781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am giác Cân 46">
              <a:extLst>
                <a:ext uri="{FF2B5EF4-FFF2-40B4-BE49-F238E27FC236}">
                  <a16:creationId xmlns:a16="http://schemas.microsoft.com/office/drawing/2014/main" id="{7824AC06-1CAE-4920-976D-EA206F90B08D}"/>
                </a:ext>
              </a:extLst>
            </p:cNvPr>
            <p:cNvSpPr/>
            <p:nvPr/>
          </p:nvSpPr>
          <p:spPr>
            <a:xfrm>
              <a:off x="4630027" y="4892022"/>
              <a:ext cx="1044236" cy="824918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am giác Cân 47">
              <a:extLst>
                <a:ext uri="{FF2B5EF4-FFF2-40B4-BE49-F238E27FC236}">
                  <a16:creationId xmlns:a16="http://schemas.microsoft.com/office/drawing/2014/main" id="{108C6750-FC37-416D-A334-E77E15B38C71}"/>
                </a:ext>
              </a:extLst>
            </p:cNvPr>
            <p:cNvSpPr/>
            <p:nvPr/>
          </p:nvSpPr>
          <p:spPr>
            <a:xfrm>
              <a:off x="395657" y="3308832"/>
              <a:ext cx="838200" cy="1012213"/>
            </a:xfrm>
            <a:prstGeom prst="triangle">
              <a:avLst>
                <a:gd name="adj" fmla="val 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3BEC4B59-2C33-4829-986A-37302B54BB54}"/>
              </a:ext>
            </a:extLst>
          </p:cNvPr>
          <p:cNvSpPr txBox="1"/>
          <p:nvPr/>
        </p:nvSpPr>
        <p:spPr>
          <a:xfrm>
            <a:off x="719430" y="58714"/>
            <a:ext cx="1167032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600">
                <a:solidFill>
                  <a:schemeClr val="bg1"/>
                </a:solidFill>
                <a:latin typeface="#9Slide03 Comfortaa Bold" panose="00000800000000000000" pitchFamily="2" charset="0"/>
                <a:ea typeface="Tahoma" panose="020B0604030504040204" pitchFamily="34" charset="0"/>
                <a:cs typeface="Aharoni" panose="02010803020104030203" pitchFamily="2" charset="-79"/>
              </a:rPr>
              <a:t>Có bao nhiêu hình tròn? Bao nhiêu hình vuông? Bao nhiêu hình tam giác? Bao nhiêu hình chữ nhật? </a:t>
            </a:r>
            <a:endParaRPr lang="vi-VN" altLang="en-US" sz="2600">
              <a:solidFill>
                <a:schemeClr val="bg1"/>
              </a:solidFill>
              <a:latin typeface="#9Slide03 Comfortaa Bold" panose="00000800000000000000" pitchFamily="2" charset="0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50" name="Oval 4">
            <a:extLst>
              <a:ext uri="{FF2B5EF4-FFF2-40B4-BE49-F238E27FC236}">
                <a16:creationId xmlns:a16="http://schemas.microsoft.com/office/drawing/2014/main" id="{778F3B03-D169-4A2C-96CB-C8365FD71448}"/>
              </a:ext>
            </a:extLst>
          </p:cNvPr>
          <p:cNvSpPr/>
          <p:nvPr/>
        </p:nvSpPr>
        <p:spPr>
          <a:xfrm>
            <a:off x="73818" y="196023"/>
            <a:ext cx="614363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1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51" name="Oval 13">
            <a:extLst>
              <a:ext uri="{FF2B5EF4-FFF2-40B4-BE49-F238E27FC236}">
                <a16:creationId xmlns:a16="http://schemas.microsoft.com/office/drawing/2014/main" id="{24B49EE5-721A-4517-BBDF-F93EBF86058E}"/>
              </a:ext>
            </a:extLst>
          </p:cNvPr>
          <p:cNvSpPr/>
          <p:nvPr/>
        </p:nvSpPr>
        <p:spPr>
          <a:xfrm>
            <a:off x="7363617" y="3063662"/>
            <a:ext cx="560387" cy="4968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2" name="Rectangle 14">
            <a:extLst>
              <a:ext uri="{FF2B5EF4-FFF2-40B4-BE49-F238E27FC236}">
                <a16:creationId xmlns:a16="http://schemas.microsoft.com/office/drawing/2014/main" id="{82C6057B-E321-4D3C-A4CA-38BB7BA63FD9}"/>
              </a:ext>
            </a:extLst>
          </p:cNvPr>
          <p:cNvSpPr/>
          <p:nvPr/>
        </p:nvSpPr>
        <p:spPr>
          <a:xfrm>
            <a:off x="8320003" y="3140310"/>
            <a:ext cx="406400" cy="3825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3" name="Isosceles Triangle 15">
            <a:extLst>
              <a:ext uri="{FF2B5EF4-FFF2-40B4-BE49-F238E27FC236}">
                <a16:creationId xmlns:a16="http://schemas.microsoft.com/office/drawing/2014/main" id="{75A21B97-D169-4676-B237-0DB1AC8AF924}"/>
              </a:ext>
            </a:extLst>
          </p:cNvPr>
          <p:cNvSpPr/>
          <p:nvPr/>
        </p:nvSpPr>
        <p:spPr>
          <a:xfrm>
            <a:off x="9360577" y="3171500"/>
            <a:ext cx="706437" cy="3302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81FEB303-C7EE-44A4-8FBA-FA526C2074AC}"/>
              </a:ext>
            </a:extLst>
          </p:cNvPr>
          <p:cNvSpPr/>
          <p:nvPr/>
        </p:nvSpPr>
        <p:spPr>
          <a:xfrm>
            <a:off x="10518327" y="3191108"/>
            <a:ext cx="674688" cy="3105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D437AA72-4FBA-4C1F-A798-21F79B6B1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082" y="2394087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AAA573A3-E598-4AB4-B82E-14212D45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7071" y="2399603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6144D721-82CA-4567-9398-00548CE8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708" y="2400846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alt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8" name="TextBox 20">
            <a:extLst>
              <a:ext uri="{FF2B5EF4-FFF2-40B4-BE49-F238E27FC236}">
                <a16:creationId xmlns:a16="http://schemas.microsoft.com/office/drawing/2014/main" id="{89BD908B-FD5C-42F6-A9B9-49B1CBE3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6121" y="2400846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grpSp>
        <p:nvGrpSpPr>
          <p:cNvPr id="39" name="Nhóm 6">
            <a:extLst>
              <a:ext uri="{FF2B5EF4-FFF2-40B4-BE49-F238E27FC236}">
                <a16:creationId xmlns:a16="http://schemas.microsoft.com/office/drawing/2014/main" id="{E7FC9BEF-63F5-4193-987A-444D37760994}"/>
              </a:ext>
            </a:extLst>
          </p:cNvPr>
          <p:cNvGrpSpPr/>
          <p:nvPr/>
        </p:nvGrpSpPr>
        <p:grpSpPr>
          <a:xfrm>
            <a:off x="229316" y="1786801"/>
            <a:ext cx="6323709" cy="4381442"/>
            <a:chOff x="229490" y="1790758"/>
            <a:chExt cx="6323709" cy="4381442"/>
          </a:xfrm>
        </p:grpSpPr>
        <p:sp>
          <p:nvSpPr>
            <p:cNvPr id="40" name="圆角矩形 33">
              <a:extLst>
                <a:ext uri="{FF2B5EF4-FFF2-40B4-BE49-F238E27FC236}">
                  <a16:creationId xmlns:a16="http://schemas.microsoft.com/office/drawing/2014/main" id="{4C899CE4-B7C4-4AF4-A6F7-F12BA94CDE62}"/>
                </a:ext>
              </a:extLst>
            </p:cNvPr>
            <p:cNvSpPr/>
            <p:nvPr/>
          </p:nvSpPr>
          <p:spPr>
            <a:xfrm flipV="1">
              <a:off x="229490" y="1790758"/>
              <a:ext cx="6323709" cy="4381442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12735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Hình Bầu dục 2">
              <a:extLst>
                <a:ext uri="{FF2B5EF4-FFF2-40B4-BE49-F238E27FC236}">
                  <a16:creationId xmlns:a16="http://schemas.microsoft.com/office/drawing/2014/main" id="{003FB740-7A2C-4851-AD21-7E908F9CEE34}"/>
                </a:ext>
              </a:extLst>
            </p:cNvPr>
            <p:cNvSpPr/>
            <p:nvPr/>
          </p:nvSpPr>
          <p:spPr>
            <a:xfrm>
              <a:off x="2362200" y="3562379"/>
              <a:ext cx="838200" cy="838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ình Bầu dục 41">
              <a:extLst>
                <a:ext uri="{FF2B5EF4-FFF2-40B4-BE49-F238E27FC236}">
                  <a16:creationId xmlns:a16="http://schemas.microsoft.com/office/drawing/2014/main" id="{55698301-C01B-46F5-A175-1A894D27723F}"/>
                </a:ext>
              </a:extLst>
            </p:cNvPr>
            <p:cNvSpPr/>
            <p:nvPr/>
          </p:nvSpPr>
          <p:spPr>
            <a:xfrm>
              <a:off x="3733800" y="4419600"/>
              <a:ext cx="838200" cy="838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ình Bầu dục 42">
              <a:extLst>
                <a:ext uri="{FF2B5EF4-FFF2-40B4-BE49-F238E27FC236}">
                  <a16:creationId xmlns:a16="http://schemas.microsoft.com/office/drawing/2014/main" id="{E92E12B2-E8C0-4F6F-A5D8-E1A2FD9B6D5B}"/>
                </a:ext>
              </a:extLst>
            </p:cNvPr>
            <p:cNvSpPr/>
            <p:nvPr/>
          </p:nvSpPr>
          <p:spPr>
            <a:xfrm>
              <a:off x="381000" y="1998169"/>
              <a:ext cx="1219200" cy="1219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ình Bầu dục 43">
              <a:extLst>
                <a:ext uri="{FF2B5EF4-FFF2-40B4-BE49-F238E27FC236}">
                  <a16:creationId xmlns:a16="http://schemas.microsoft.com/office/drawing/2014/main" id="{76D9FCB8-ED72-4DFB-9DEF-2D8F245DC35B}"/>
                </a:ext>
              </a:extLst>
            </p:cNvPr>
            <p:cNvSpPr/>
            <p:nvPr/>
          </p:nvSpPr>
          <p:spPr>
            <a:xfrm>
              <a:off x="1590040" y="4838700"/>
              <a:ext cx="634089" cy="6340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ình chữ nhật 3">
              <a:extLst>
                <a:ext uri="{FF2B5EF4-FFF2-40B4-BE49-F238E27FC236}">
                  <a16:creationId xmlns:a16="http://schemas.microsoft.com/office/drawing/2014/main" id="{A85F024F-375B-481E-AAC4-A9D19B88B1DA}"/>
                </a:ext>
              </a:extLst>
            </p:cNvPr>
            <p:cNvSpPr/>
            <p:nvPr/>
          </p:nvSpPr>
          <p:spPr>
            <a:xfrm>
              <a:off x="4038600" y="3424780"/>
              <a:ext cx="2400299" cy="71370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ình chữ nhật 44">
              <a:extLst>
                <a:ext uri="{FF2B5EF4-FFF2-40B4-BE49-F238E27FC236}">
                  <a16:creationId xmlns:a16="http://schemas.microsoft.com/office/drawing/2014/main" id="{B47F686A-4133-4467-8E1B-3FBC50B318E4}"/>
                </a:ext>
              </a:extLst>
            </p:cNvPr>
            <p:cNvSpPr/>
            <p:nvPr/>
          </p:nvSpPr>
          <p:spPr>
            <a:xfrm rot="5400000">
              <a:off x="388549" y="4786043"/>
              <a:ext cx="1295854" cy="63408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ình chữ nhật 4">
              <a:extLst>
                <a:ext uri="{FF2B5EF4-FFF2-40B4-BE49-F238E27FC236}">
                  <a16:creationId xmlns:a16="http://schemas.microsoft.com/office/drawing/2014/main" id="{2A1BD587-4A9E-47B1-97DF-B70FEEC8130A}"/>
                </a:ext>
              </a:extLst>
            </p:cNvPr>
            <p:cNvSpPr/>
            <p:nvPr/>
          </p:nvSpPr>
          <p:spPr>
            <a:xfrm>
              <a:off x="2341569" y="2010381"/>
              <a:ext cx="1219200" cy="12192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ình chữ nhật 45">
              <a:extLst>
                <a:ext uri="{FF2B5EF4-FFF2-40B4-BE49-F238E27FC236}">
                  <a16:creationId xmlns:a16="http://schemas.microsoft.com/office/drawing/2014/main" id="{9BAD584E-1066-4A60-9957-944E8B7DBAE5}"/>
                </a:ext>
              </a:extLst>
            </p:cNvPr>
            <p:cNvSpPr/>
            <p:nvPr/>
          </p:nvSpPr>
          <p:spPr>
            <a:xfrm>
              <a:off x="2528316" y="4895473"/>
              <a:ext cx="921582" cy="92158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am giác Cân 5">
              <a:extLst>
                <a:ext uri="{FF2B5EF4-FFF2-40B4-BE49-F238E27FC236}">
                  <a16:creationId xmlns:a16="http://schemas.microsoft.com/office/drawing/2014/main" id="{8AA42A24-1482-438C-B66A-87A3751EDAC0}"/>
                </a:ext>
              </a:extLst>
            </p:cNvPr>
            <p:cNvSpPr/>
            <p:nvPr/>
          </p:nvSpPr>
          <p:spPr>
            <a:xfrm>
              <a:off x="4213564" y="2085398"/>
              <a:ext cx="2188585" cy="1019781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am giác Cân 46">
              <a:extLst>
                <a:ext uri="{FF2B5EF4-FFF2-40B4-BE49-F238E27FC236}">
                  <a16:creationId xmlns:a16="http://schemas.microsoft.com/office/drawing/2014/main" id="{7824AC06-1CAE-4920-976D-EA206F90B08D}"/>
                </a:ext>
              </a:extLst>
            </p:cNvPr>
            <p:cNvSpPr/>
            <p:nvPr/>
          </p:nvSpPr>
          <p:spPr>
            <a:xfrm>
              <a:off x="4630027" y="4892022"/>
              <a:ext cx="1044236" cy="824918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am giác Cân 47">
              <a:extLst>
                <a:ext uri="{FF2B5EF4-FFF2-40B4-BE49-F238E27FC236}">
                  <a16:creationId xmlns:a16="http://schemas.microsoft.com/office/drawing/2014/main" id="{108C6750-FC37-416D-A334-E77E15B38C71}"/>
                </a:ext>
              </a:extLst>
            </p:cNvPr>
            <p:cNvSpPr/>
            <p:nvPr/>
          </p:nvSpPr>
          <p:spPr>
            <a:xfrm>
              <a:off x="395657" y="3308832"/>
              <a:ext cx="838200" cy="1012213"/>
            </a:xfrm>
            <a:prstGeom prst="triangle">
              <a:avLst>
                <a:gd name="adj" fmla="val 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51631" y="4375156"/>
            <a:ext cx="705025" cy="64792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2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21">
            <a:extLst>
              <a:ext uri="{FF2B5EF4-FFF2-40B4-BE49-F238E27FC236}">
                <a16:creationId xmlns:a16="http://schemas.microsoft.com/office/drawing/2014/main" id="{19297107-CE77-42B5-9237-6E37CAC8E5C7}"/>
              </a:ext>
            </a:extLst>
          </p:cNvPr>
          <p:cNvGrpSpPr/>
          <p:nvPr/>
        </p:nvGrpSpPr>
        <p:grpSpPr>
          <a:xfrm>
            <a:off x="7375317" y="3085257"/>
            <a:ext cx="4444756" cy="1565011"/>
            <a:chOff x="872575" y="1000462"/>
            <a:chExt cx="9338225" cy="5019338"/>
          </a:xfrm>
        </p:grpSpPr>
        <p:grpSp>
          <p:nvGrpSpPr>
            <p:cNvPr id="83" name="组合 22">
              <a:extLst>
                <a:ext uri="{FF2B5EF4-FFF2-40B4-BE49-F238E27FC236}">
                  <a16:creationId xmlns:a16="http://schemas.microsoft.com/office/drawing/2014/main" id="{8FCD52FC-B214-4589-A197-C2461603CB89}"/>
                </a:ext>
              </a:extLst>
            </p:cNvPr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圆角矩形 35">
                <a:extLst>
                  <a:ext uri="{FF2B5EF4-FFF2-40B4-BE49-F238E27FC236}">
                    <a16:creationId xmlns:a16="http://schemas.microsoft.com/office/drawing/2014/main" id="{5F720788-0985-4E9D-94A4-505E33818991}"/>
                  </a:ext>
                </a:extLst>
              </p:cNvPr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6" name="圆角矩形 36">
                <a:extLst>
                  <a:ext uri="{FF2B5EF4-FFF2-40B4-BE49-F238E27FC236}">
                    <a16:creationId xmlns:a16="http://schemas.microsoft.com/office/drawing/2014/main" id="{DECDCEDB-6D24-4338-A406-8887755FDADF}"/>
                  </a:ext>
                </a:extLst>
              </p:cNvPr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84" name="图片 25">
              <a:extLst>
                <a:ext uri="{FF2B5EF4-FFF2-40B4-BE49-F238E27FC236}">
                  <a16:creationId xmlns:a16="http://schemas.microsoft.com/office/drawing/2014/main" id="{7A4EC275-2F82-4E4E-AA21-106B2242E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77" name="组合 21">
            <a:extLst>
              <a:ext uri="{FF2B5EF4-FFF2-40B4-BE49-F238E27FC236}">
                <a16:creationId xmlns:a16="http://schemas.microsoft.com/office/drawing/2014/main" id="{AC840CB9-8491-44EE-B7B7-6E6552227358}"/>
              </a:ext>
            </a:extLst>
          </p:cNvPr>
          <p:cNvGrpSpPr/>
          <p:nvPr/>
        </p:nvGrpSpPr>
        <p:grpSpPr>
          <a:xfrm>
            <a:off x="7324784" y="1295399"/>
            <a:ext cx="4496214" cy="1565011"/>
            <a:chOff x="872575" y="1000462"/>
            <a:chExt cx="9338225" cy="5019338"/>
          </a:xfrm>
        </p:grpSpPr>
        <p:grpSp>
          <p:nvGrpSpPr>
            <p:cNvPr id="78" name="组合 22">
              <a:extLst>
                <a:ext uri="{FF2B5EF4-FFF2-40B4-BE49-F238E27FC236}">
                  <a16:creationId xmlns:a16="http://schemas.microsoft.com/office/drawing/2014/main" id="{4258E2CC-12FD-45EA-A7A7-76CD73D237D1}"/>
                </a:ext>
              </a:extLst>
            </p:cNvPr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圆角矩形 35">
                <a:extLst>
                  <a:ext uri="{FF2B5EF4-FFF2-40B4-BE49-F238E27FC236}">
                    <a16:creationId xmlns:a16="http://schemas.microsoft.com/office/drawing/2014/main" id="{084CD077-079E-44AD-9477-A9D0425C7860}"/>
                  </a:ext>
                </a:extLst>
              </p:cNvPr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1" name="圆角矩形 36">
                <a:extLst>
                  <a:ext uri="{FF2B5EF4-FFF2-40B4-BE49-F238E27FC236}">
                    <a16:creationId xmlns:a16="http://schemas.microsoft.com/office/drawing/2014/main" id="{6B6356A5-68E4-4858-A765-699207991FFE}"/>
                  </a:ext>
                </a:extLst>
              </p:cNvPr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79" name="图片 25">
              <a:extLst>
                <a:ext uri="{FF2B5EF4-FFF2-40B4-BE49-F238E27FC236}">
                  <a16:creationId xmlns:a16="http://schemas.microsoft.com/office/drawing/2014/main" id="{37417CFF-3F3A-447E-BBF2-83E3BD1DF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9343" y="5071867"/>
            <a:ext cx="1279355" cy="1762128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EE75ADB-89CC-4A6B-A1F1-D236C3FD5BBE}"/>
              </a:ext>
            </a:extLst>
          </p:cNvPr>
          <p:cNvGrpSpPr/>
          <p:nvPr/>
        </p:nvGrpSpPr>
        <p:grpSpPr>
          <a:xfrm>
            <a:off x="15766" y="-38100"/>
            <a:ext cx="12160468" cy="1143000"/>
            <a:chOff x="15766" y="-38100"/>
            <a:chExt cx="12160468" cy="1143000"/>
          </a:xfrm>
        </p:grpSpPr>
        <p:sp>
          <p:nvSpPr>
            <p:cNvPr id="21" name="圆角矩形 20"/>
            <p:cNvSpPr/>
            <p:nvPr/>
          </p:nvSpPr>
          <p:spPr>
            <a:xfrm flipV="1">
              <a:off x="15766" y="18391"/>
              <a:ext cx="12160468" cy="901363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Oval 4">
              <a:extLst>
                <a:ext uri="{FF2B5EF4-FFF2-40B4-BE49-F238E27FC236}">
                  <a16:creationId xmlns:a16="http://schemas.microsoft.com/office/drawing/2014/main" id="{E9C87FD9-A4A9-469B-A0AC-7170A022E162}"/>
                </a:ext>
              </a:extLst>
            </p:cNvPr>
            <p:cNvSpPr/>
            <p:nvPr/>
          </p:nvSpPr>
          <p:spPr>
            <a:xfrm>
              <a:off x="381000" y="161925"/>
              <a:ext cx="614363" cy="5762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34289" rIns="68565" bIns="34289" anchor="ctr"/>
            <a:lstStyle/>
            <a:p>
              <a:pPr algn="ctr" defTabSz="6856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prstClr val="white"/>
                  </a:solidFill>
                </a:rPr>
                <a:t>2</a:t>
              </a:r>
              <a:endParaRPr lang="vi-VN" sz="3600" b="1">
                <a:solidFill>
                  <a:prstClr val="white"/>
                </a:solidFill>
              </a:endParaRPr>
            </a:p>
          </p:txBody>
        </p:sp>
        <p:sp>
          <p:nvSpPr>
            <p:cNvPr id="71" name="Title 1">
              <a:extLst>
                <a:ext uri="{FF2B5EF4-FFF2-40B4-BE49-F238E27FC236}">
                  <a16:creationId xmlns:a16="http://schemas.microsoft.com/office/drawing/2014/main" id="{F8B045B9-3F8F-42FD-9419-0DE8834015D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44563" y="-38100"/>
              <a:ext cx="11231671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27" tIns="60913" rIns="121827" bIns="60913" anchor="ctr"/>
            <a:lstStyle>
              <a:lvl1pPr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  <a:latin typeface="#9Slide03 Comfortaa Bold" panose="00000800000000000000" pitchFamily="2" charset="0"/>
                  <a:cs typeface="Arial" panose="020B0604020202020204" pitchFamily="34" charset="0"/>
                </a:rPr>
                <a:t>Các que tính được xếp thành hình dưới đây. Hãy điền số thích hợp vào chỗ chấm.</a:t>
              </a:r>
              <a:endParaRPr lang="vi-VN" altLang="en-US">
                <a:solidFill>
                  <a:schemeClr val="bg1"/>
                </a:solidFill>
                <a:latin typeface="#9Slide03 Comfortaa Bold" panose="00000800000000000000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21">
            <a:extLst>
              <a:ext uri="{FF2B5EF4-FFF2-40B4-BE49-F238E27FC236}">
                <a16:creationId xmlns:a16="http://schemas.microsoft.com/office/drawing/2014/main" id="{8AC06986-D8F1-4FB5-A77A-94D715B8DFF8}"/>
              </a:ext>
            </a:extLst>
          </p:cNvPr>
          <p:cNvSpPr/>
          <p:nvPr/>
        </p:nvSpPr>
        <p:spPr>
          <a:xfrm>
            <a:off x="7696200" y="1846419"/>
            <a:ext cx="3974940" cy="765175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……..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giác</a:t>
            </a:r>
            <a:endParaRPr lang="en-US" sz="2400" dirty="0">
              <a:solidFill>
                <a:srgbClr val="0070C0"/>
              </a:solidFill>
              <a:latin typeface="#9Slide03 Comfortaa Bold" panose="000008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 22">
            <a:extLst>
              <a:ext uri="{FF2B5EF4-FFF2-40B4-BE49-F238E27FC236}">
                <a16:creationId xmlns:a16="http://schemas.microsoft.com/office/drawing/2014/main" id="{7E51BF48-9952-42B4-8D24-9F1C5E614691}"/>
              </a:ext>
            </a:extLst>
          </p:cNvPr>
          <p:cNvSpPr/>
          <p:nvPr/>
        </p:nvSpPr>
        <p:spPr>
          <a:xfrm>
            <a:off x="7696200" y="3663449"/>
            <a:ext cx="3943409" cy="765175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……..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vuông</a:t>
            </a:r>
            <a:endParaRPr lang="en-US" sz="2400" dirty="0">
              <a:solidFill>
                <a:srgbClr val="0070C0"/>
              </a:solidFill>
              <a:latin typeface="#9Slide03 Comfortaa Bold" panose="00000800000000000000" pitchFamily="2" charset="0"/>
              <a:cs typeface="Arial" panose="020B0604020202020204" pitchFamily="34" charset="0"/>
            </a:endParaRPr>
          </a:p>
        </p:txBody>
      </p:sp>
      <p:sp>
        <p:nvSpPr>
          <p:cNvPr id="75" name="TextBox 23">
            <a:extLst>
              <a:ext uri="{FF2B5EF4-FFF2-40B4-BE49-F238E27FC236}">
                <a16:creationId xmlns:a16="http://schemas.microsoft.com/office/drawing/2014/main" id="{704070EF-E64D-4AC4-9E22-9866466F2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350" y="1826227"/>
            <a:ext cx="541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#9Slide03 Comfortaa Bold" panose="00000800000000000000" pitchFamily="2" charset="0"/>
              </a:rPr>
              <a:t>5</a:t>
            </a:r>
          </a:p>
        </p:txBody>
      </p:sp>
      <p:sp>
        <p:nvSpPr>
          <p:cNvPr id="76" name="TextBox 24">
            <a:extLst>
              <a:ext uri="{FF2B5EF4-FFF2-40B4-BE49-F238E27FC236}">
                <a16:creationId xmlns:a16="http://schemas.microsoft.com/office/drawing/2014/main" id="{5E9F3AAA-EA2F-40F7-A3EB-31278B932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3606021"/>
            <a:ext cx="541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#9Slide03 Comfortaa Bold" panose="00000800000000000000" pitchFamily="2" charset="0"/>
              </a:rPr>
              <a:t>4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44159C78-0951-48C1-AAFD-0C15AE8A7375}"/>
              </a:ext>
            </a:extLst>
          </p:cNvPr>
          <p:cNvGrpSpPr/>
          <p:nvPr/>
        </p:nvGrpSpPr>
        <p:grpSpPr>
          <a:xfrm>
            <a:off x="1185081" y="1524000"/>
            <a:ext cx="3631604" cy="4648200"/>
            <a:chOff x="1185081" y="1524000"/>
            <a:chExt cx="3631604" cy="4648200"/>
          </a:xfrm>
        </p:grpSpPr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D76DD7C2-7A05-4E17-A3B0-4648C2F8E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999" y="1524000"/>
              <a:ext cx="3612686" cy="4597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圆角矩形 33">
              <a:extLst>
                <a:ext uri="{FF2B5EF4-FFF2-40B4-BE49-F238E27FC236}">
                  <a16:creationId xmlns:a16="http://schemas.microsoft.com/office/drawing/2014/main" id="{0201AC83-3039-4A9D-8159-E7E50A025D4A}"/>
                </a:ext>
              </a:extLst>
            </p:cNvPr>
            <p:cNvSpPr/>
            <p:nvPr/>
          </p:nvSpPr>
          <p:spPr>
            <a:xfrm flipV="1">
              <a:off x="1185081" y="1524000"/>
              <a:ext cx="3612687" cy="4648200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12735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57600" y="2057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5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99734" y="3960033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4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54405" y="748986"/>
            <a:ext cx="9859492" cy="5921873"/>
            <a:chOff x="872575" y="1000462"/>
            <a:chExt cx="9338225" cy="5400337"/>
          </a:xfrm>
        </p:grpSpPr>
        <p:grpSp>
          <p:nvGrpSpPr>
            <p:cNvPr id="28" name="组合 27"/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29"/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32" name="圆角矩形 31"/>
          <p:cNvSpPr/>
          <p:nvPr/>
        </p:nvSpPr>
        <p:spPr>
          <a:xfrm flipV="1">
            <a:off x="152400" y="187141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4CDA3A48-A8F8-4FEF-9237-A476E49540C1}"/>
              </a:ext>
            </a:extLst>
          </p:cNvPr>
          <p:cNvSpPr/>
          <p:nvPr/>
        </p:nvSpPr>
        <p:spPr>
          <a:xfrm>
            <a:off x="251548" y="321616"/>
            <a:ext cx="634189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3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F7962AE-834B-4203-B949-92F7AF94D181}"/>
              </a:ext>
            </a:extLst>
          </p:cNvPr>
          <p:cNvSpPr txBox="1">
            <a:spLocks/>
          </p:cNvSpPr>
          <p:nvPr/>
        </p:nvSpPr>
        <p:spPr bwMode="auto">
          <a:xfrm>
            <a:off x="1074015" y="38248"/>
            <a:ext cx="1086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 bao nhiêu hình vuông, hình tròn, hình tam giác, hình chữ nhật trong mỗi hình sau?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06FE994-E62A-4418-A911-DCA8B65D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46" y="2517371"/>
            <a:ext cx="2133600" cy="182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B1AE5139-2FF3-45BA-96A1-5FBF8D0D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20" y="2274925"/>
            <a:ext cx="1676400" cy="20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676F3A83-24C2-4522-B6C8-ED3A4D9F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28" y="2323281"/>
            <a:ext cx="2412872" cy="18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A073A91E-D92D-4557-B727-95E722CD0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30334"/>
              </p:ext>
            </p:extLst>
          </p:nvPr>
        </p:nvGraphicFramePr>
        <p:xfrm>
          <a:off x="1981200" y="4597018"/>
          <a:ext cx="8356600" cy="1742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333321553"/>
                    </a:ext>
                  </a:extLst>
                </a:gridCol>
                <a:gridCol w="1894840">
                  <a:extLst>
                    <a:ext uri="{9D8B030D-6E8A-4147-A177-3AD203B41FA5}">
                      <a16:colId xmlns:a16="http://schemas.microsoft.com/office/drawing/2014/main" val="29057398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114285339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586736794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265542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Nanami Rounded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tròn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chữ nhật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tam giác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vuông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49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1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c)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36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9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186276" cy="6813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029687-DEA6-4F48-A3B3-BE195BAB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24" y="962658"/>
            <a:ext cx="3226269" cy="270137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15696"/>
              </p:ext>
            </p:extLst>
          </p:nvPr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873345" y="473350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186276" cy="68139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43350"/>
              </p:ext>
            </p:extLst>
          </p:nvPr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1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918142" y="468467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F9746EB0-DC62-432E-B92D-EEDCB0591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10" y="973738"/>
            <a:ext cx="2183694" cy="27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3" y="44100"/>
            <a:ext cx="12186276" cy="68139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995099"/>
              </p:ext>
            </p:extLst>
          </p:nvPr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2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918142" y="468467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3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1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0</a:t>
            </a:r>
            <a:endParaRPr lang="en-GB" sz="2400" dirty="0">
              <a:solidFill>
                <a:srgbClr val="C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44655B81-4B53-4F62-A9FB-C74DAA317E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83" y="1143000"/>
            <a:ext cx="3226269" cy="24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386583A6-C30A-4EA6-A3A5-F1758593F7D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4批\917269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8.2|11.1|6.9|7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p3bxc1p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2745</TotalTime>
  <Words>332</Words>
  <Application>Microsoft Office PowerPoint</Application>
  <PresentationFormat>Widescreen</PresentationFormat>
  <Paragraphs>119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字魂59号-创粗黑</vt:lpstr>
      <vt:lpstr>Arial</vt:lpstr>
      <vt:lpstr>Cambria</vt:lpstr>
      <vt:lpstr>#9Slide07 IcielCadena</vt:lpstr>
      <vt:lpstr>Tahoma</vt:lpstr>
      <vt:lpstr>#9Slide03 Nanami Rounded Light</vt:lpstr>
      <vt:lpstr>Aharoni</vt:lpstr>
      <vt:lpstr>#9Slide03 Maven Pro Black</vt:lpstr>
      <vt:lpstr>Trebuchet MS</vt:lpstr>
      <vt:lpstr>#9Slide03 Comfortaa Bold</vt:lpstr>
      <vt:lpstr>UTM Avo</vt:lpstr>
      <vt:lpstr>#9Slide03 SVNSari</vt:lpstr>
      <vt:lpstr>#9Slide01 Noi dung ngan</vt:lpstr>
      <vt:lpstr>Lato</vt:lpstr>
      <vt:lpstr>Office Theme</vt:lpstr>
      <vt:lpstr>CHÀO MỪNG CÁC CON ĐẾN VỚI  BÀI HỌC MÔN 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dc:description>9Slide.vn</dc:description>
  <cp:lastModifiedBy>Admin</cp:lastModifiedBy>
  <cp:revision>448</cp:revision>
  <dcterms:created xsi:type="dcterms:W3CDTF">2006-08-16T00:00:00Z</dcterms:created>
  <dcterms:modified xsi:type="dcterms:W3CDTF">2021-11-01T13:50:16Z</dcterms:modified>
  <cp:category>9Slide.vn</cp:category>
</cp:coreProperties>
</file>