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276" r:id="rId3"/>
    <p:sldId id="283" r:id="rId4"/>
    <p:sldId id="284" r:id="rId5"/>
    <p:sldId id="273" r:id="rId6"/>
    <p:sldId id="258" r:id="rId7"/>
    <p:sldId id="259" r:id="rId8"/>
    <p:sldId id="260" r:id="rId9"/>
    <p:sldId id="261" r:id="rId10"/>
    <p:sldId id="262" r:id="rId11"/>
    <p:sldId id="264" r:id="rId12"/>
    <p:sldId id="266" r:id="rId13"/>
    <p:sldId id="267" r:id="rId14"/>
    <p:sldId id="277" r:id="rId15"/>
    <p:sldId id="278" r:id="rId16"/>
    <p:sldId id="279" r:id="rId17"/>
    <p:sldId id="280" r:id="rId18"/>
    <p:sldId id="281" r:id="rId19"/>
    <p:sldId id="282" r:id="rId20"/>
    <p:sldId id="270" r:id="rId21"/>
    <p:sldId id="274" r:id="rId22"/>
    <p:sldId id="271" r:id="rId23"/>
    <p:sldId id="272" r:id="rId24"/>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2FA"/>
    <a:srgbClr val="AD27B7"/>
    <a:srgbClr val="F95970"/>
    <a:srgbClr val="F452A7"/>
    <a:srgbClr val="FFEDB3"/>
    <a:srgbClr val="DF8AE6"/>
    <a:srgbClr val="EBB3EF"/>
    <a:srgbClr val="F0C9F3"/>
    <a:srgbClr val="FFDF79"/>
    <a:srgbClr val="FFD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0" autoAdjust="0"/>
  </p:normalViewPr>
  <p:slideViewPr>
    <p:cSldViewPr>
      <p:cViewPr>
        <p:scale>
          <a:sx n="66" d="100"/>
          <a:sy n="66" d="100"/>
        </p:scale>
        <p:origin x="-1506" y="-5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28/02/2022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02835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375839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28/02/2022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28/02/2022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28/02/2022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28/02/2022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28/02/2022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28/02/2022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6590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8305800" cy="923281"/>
          </a:xfrm>
          <a:prstGeom prst="rect">
            <a:avLst/>
          </a:prstGeom>
          <a:noFill/>
        </p:spPr>
        <p:txBody>
          <a:bodyPr wrap="square" lIns="91391" tIns="45696" rIns="91391" bIns="45696"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302002" y="2289089"/>
            <a:ext cx="6270919" cy="646282"/>
          </a:xfrm>
          <a:prstGeom prst="rect">
            <a:avLst/>
          </a:prstGeom>
          <a:noFill/>
        </p:spPr>
        <p:txBody>
          <a:bodyPr wrap="square" lIns="91391" tIns="45696" rIns="91391" bIns="45696" rtlCol="0">
            <a:spAutoFit/>
          </a:bodyPr>
          <a:lstStyle/>
          <a:p>
            <a:pPr algn="ctr"/>
            <a:r>
              <a:rPr lang="en-US" sz="3600" b="1" dirty="0" smtClean="0">
                <a:solidFill>
                  <a:srgbClr val="A71FB1"/>
                </a:solidFill>
                <a:latin typeface="Arial-Rounded" pitchFamily="34" charset="0"/>
                <a:ea typeface="Arial-Rounded" pitchFamily="34" charset="0"/>
                <a:cs typeface="Arial-Rounded" pitchFamily="34" charset="0"/>
              </a:rPr>
              <a:t>CÂY BÀNG VÀ LỚP HỌC</a:t>
            </a:r>
            <a:endParaRPr lang="en-US" sz="3600" b="1" dirty="0">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744"/>
            <a:ext cx="8839200" cy="475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744"/>
            <a:ext cx="8839200" cy="475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4281714" y="4324350"/>
            <a:ext cx="1854200" cy="715460"/>
          </a:xfrm>
          <a:prstGeom prst="rect">
            <a:avLst/>
          </a:prstGeom>
          <a:solidFill>
            <a:srgbClr val="F8E2FA"/>
          </a:solidFill>
        </p:spPr>
      </p:pic>
      <p:sp>
        <p:nvSpPr>
          <p:cNvPr id="4" name="TextBox 3"/>
          <p:cNvSpPr txBox="1"/>
          <p:nvPr/>
        </p:nvSpPr>
        <p:spPr>
          <a:xfrm>
            <a:off x="640997" y="4432454"/>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Oval 4"/>
          <p:cNvSpPr/>
          <p:nvPr/>
        </p:nvSpPr>
        <p:spPr>
          <a:xfrm>
            <a:off x="65809" y="57150"/>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146447"/>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ở cuối các dòng thơ những tiếng cùng vần với nhau</a:t>
            </a:r>
            <a:endParaRPr lang="en-US" sz="2400" b="1">
              <a:latin typeface="Arial-Rounded" pitchFamily="34" charset="0"/>
              <a:ea typeface="Arial-Rounded" pitchFamily="34" charset="0"/>
              <a:cs typeface="Arial-Rounded" pitchFamily="34" charset="0"/>
            </a:endParaRPr>
          </a:p>
        </p:txBody>
      </p:sp>
      <p:sp>
        <p:nvSpPr>
          <p:cNvPr id="33" name="TextBox 32"/>
          <p:cNvSpPr txBox="1"/>
          <p:nvPr/>
        </p:nvSpPr>
        <p:spPr>
          <a:xfrm>
            <a:off x="1390059" y="580448"/>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Cây bàng và lớp học</a:t>
            </a:r>
            <a:endParaRPr lang="en-US" sz="2800" b="1">
              <a:latin typeface="Arial Rounded MT Bold" pitchFamily="34" charset="0"/>
              <a:ea typeface="Arial-Rounded" pitchFamily="34" charset="0"/>
              <a:cs typeface="Arial-Rounded" pitchFamily="34" charset="0"/>
            </a:endParaRPr>
          </a:p>
        </p:txBody>
      </p:sp>
      <p:sp>
        <p:nvSpPr>
          <p:cNvPr id="34" name="TextBox 33"/>
          <p:cNvSpPr txBox="1"/>
          <p:nvPr/>
        </p:nvSpPr>
        <p:spPr>
          <a:xfrm>
            <a:off x="773711" y="1037648"/>
            <a:ext cx="3917372" cy="3770214"/>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Bên cửa lớp học</a:t>
            </a:r>
          </a:p>
          <a:p>
            <a:pPr algn="just"/>
            <a:r>
              <a:rPr lang="en-US" sz="2800" smtClean="0">
                <a:latin typeface="Arial-Rounded" pitchFamily="34" charset="0"/>
                <a:ea typeface="Arial-Rounded" pitchFamily="34" charset="0"/>
                <a:cs typeface="Arial-Rounded" pitchFamily="34" charset="0"/>
              </a:rPr>
              <a:t>Có cây bàng già</a:t>
            </a:r>
          </a:p>
          <a:p>
            <a:pPr algn="just"/>
            <a:r>
              <a:rPr lang="en-US" sz="2800" smtClean="0">
                <a:latin typeface="Arial-Rounded" pitchFamily="34" charset="0"/>
                <a:ea typeface="Arial-Rounded" pitchFamily="34" charset="0"/>
                <a:cs typeface="Arial-Rounded" pitchFamily="34" charset="0"/>
              </a:rPr>
              <a:t>Tán lá xòe ra</a:t>
            </a:r>
          </a:p>
          <a:p>
            <a:pPr algn="just">
              <a:spcAft>
                <a:spcPts val="1800"/>
              </a:spcAft>
            </a:pPr>
            <a:r>
              <a:rPr lang="en-US" sz="2800" smtClean="0">
                <a:latin typeface="Arial-Rounded" pitchFamily="34" charset="0"/>
                <a:ea typeface="Arial-Rounded" pitchFamily="34" charset="0"/>
                <a:cs typeface="Arial-Rounded" pitchFamily="34" charset="0"/>
              </a:rPr>
              <a:t>Như ô xanh mướt.</a:t>
            </a:r>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Bàng ghé cửa lớp</a:t>
            </a:r>
          </a:p>
          <a:p>
            <a:pPr algn="just"/>
            <a:r>
              <a:rPr lang="en-US" sz="2800" smtClean="0">
                <a:latin typeface="Arial-Rounded" pitchFamily="34" charset="0"/>
                <a:ea typeface="Arial-Rounded" pitchFamily="34" charset="0"/>
                <a:cs typeface="Arial-Rounded" pitchFamily="34" charset="0"/>
              </a:rPr>
              <a:t>Nghe cô giảng bài</a:t>
            </a:r>
          </a:p>
          <a:p>
            <a:pPr algn="just"/>
            <a:r>
              <a:rPr lang="en-US" sz="2800" smtClean="0">
                <a:latin typeface="Arial-Rounded" pitchFamily="34" charset="0"/>
                <a:ea typeface="Arial-Rounded" pitchFamily="34" charset="0"/>
                <a:cs typeface="Arial-Rounded" pitchFamily="34" charset="0"/>
              </a:rPr>
              <a:t>Mỗi buổi sớm mai</a:t>
            </a:r>
          </a:p>
          <a:p>
            <a:pPr algn="just"/>
            <a:r>
              <a:rPr lang="en-US" sz="2800" smtClean="0">
                <a:latin typeface="Arial-Rounded" pitchFamily="34" charset="0"/>
                <a:ea typeface="Arial-Rounded" pitchFamily="34" charset="0"/>
                <a:cs typeface="Arial-Rounded" pitchFamily="34" charset="0"/>
              </a:rPr>
              <a:t>Quên ngày mưa nắng.</a:t>
            </a:r>
            <a:endParaRPr lang="en-US" sz="2800">
              <a:latin typeface="Arial Rounded MT Bold" pitchFamily="34" charset="0"/>
              <a:ea typeface="Arial-Rounded" pitchFamily="34" charset="0"/>
              <a:cs typeface="Arial-Rounded" pitchFamily="34" charset="0"/>
            </a:endParaRPr>
          </a:p>
        </p:txBody>
      </p:sp>
      <p:sp>
        <p:nvSpPr>
          <p:cNvPr id="35" name="TextBox 34"/>
          <p:cNvSpPr txBox="1"/>
          <p:nvPr/>
        </p:nvSpPr>
        <p:spPr>
          <a:xfrm>
            <a:off x="4691083" y="1037648"/>
            <a:ext cx="5486400" cy="4201102"/>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Cuối tuần, lớp vắng</a:t>
            </a:r>
          </a:p>
          <a:p>
            <a:pPr algn="just"/>
            <a:r>
              <a:rPr lang="en-US" sz="2800" smtClean="0">
                <a:latin typeface="Arial-Rounded" pitchFamily="34" charset="0"/>
                <a:ea typeface="Arial-Rounded" pitchFamily="34" charset="0"/>
                <a:cs typeface="Arial-Rounded" pitchFamily="34" charset="0"/>
              </a:rPr>
              <a:t>Không thấy tiếng cô</a:t>
            </a:r>
          </a:p>
          <a:p>
            <a:pPr algn="just"/>
            <a:r>
              <a:rPr lang="en-US" sz="2800" smtClean="0">
                <a:latin typeface="Arial-Rounded" pitchFamily="34" charset="0"/>
                <a:ea typeface="Arial-Rounded" pitchFamily="34" charset="0"/>
                <a:cs typeface="Arial-Rounded" pitchFamily="34" charset="0"/>
              </a:rPr>
              <a:t>Không bạn vui đùa</a:t>
            </a:r>
          </a:p>
          <a:p>
            <a:pPr algn="just">
              <a:spcAft>
                <a:spcPts val="1800"/>
              </a:spcAft>
            </a:pPr>
            <a:r>
              <a:rPr lang="en-US" sz="2800" smtClean="0">
                <a:latin typeface="Arial-Rounded" pitchFamily="34" charset="0"/>
                <a:ea typeface="Arial-Rounded" pitchFamily="34" charset="0"/>
                <a:cs typeface="Arial-Rounded" pitchFamily="34" charset="0"/>
              </a:rPr>
              <a:t>Tán bàng ngơ ngác.</a:t>
            </a:r>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Thứ hai trở lại</a:t>
            </a:r>
          </a:p>
          <a:p>
            <a:pPr algn="just"/>
            <a:r>
              <a:rPr lang="en-US" sz="2800" smtClean="0">
                <a:latin typeface="Arial-Rounded" pitchFamily="34" charset="0"/>
                <a:ea typeface="Arial-Rounded" pitchFamily="34" charset="0"/>
                <a:cs typeface="Arial-Rounded" pitchFamily="34" charset="0"/>
              </a:rPr>
              <a:t>Lớp học tưng bừng</a:t>
            </a:r>
          </a:p>
          <a:p>
            <a:pPr algn="just"/>
            <a:r>
              <a:rPr lang="en-US" sz="2800" smtClean="0">
                <a:latin typeface="Arial-Rounded" pitchFamily="34" charset="0"/>
                <a:ea typeface="Arial-Rounded" pitchFamily="34" charset="0"/>
                <a:cs typeface="Arial-Rounded" pitchFamily="34" charset="0"/>
              </a:rPr>
              <a:t>Tán xanh vui mừng</a:t>
            </a:r>
          </a:p>
          <a:p>
            <a:pPr algn="just"/>
            <a:r>
              <a:rPr lang="en-US" sz="2800" smtClean="0">
                <a:latin typeface="Arial-Rounded" pitchFamily="34" charset="0"/>
                <a:ea typeface="Arial-Rounded" pitchFamily="34" charset="0"/>
                <a:cs typeface="Arial-Rounded" pitchFamily="34" charset="0"/>
              </a:rPr>
              <a:t>Vẫy chào các bạn.</a:t>
            </a:r>
          </a:p>
          <a:p>
            <a:pPr algn="just"/>
            <a:r>
              <a:rPr lang="en-US" sz="2800" smtClean="0">
                <a:latin typeface="Arial-Rounded" pitchFamily="34" charset="0"/>
                <a:ea typeface="Arial-Rounded" pitchFamily="34" charset="0"/>
                <a:cs typeface="Arial-Rounded" pitchFamily="34" charset="0"/>
              </a:rPr>
              <a:t>               (Minh Tâm)</a:t>
            </a:r>
            <a:endParaRPr lang="en-US" sz="2800">
              <a:latin typeface="Arial Rounded MT Bold" pitchFamily="34" charset="0"/>
              <a:ea typeface="Arial-Rounded" pitchFamily="34" charset="0"/>
              <a:cs typeface="Arial-Rounded" pitchFamily="34" charset="0"/>
            </a:endParaRPr>
          </a:p>
        </p:txBody>
      </p:sp>
      <p:sp>
        <p:nvSpPr>
          <p:cNvPr id="4" name="Rectangle 3"/>
          <p:cNvSpPr/>
          <p:nvPr/>
        </p:nvSpPr>
        <p:spPr>
          <a:xfrm>
            <a:off x="2732397" y="1471588"/>
            <a:ext cx="659155" cy="523220"/>
          </a:xfrm>
          <a:prstGeom prst="rect">
            <a:avLst/>
          </a:prstGeom>
        </p:spPr>
        <p:txBody>
          <a:bodyPr wrap="none">
            <a:spAutoFit/>
          </a:bodyPr>
          <a:lstStyle/>
          <a:p>
            <a:pPr algn="just"/>
            <a:r>
              <a:rPr lang="en-US" sz="2800">
                <a:solidFill>
                  <a:srgbClr val="FF0000"/>
                </a:solidFill>
                <a:latin typeface="Arial-Rounded" pitchFamily="34" charset="0"/>
                <a:ea typeface="Arial-Rounded" pitchFamily="34" charset="0"/>
                <a:cs typeface="Arial-Rounded" pitchFamily="34" charset="0"/>
              </a:rPr>
              <a:t>già</a:t>
            </a:r>
          </a:p>
        </p:txBody>
      </p:sp>
      <p:sp>
        <p:nvSpPr>
          <p:cNvPr id="38" name="Rectangle 37"/>
          <p:cNvSpPr/>
          <p:nvPr/>
        </p:nvSpPr>
        <p:spPr>
          <a:xfrm>
            <a:off x="2383444" y="1896130"/>
            <a:ext cx="497252" cy="523220"/>
          </a:xfrm>
          <a:prstGeom prst="rect">
            <a:avLst/>
          </a:prstGeom>
        </p:spPr>
        <p:txBody>
          <a:bodyPr wrap="none">
            <a:spAutoFit/>
          </a:bodyPr>
          <a:lstStyle/>
          <a:p>
            <a:pPr algn="just"/>
            <a:r>
              <a:rPr lang="en-US" sz="2800" smtClean="0">
                <a:solidFill>
                  <a:srgbClr val="FF0000"/>
                </a:solidFill>
                <a:latin typeface="Arial-Rounded" pitchFamily="34" charset="0"/>
                <a:ea typeface="Arial-Rounded" pitchFamily="34" charset="0"/>
                <a:cs typeface="Arial-Rounded" pitchFamily="34" charset="0"/>
              </a:rPr>
              <a:t>ra</a:t>
            </a:r>
            <a:endParaRPr lang="en-US" sz="2800">
              <a:solidFill>
                <a:srgbClr val="FF0000"/>
              </a:solidFill>
              <a:latin typeface="Arial-Rounded" pitchFamily="34" charset="0"/>
              <a:ea typeface="Arial-Rounded" pitchFamily="34" charset="0"/>
              <a:cs typeface="Arial-Rounded" pitchFamily="34" charset="0"/>
            </a:endParaRPr>
          </a:p>
        </p:txBody>
      </p:sp>
      <p:sp>
        <p:nvSpPr>
          <p:cNvPr id="40" name="Rectangle 39"/>
          <p:cNvSpPr/>
          <p:nvPr/>
        </p:nvSpPr>
        <p:spPr>
          <a:xfrm>
            <a:off x="3048000" y="3409950"/>
            <a:ext cx="659155" cy="523220"/>
          </a:xfrm>
          <a:prstGeom prst="rect">
            <a:avLst/>
          </a:prstGeom>
        </p:spPr>
        <p:txBody>
          <a:bodyPr wrap="none">
            <a:spAutoFit/>
          </a:bodyPr>
          <a:lstStyle/>
          <a:p>
            <a:pPr algn="just"/>
            <a:r>
              <a:rPr lang="en-US" sz="2800" smtClean="0">
                <a:solidFill>
                  <a:srgbClr val="0070C0"/>
                </a:solidFill>
                <a:latin typeface="Arial-Rounded" pitchFamily="34" charset="0"/>
                <a:ea typeface="Arial-Rounded" pitchFamily="34" charset="0"/>
                <a:cs typeface="Arial-Rounded" pitchFamily="34" charset="0"/>
              </a:rPr>
              <a:t>bài</a:t>
            </a:r>
            <a:endParaRPr lang="en-US" sz="2800">
              <a:solidFill>
                <a:srgbClr val="0070C0"/>
              </a:solidFill>
              <a:latin typeface="Arial-Rounded" pitchFamily="34" charset="0"/>
              <a:ea typeface="Arial-Rounded" pitchFamily="34" charset="0"/>
              <a:cs typeface="Arial-Rounded" pitchFamily="34" charset="0"/>
            </a:endParaRPr>
          </a:p>
        </p:txBody>
      </p:sp>
      <p:sp>
        <p:nvSpPr>
          <p:cNvPr id="41" name="Rectangle 40"/>
          <p:cNvSpPr/>
          <p:nvPr/>
        </p:nvSpPr>
        <p:spPr>
          <a:xfrm>
            <a:off x="2888955" y="3834765"/>
            <a:ext cx="756938" cy="523220"/>
          </a:xfrm>
          <a:prstGeom prst="rect">
            <a:avLst/>
          </a:prstGeom>
        </p:spPr>
        <p:txBody>
          <a:bodyPr wrap="none">
            <a:spAutoFit/>
          </a:bodyPr>
          <a:lstStyle/>
          <a:p>
            <a:pPr algn="just"/>
            <a:r>
              <a:rPr lang="en-US" sz="2800" smtClean="0">
                <a:solidFill>
                  <a:srgbClr val="0070C0"/>
                </a:solidFill>
                <a:latin typeface="Arial-Rounded" pitchFamily="34" charset="0"/>
                <a:ea typeface="Arial-Rounded" pitchFamily="34" charset="0"/>
                <a:cs typeface="Arial-Rounded" pitchFamily="34" charset="0"/>
              </a:rPr>
              <a:t>mai</a:t>
            </a:r>
            <a:endParaRPr lang="en-US" sz="2800">
              <a:solidFill>
                <a:srgbClr val="0070C0"/>
              </a:solidFill>
              <a:latin typeface="Arial-Rounded" pitchFamily="34" charset="0"/>
              <a:ea typeface="Arial-Rounded" pitchFamily="34" charset="0"/>
              <a:cs typeface="Arial-Rounded" pitchFamily="34" charset="0"/>
            </a:endParaRPr>
          </a:p>
        </p:txBody>
      </p:sp>
      <p:sp>
        <p:nvSpPr>
          <p:cNvPr id="44" name="Rectangle 43"/>
          <p:cNvSpPr/>
          <p:nvPr/>
        </p:nvSpPr>
        <p:spPr>
          <a:xfrm>
            <a:off x="3265170" y="4257675"/>
            <a:ext cx="970137" cy="523220"/>
          </a:xfrm>
          <a:prstGeom prst="rect">
            <a:avLst/>
          </a:prstGeom>
        </p:spPr>
        <p:txBody>
          <a:bodyPr wrap="none">
            <a:spAutoFit/>
          </a:bodyPr>
          <a:lstStyle/>
          <a:p>
            <a:pPr algn="just"/>
            <a:r>
              <a:rPr lang="en-US" sz="2800" smtClean="0">
                <a:solidFill>
                  <a:srgbClr val="00B050"/>
                </a:solidFill>
                <a:latin typeface="Arial-Rounded" pitchFamily="34" charset="0"/>
                <a:ea typeface="Arial-Rounded" pitchFamily="34" charset="0"/>
                <a:cs typeface="Arial-Rounded" pitchFamily="34" charset="0"/>
              </a:rPr>
              <a:t>nắng</a:t>
            </a:r>
            <a:endParaRPr lang="en-US" sz="2800">
              <a:solidFill>
                <a:srgbClr val="00B050"/>
              </a:solidFill>
              <a:latin typeface="Arial-Rounded" pitchFamily="34" charset="0"/>
              <a:ea typeface="Arial-Rounded" pitchFamily="34" charset="0"/>
              <a:cs typeface="Arial-Rounded" pitchFamily="34" charset="0"/>
            </a:endParaRPr>
          </a:p>
        </p:txBody>
      </p:sp>
      <p:sp>
        <p:nvSpPr>
          <p:cNvPr id="46" name="Rectangle 45"/>
          <p:cNvSpPr/>
          <p:nvPr/>
        </p:nvSpPr>
        <p:spPr>
          <a:xfrm>
            <a:off x="6824697" y="1037648"/>
            <a:ext cx="930063" cy="523220"/>
          </a:xfrm>
          <a:prstGeom prst="rect">
            <a:avLst/>
          </a:prstGeom>
        </p:spPr>
        <p:txBody>
          <a:bodyPr wrap="none">
            <a:spAutoFit/>
          </a:bodyPr>
          <a:lstStyle/>
          <a:p>
            <a:pPr algn="just"/>
            <a:r>
              <a:rPr lang="en-US" sz="2800" smtClean="0">
                <a:solidFill>
                  <a:srgbClr val="00B050"/>
                </a:solidFill>
                <a:latin typeface="Arial-Rounded" pitchFamily="34" charset="0"/>
                <a:ea typeface="Arial-Rounded" pitchFamily="34" charset="0"/>
                <a:cs typeface="Arial-Rounded" pitchFamily="34" charset="0"/>
              </a:rPr>
              <a:t>vắng</a:t>
            </a:r>
            <a:endParaRPr lang="en-US" sz="2800">
              <a:solidFill>
                <a:srgbClr val="00B050"/>
              </a:solidFill>
              <a:latin typeface="Arial-Rounded" pitchFamily="34" charset="0"/>
              <a:ea typeface="Arial-Rounded" pitchFamily="34" charset="0"/>
              <a:cs typeface="Arial-Rounded" pitchFamily="34" charset="0"/>
            </a:endParaRPr>
          </a:p>
        </p:txBody>
      </p:sp>
      <p:sp>
        <p:nvSpPr>
          <p:cNvPr id="48" name="Rectangle 47"/>
          <p:cNvSpPr/>
          <p:nvPr/>
        </p:nvSpPr>
        <p:spPr>
          <a:xfrm>
            <a:off x="6324600" y="2974360"/>
            <a:ext cx="532518" cy="523220"/>
          </a:xfrm>
          <a:prstGeom prst="rect">
            <a:avLst/>
          </a:prstGeom>
        </p:spPr>
        <p:txBody>
          <a:bodyPr wrap="none">
            <a:spAutoFit/>
          </a:bodyPr>
          <a:lstStyle/>
          <a:p>
            <a:pPr algn="just"/>
            <a:r>
              <a:rPr lang="en-US" sz="2800" smtClean="0">
                <a:solidFill>
                  <a:srgbClr val="0070C0"/>
                </a:solidFill>
                <a:latin typeface="Arial-Rounded" pitchFamily="34" charset="0"/>
                <a:ea typeface="Arial-Rounded" pitchFamily="34" charset="0"/>
                <a:cs typeface="Arial-Rounded" pitchFamily="34" charset="0"/>
              </a:rPr>
              <a:t>lại</a:t>
            </a:r>
            <a:endParaRPr lang="en-US" sz="2800">
              <a:solidFill>
                <a:srgbClr val="0070C0"/>
              </a:solidFill>
              <a:latin typeface="Arial-Rounded" pitchFamily="34" charset="0"/>
              <a:ea typeface="Arial-Rounded" pitchFamily="34" charset="0"/>
              <a:cs typeface="Arial-Rounded" pitchFamily="34" charset="0"/>
            </a:endParaRPr>
          </a:p>
        </p:txBody>
      </p:sp>
      <p:sp>
        <p:nvSpPr>
          <p:cNvPr id="50" name="Rectangle 49"/>
          <p:cNvSpPr/>
          <p:nvPr/>
        </p:nvSpPr>
        <p:spPr>
          <a:xfrm>
            <a:off x="6661293" y="3403610"/>
            <a:ext cx="970137" cy="523220"/>
          </a:xfrm>
          <a:prstGeom prst="rect">
            <a:avLst/>
          </a:prstGeom>
        </p:spPr>
        <p:txBody>
          <a:bodyPr wrap="none">
            <a:spAutoFit/>
          </a:bodyPr>
          <a:lstStyle/>
          <a:p>
            <a:pPr algn="just"/>
            <a:r>
              <a:rPr lang="en-US" sz="2800" smtClean="0">
                <a:solidFill>
                  <a:srgbClr val="7030A0"/>
                </a:solidFill>
                <a:latin typeface="Arial-Rounded" pitchFamily="34" charset="0"/>
                <a:ea typeface="Arial-Rounded" pitchFamily="34" charset="0"/>
                <a:cs typeface="Arial-Rounded" pitchFamily="34" charset="0"/>
              </a:rPr>
              <a:t>bừng</a:t>
            </a:r>
            <a:endParaRPr lang="en-US" sz="2800">
              <a:solidFill>
                <a:srgbClr val="7030A0"/>
              </a:solidFill>
              <a:latin typeface="Arial-Rounded" pitchFamily="34" charset="0"/>
              <a:ea typeface="Arial-Rounded" pitchFamily="34" charset="0"/>
              <a:cs typeface="Arial-Rounded" pitchFamily="34" charset="0"/>
            </a:endParaRPr>
          </a:p>
        </p:txBody>
      </p:sp>
      <p:sp>
        <p:nvSpPr>
          <p:cNvPr id="64" name="Rectangle 63"/>
          <p:cNvSpPr/>
          <p:nvPr/>
        </p:nvSpPr>
        <p:spPr>
          <a:xfrm>
            <a:off x="6640830" y="3823990"/>
            <a:ext cx="1067921" cy="523220"/>
          </a:xfrm>
          <a:prstGeom prst="rect">
            <a:avLst/>
          </a:prstGeom>
        </p:spPr>
        <p:txBody>
          <a:bodyPr wrap="none">
            <a:spAutoFit/>
          </a:bodyPr>
          <a:lstStyle/>
          <a:p>
            <a:pPr algn="just"/>
            <a:r>
              <a:rPr lang="en-US" sz="2800" smtClean="0">
                <a:solidFill>
                  <a:srgbClr val="7030A0"/>
                </a:solidFill>
                <a:latin typeface="Arial-Rounded" pitchFamily="34" charset="0"/>
                <a:ea typeface="Arial-Rounded" pitchFamily="34" charset="0"/>
                <a:cs typeface="Arial-Rounded" pitchFamily="34" charset="0"/>
              </a:rPr>
              <a:t>mừng</a:t>
            </a:r>
            <a:endParaRPr lang="en-US" sz="2800">
              <a:solidFill>
                <a:srgbClr val="7030A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40" grpId="0"/>
      <p:bldP spid="41" grpId="0"/>
      <p:bldP spid="44" grpId="0"/>
      <p:bldP spid="46" grpId="0"/>
      <p:bldP spid="48" grpId="0"/>
      <p:bldP spid="50"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1" name="TextBox 10"/>
          <p:cNvSpPr txBox="1"/>
          <p:nvPr/>
        </p:nvSpPr>
        <p:spPr>
          <a:xfrm>
            <a:off x="4691083" y="361950"/>
            <a:ext cx="5486400" cy="4201102"/>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Cuối tuần, lớp vắng</a:t>
            </a:r>
          </a:p>
          <a:p>
            <a:pPr algn="just"/>
            <a:r>
              <a:rPr lang="en-US" sz="2800" smtClean="0">
                <a:latin typeface="Arial-Rounded" pitchFamily="34" charset="0"/>
                <a:ea typeface="Arial-Rounded" pitchFamily="34" charset="0"/>
                <a:cs typeface="Arial-Rounded" pitchFamily="34" charset="0"/>
              </a:rPr>
              <a:t>Không thấy tiếng cô</a:t>
            </a:r>
          </a:p>
          <a:p>
            <a:pPr algn="just"/>
            <a:r>
              <a:rPr lang="en-US" sz="2800" smtClean="0">
                <a:latin typeface="Arial-Rounded" pitchFamily="34" charset="0"/>
                <a:ea typeface="Arial-Rounded" pitchFamily="34" charset="0"/>
                <a:cs typeface="Arial-Rounded" pitchFamily="34" charset="0"/>
              </a:rPr>
              <a:t>Không bạn vui đùa</a:t>
            </a:r>
          </a:p>
          <a:p>
            <a:pPr algn="just">
              <a:spcAft>
                <a:spcPts val="1800"/>
              </a:spcAft>
            </a:pPr>
            <a:r>
              <a:rPr lang="en-US" sz="2800" smtClean="0">
                <a:latin typeface="Arial-Rounded" pitchFamily="34" charset="0"/>
                <a:ea typeface="Arial-Rounded" pitchFamily="34" charset="0"/>
                <a:cs typeface="Arial-Rounded" pitchFamily="34" charset="0"/>
              </a:rPr>
              <a:t>Tán bàng ngơ ngác.</a:t>
            </a:r>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Thứ hai trở lại</a:t>
            </a:r>
          </a:p>
          <a:p>
            <a:pPr algn="just"/>
            <a:r>
              <a:rPr lang="en-US" sz="2800" smtClean="0">
                <a:latin typeface="Arial-Rounded" pitchFamily="34" charset="0"/>
                <a:ea typeface="Arial-Rounded" pitchFamily="34" charset="0"/>
                <a:cs typeface="Arial-Rounded" pitchFamily="34" charset="0"/>
              </a:rPr>
              <a:t>Lớp học tưng bừng</a:t>
            </a:r>
          </a:p>
          <a:p>
            <a:pPr algn="just"/>
            <a:r>
              <a:rPr lang="en-US" sz="2800" smtClean="0">
                <a:latin typeface="Arial-Rounded" pitchFamily="34" charset="0"/>
                <a:ea typeface="Arial-Rounded" pitchFamily="34" charset="0"/>
                <a:cs typeface="Arial-Rounded" pitchFamily="34" charset="0"/>
              </a:rPr>
              <a:t>Tán xanh vui mừng</a:t>
            </a:r>
          </a:p>
          <a:p>
            <a:pPr algn="just"/>
            <a:r>
              <a:rPr lang="en-US" sz="2800" smtClean="0">
                <a:latin typeface="Arial-Rounded" pitchFamily="34" charset="0"/>
                <a:ea typeface="Arial-Rounded" pitchFamily="34" charset="0"/>
                <a:cs typeface="Arial-Rounded" pitchFamily="34" charset="0"/>
              </a:rPr>
              <a:t>Vẫy chào các bạn.</a:t>
            </a:r>
          </a:p>
          <a:p>
            <a:pPr algn="just"/>
            <a:r>
              <a:rPr lang="en-US" sz="2800" smtClean="0">
                <a:latin typeface="Arial-Rounded" pitchFamily="34" charset="0"/>
                <a:ea typeface="Arial-Rounded" pitchFamily="34" charset="0"/>
                <a:cs typeface="Arial-Rounded" pitchFamily="34" charset="0"/>
              </a:rPr>
              <a:t>               (Minh Tâm)</a:t>
            </a:r>
            <a:endParaRPr lang="en-US" sz="2800">
              <a:latin typeface="Arial Rounded MT Bold" pitchFamily="34" charset="0"/>
              <a:ea typeface="Arial-Rounded" pitchFamily="34" charset="0"/>
              <a:cs typeface="Arial-Rounded" pitchFamily="34" charset="0"/>
            </a:endParaRPr>
          </a:p>
        </p:txBody>
      </p:sp>
      <p:sp>
        <p:nvSpPr>
          <p:cNvPr id="6" name="TextBox 5"/>
          <p:cNvSpPr txBox="1"/>
          <p:nvPr/>
        </p:nvSpPr>
        <p:spPr>
          <a:xfrm>
            <a:off x="2230420" y="4554769"/>
            <a:ext cx="3824950" cy="531581"/>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0" y="-618434"/>
            <a:ext cx="9372600" cy="523184"/>
          </a:xfrm>
          <a:prstGeom prst="rect">
            <a:avLst/>
          </a:prstGeom>
          <a:solidFill>
            <a:srgbClr val="EBB3EF"/>
          </a:solidFill>
        </p:spPr>
        <p:txBody>
          <a:bodyPr wrap="square" lIns="91403" tIns="45702" rIns="91403" bIns="45702" rtlCol="0">
            <a:spAutoFit/>
          </a:bodyPr>
          <a:lstStyle/>
          <a:p>
            <a:pPr algn="ctr"/>
            <a:r>
              <a:rPr lang="en-US" sz="2800" dirty="0" smtClean="0">
                <a:latin typeface="Arial-Rounded" pitchFamily="34" charset="0"/>
                <a:ea typeface="Arial-Rounded" pitchFamily="34" charset="0"/>
                <a:cs typeface="Arial-Rounded" pitchFamily="34" charset="0"/>
              </a:rPr>
              <a:t>So </a:t>
            </a:r>
            <a:r>
              <a:rPr lang="en-US" sz="2800" dirty="0" err="1" smtClean="0">
                <a:latin typeface="Arial-Rounded" pitchFamily="34" charset="0"/>
                <a:ea typeface="Arial-Rounded" pitchFamily="34" charset="0"/>
                <a:cs typeface="Arial-Rounded" pitchFamily="34" charset="0"/>
              </a:rPr>
              <a:t>sánh</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trường</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học</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của</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em</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với</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trường</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học</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của</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bạn</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nhỏ</a:t>
            </a:r>
            <a:endParaRPr lang="en-US" sz="2800" dirty="0">
              <a:latin typeface="Arial-Rounded" pitchFamily="34" charset="0"/>
              <a:ea typeface="Arial-Rounded" pitchFamily="34" charset="0"/>
              <a:cs typeface="Arial-Rounded" pitchFamily="34" charset="0"/>
            </a:endParaRPr>
          </a:p>
        </p:txBody>
      </p:sp>
      <p:sp>
        <p:nvSpPr>
          <p:cNvPr id="9" name="TextBox 8"/>
          <p:cNvSpPr txBox="1"/>
          <p:nvPr/>
        </p:nvSpPr>
        <p:spPr>
          <a:xfrm>
            <a:off x="1390059" y="-95250"/>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Cây bàng và lớp học</a:t>
            </a:r>
            <a:endParaRPr lang="en-US" sz="2800" b="1">
              <a:latin typeface="Arial Rounded MT Bold" pitchFamily="34" charset="0"/>
              <a:ea typeface="Arial-Rounded" pitchFamily="34" charset="0"/>
              <a:cs typeface="Arial-Rounded" pitchFamily="34" charset="0"/>
            </a:endParaRPr>
          </a:p>
        </p:txBody>
      </p:sp>
      <p:sp>
        <p:nvSpPr>
          <p:cNvPr id="10" name="TextBox 9"/>
          <p:cNvSpPr txBox="1"/>
          <p:nvPr/>
        </p:nvSpPr>
        <p:spPr>
          <a:xfrm>
            <a:off x="773711" y="361950"/>
            <a:ext cx="3917372" cy="3770214"/>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Bên cửa lớp học</a:t>
            </a:r>
          </a:p>
          <a:p>
            <a:pPr algn="just"/>
            <a:r>
              <a:rPr lang="en-US" sz="2800" smtClean="0">
                <a:latin typeface="Arial-Rounded" pitchFamily="34" charset="0"/>
                <a:ea typeface="Arial-Rounded" pitchFamily="34" charset="0"/>
                <a:cs typeface="Arial-Rounded" pitchFamily="34" charset="0"/>
              </a:rPr>
              <a:t>Có cây bàng già</a:t>
            </a:r>
          </a:p>
          <a:p>
            <a:pPr algn="just"/>
            <a:r>
              <a:rPr lang="en-US" sz="2800" smtClean="0">
                <a:latin typeface="Arial-Rounded" pitchFamily="34" charset="0"/>
                <a:ea typeface="Arial-Rounded" pitchFamily="34" charset="0"/>
                <a:cs typeface="Arial-Rounded" pitchFamily="34" charset="0"/>
              </a:rPr>
              <a:t>Tán lá xòe ra</a:t>
            </a:r>
          </a:p>
          <a:p>
            <a:pPr algn="just">
              <a:spcAft>
                <a:spcPts val="1800"/>
              </a:spcAft>
            </a:pPr>
            <a:r>
              <a:rPr lang="en-US" sz="2800" smtClean="0">
                <a:latin typeface="Arial-Rounded" pitchFamily="34" charset="0"/>
                <a:ea typeface="Arial-Rounded" pitchFamily="34" charset="0"/>
                <a:cs typeface="Arial-Rounded" pitchFamily="34" charset="0"/>
              </a:rPr>
              <a:t>Như ô xanh mướt.</a:t>
            </a:r>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Bàng ghé cửa lớp</a:t>
            </a:r>
          </a:p>
          <a:p>
            <a:pPr algn="just"/>
            <a:r>
              <a:rPr lang="en-US" sz="2800" smtClean="0">
                <a:latin typeface="Arial-Rounded" pitchFamily="34" charset="0"/>
                <a:ea typeface="Arial-Rounded" pitchFamily="34" charset="0"/>
                <a:cs typeface="Arial-Rounded" pitchFamily="34" charset="0"/>
              </a:rPr>
              <a:t>Nghe cô giảng bài</a:t>
            </a:r>
          </a:p>
          <a:p>
            <a:pPr algn="just"/>
            <a:r>
              <a:rPr lang="en-US" sz="2800" smtClean="0">
                <a:latin typeface="Arial-Rounded" pitchFamily="34" charset="0"/>
                <a:ea typeface="Arial-Rounded" pitchFamily="34" charset="0"/>
                <a:cs typeface="Arial-Rounded" pitchFamily="34" charset="0"/>
              </a:rPr>
              <a:t>Mỗi buổi sớm mai</a:t>
            </a:r>
          </a:p>
          <a:p>
            <a:pPr algn="just"/>
            <a:r>
              <a:rPr lang="en-US" sz="2800" smtClean="0">
                <a:latin typeface="Arial-Rounded" pitchFamily="34" charset="0"/>
                <a:ea typeface="Arial-Rounded" pitchFamily="34" charset="0"/>
                <a:cs typeface="Arial-Rounded" pitchFamily="34" charset="0"/>
              </a:rPr>
              <a:t>Quên ngày mưa nắng.</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361949"/>
            <a:ext cx="2612492"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Đọc khổ 1</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76206" y="4402109"/>
            <a:ext cx="9525000" cy="584739"/>
          </a:xfrm>
          <a:prstGeom prst="rect">
            <a:avLst/>
          </a:prstGeom>
          <a:solidFill>
            <a:srgbClr val="EBB3EF"/>
          </a:solidFill>
        </p:spPr>
        <p:txBody>
          <a:bodyPr wrap="square" lIns="91403" tIns="45702" rIns="91403" bIns="45702" rtlCol="0">
            <a:spAutoFit/>
          </a:bodyPr>
          <a:lstStyle/>
          <a:p>
            <a:pPr algn="ctr"/>
            <a:r>
              <a:rPr lang="en-US" sz="3200" dirty="0" err="1" smtClean="0">
                <a:latin typeface="Arial-Rounded" pitchFamily="34" charset="0"/>
                <a:ea typeface="Arial-Rounded" pitchFamily="34" charset="0"/>
                <a:cs typeface="Arial-Rounded" pitchFamily="34" charset="0"/>
              </a:rPr>
              <a:t>Tìm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những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từ</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ngữ</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nói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lên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đặc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điểm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của</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cây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bàng</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
        <p:nvSpPr>
          <p:cNvPr id="10" name="TextBox 9"/>
          <p:cNvSpPr txBox="1"/>
          <p:nvPr/>
        </p:nvSpPr>
        <p:spPr>
          <a:xfrm>
            <a:off x="2610230" y="1191020"/>
            <a:ext cx="3917372" cy="2062055"/>
          </a:xfrm>
          <a:prstGeom prst="rect">
            <a:avLst/>
          </a:prstGeom>
          <a:noFill/>
        </p:spPr>
        <p:txBody>
          <a:bodyPr wrap="square" lIns="91391" tIns="45696" rIns="91391" bIns="45696" rtlCol="0">
            <a:spAutoFit/>
          </a:bodyPr>
          <a:lstStyle/>
          <a:p>
            <a:pPr algn="just"/>
            <a:r>
              <a:rPr lang="en-US" sz="3200" smtClean="0">
                <a:latin typeface="Arial-Rounded" pitchFamily="34" charset="0"/>
                <a:ea typeface="Arial-Rounded" pitchFamily="34" charset="0"/>
                <a:cs typeface="Arial-Rounded" pitchFamily="34" charset="0"/>
              </a:rPr>
              <a:t>Bên cửa lớp học</a:t>
            </a:r>
          </a:p>
          <a:p>
            <a:pPr algn="just"/>
            <a:r>
              <a:rPr lang="en-US" sz="3200" smtClean="0">
                <a:latin typeface="Arial-Rounded" pitchFamily="34" charset="0"/>
                <a:ea typeface="Arial-Rounded" pitchFamily="34" charset="0"/>
                <a:cs typeface="Arial-Rounded" pitchFamily="34" charset="0"/>
              </a:rPr>
              <a:t>Có cây bàng già</a:t>
            </a:r>
          </a:p>
          <a:p>
            <a:pPr algn="just"/>
            <a:r>
              <a:rPr lang="en-US" sz="3200" smtClean="0">
                <a:latin typeface="Arial-Rounded" pitchFamily="34" charset="0"/>
                <a:ea typeface="Arial-Rounded" pitchFamily="34" charset="0"/>
                <a:cs typeface="Arial-Rounded" pitchFamily="34" charset="0"/>
              </a:rPr>
              <a:t>Tán lá xòe ra</a:t>
            </a:r>
          </a:p>
          <a:p>
            <a:pPr algn="just">
              <a:spcAft>
                <a:spcPts val="1800"/>
              </a:spcAft>
            </a:pPr>
            <a:r>
              <a:rPr lang="en-US" sz="3200" smtClean="0">
                <a:latin typeface="Arial-Rounded" pitchFamily="34" charset="0"/>
                <a:ea typeface="Arial-Rounded" pitchFamily="34" charset="0"/>
                <a:cs typeface="Arial-Rounded" pitchFamily="34" charset="0"/>
              </a:rPr>
              <a:t>Như ô xanh mướt.</a:t>
            </a:r>
            <a:endParaRPr lang="en-US" sz="3200">
              <a:latin typeface="Arial-Rounded" pitchFamily="34" charset="0"/>
              <a:ea typeface="Arial-Rounded" pitchFamily="34" charset="0"/>
              <a:cs typeface="Arial-Rounded" pitchFamily="34" charset="0"/>
            </a:endParaRPr>
          </a:p>
        </p:txBody>
      </p:sp>
      <p:cxnSp>
        <p:nvCxnSpPr>
          <p:cNvPr id="3" name="Straight Connector 2"/>
          <p:cNvCxnSpPr/>
          <p:nvPr/>
        </p:nvCxnSpPr>
        <p:spPr>
          <a:xfrm>
            <a:off x="5185761" y="219438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01846" y="3181350"/>
            <a:ext cx="1741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81086" y="2666094"/>
            <a:ext cx="21233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6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67000" y="1269866"/>
            <a:ext cx="5085970" cy="2062055"/>
          </a:xfrm>
          <a:prstGeom prst="rect">
            <a:avLst/>
          </a:prstGeom>
          <a:noFill/>
        </p:spPr>
        <p:txBody>
          <a:bodyPr wrap="square" lIns="91391" tIns="45696" rIns="91391" bIns="45696" rtlCol="0">
            <a:spAutoFit/>
          </a:bodyPr>
          <a:lstStyle/>
          <a:p>
            <a:pPr algn="just"/>
            <a:r>
              <a:rPr lang="en-US" sz="3200" smtClean="0">
                <a:latin typeface="Arial-Rounded" pitchFamily="34" charset="0"/>
                <a:ea typeface="Arial-Rounded" pitchFamily="34" charset="0"/>
                <a:cs typeface="Arial-Rounded" pitchFamily="34" charset="0"/>
              </a:rPr>
              <a:t>Bàng ghé cửa lớp</a:t>
            </a:r>
          </a:p>
          <a:p>
            <a:pPr algn="just"/>
            <a:r>
              <a:rPr lang="en-US" sz="3200" smtClean="0">
                <a:latin typeface="Arial-Rounded" pitchFamily="34" charset="0"/>
                <a:ea typeface="Arial-Rounded" pitchFamily="34" charset="0"/>
                <a:cs typeface="Arial-Rounded" pitchFamily="34" charset="0"/>
              </a:rPr>
              <a:t>Nghe cô giảng bài</a:t>
            </a:r>
          </a:p>
          <a:p>
            <a:pPr algn="just"/>
            <a:r>
              <a:rPr lang="en-US" sz="3200" smtClean="0">
                <a:latin typeface="Arial-Rounded" pitchFamily="34" charset="0"/>
                <a:ea typeface="Arial-Rounded" pitchFamily="34" charset="0"/>
                <a:cs typeface="Arial-Rounded" pitchFamily="34" charset="0"/>
              </a:rPr>
              <a:t>Mỗi buổi sớm mai</a:t>
            </a:r>
          </a:p>
          <a:p>
            <a:pPr algn="just"/>
            <a:r>
              <a:rPr lang="en-US" sz="3200" smtClean="0">
                <a:latin typeface="Arial-Rounded" pitchFamily="34" charset="0"/>
                <a:ea typeface="Arial-Rounded" pitchFamily="34" charset="0"/>
                <a:cs typeface="Arial-Rounded" pitchFamily="34" charset="0"/>
              </a:rPr>
              <a:t>Quên ngày mưa nắng.</a:t>
            </a:r>
            <a:endParaRPr lang="en-US" sz="3200">
              <a:latin typeface="Arial Rounded MT Bold" pitchFamily="34" charset="0"/>
              <a:ea typeface="Arial-Rounded" pitchFamily="34" charset="0"/>
              <a:cs typeface="Arial-Rounded" pitchFamily="34" charset="0"/>
            </a:endParaRPr>
          </a:p>
        </p:txBody>
      </p:sp>
      <p:sp>
        <p:nvSpPr>
          <p:cNvPr id="6" name="TextBox 5"/>
          <p:cNvSpPr txBox="1"/>
          <p:nvPr/>
        </p:nvSpPr>
        <p:spPr>
          <a:xfrm>
            <a:off x="2895600" y="361949"/>
            <a:ext cx="2612492"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Đọc khổ 2</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180850" y="4402109"/>
            <a:ext cx="6776133"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Cây bàng ghé cửa lớp để làm gì?</a:t>
            </a:r>
            <a:endParaRPr lang="en-US" sz="3200">
              <a:latin typeface="Arial-Rounded" pitchFamily="34" charset="0"/>
              <a:ea typeface="Arial-Rounded" pitchFamily="34" charset="0"/>
              <a:cs typeface="Arial-Rounded" pitchFamily="34" charset="0"/>
            </a:endParaRPr>
          </a:p>
        </p:txBody>
      </p:sp>
      <p:cxnSp>
        <p:nvCxnSpPr>
          <p:cNvPr id="3" name="Straight Connector 2"/>
          <p:cNvCxnSpPr/>
          <p:nvPr/>
        </p:nvCxnSpPr>
        <p:spPr>
          <a:xfrm>
            <a:off x="2784296" y="2255698"/>
            <a:ext cx="3083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72395" y="1289317"/>
            <a:ext cx="5486400" cy="2308276"/>
          </a:xfrm>
          <a:prstGeom prst="rect">
            <a:avLst/>
          </a:prstGeom>
          <a:noFill/>
        </p:spPr>
        <p:txBody>
          <a:bodyPr wrap="square" lIns="91391" tIns="45696" rIns="91391" bIns="45696" rtlCol="0">
            <a:spAutoFit/>
          </a:bodyPr>
          <a:lstStyle/>
          <a:p>
            <a:pPr algn="just"/>
            <a:r>
              <a:rPr lang="en-US" sz="3600" smtClean="0">
                <a:latin typeface="Arial-Rounded" pitchFamily="34" charset="0"/>
                <a:ea typeface="Arial-Rounded" pitchFamily="34" charset="0"/>
                <a:cs typeface="Arial-Rounded" pitchFamily="34" charset="0"/>
              </a:rPr>
              <a:t>Thứ hai trở lại</a:t>
            </a:r>
          </a:p>
          <a:p>
            <a:pPr algn="just"/>
            <a:r>
              <a:rPr lang="en-US" sz="3600" smtClean="0">
                <a:latin typeface="Arial-Rounded" pitchFamily="34" charset="0"/>
                <a:ea typeface="Arial-Rounded" pitchFamily="34" charset="0"/>
                <a:cs typeface="Arial-Rounded" pitchFamily="34" charset="0"/>
              </a:rPr>
              <a:t>Lớp học tưng bừng</a:t>
            </a:r>
          </a:p>
          <a:p>
            <a:pPr algn="just"/>
            <a:r>
              <a:rPr lang="en-US" sz="3600" smtClean="0">
                <a:latin typeface="Arial-Rounded" pitchFamily="34" charset="0"/>
                <a:ea typeface="Arial-Rounded" pitchFamily="34" charset="0"/>
                <a:cs typeface="Arial-Rounded" pitchFamily="34" charset="0"/>
              </a:rPr>
              <a:t>Tán xanh vui mừng</a:t>
            </a:r>
          </a:p>
          <a:p>
            <a:pPr algn="just"/>
            <a:r>
              <a:rPr lang="en-US" sz="3600" smtClean="0">
                <a:latin typeface="Arial-Rounded" pitchFamily="34" charset="0"/>
                <a:ea typeface="Arial-Rounded" pitchFamily="34" charset="0"/>
                <a:cs typeface="Arial-Rounded" pitchFamily="34" charset="0"/>
              </a:rPr>
              <a:t>Vẫy chào các bạn.</a:t>
            </a:r>
          </a:p>
        </p:txBody>
      </p:sp>
      <p:sp>
        <p:nvSpPr>
          <p:cNvPr id="6" name="TextBox 5"/>
          <p:cNvSpPr txBox="1"/>
          <p:nvPr/>
        </p:nvSpPr>
        <p:spPr>
          <a:xfrm>
            <a:off x="2895600" y="361949"/>
            <a:ext cx="2612492"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Đọc khổ 4</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828800" y="4486966"/>
            <a:ext cx="5091009" cy="523184"/>
          </a:xfrm>
          <a:prstGeom prst="rect">
            <a:avLst/>
          </a:prstGeom>
          <a:solidFill>
            <a:srgbClr val="EBB3EF"/>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Thứ hai, lớp học thế nào?</a:t>
            </a:r>
            <a:endParaRPr lang="en-US" sz="2800">
              <a:latin typeface="Arial-Rounded" pitchFamily="34" charset="0"/>
              <a:ea typeface="Arial-Rounded" pitchFamily="34" charset="0"/>
              <a:cs typeface="Arial-Rounded" pitchFamily="34" charset="0"/>
            </a:endParaRPr>
          </a:p>
        </p:txBody>
      </p:sp>
      <p:cxnSp>
        <p:nvCxnSpPr>
          <p:cNvPr id="10" name="Straight Connector 9"/>
          <p:cNvCxnSpPr/>
          <p:nvPr/>
        </p:nvCxnSpPr>
        <p:spPr>
          <a:xfrm>
            <a:off x="2401423" y="2443455"/>
            <a:ext cx="3647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486966"/>
            <a:ext cx="8915399" cy="523184"/>
          </a:xfrm>
          <a:prstGeom prst="rect">
            <a:avLst/>
          </a:prstGeom>
          <a:solidFill>
            <a:srgbClr val="EBB3EF"/>
          </a:solidFill>
        </p:spPr>
        <p:txBody>
          <a:bodyPr wrap="square" lIns="91403" tIns="45702" rIns="91403" bIns="45702" rtlCol="0">
            <a:spAutoFit/>
          </a:bodyPr>
          <a:lstStyle/>
          <a:p>
            <a:pPr algn="ctr"/>
            <a:r>
              <a:rPr lang="en-US" sz="2800" dirty="0" err="1" smtClean="0">
                <a:latin typeface="Arial-Rounded" pitchFamily="34" charset="0"/>
                <a:ea typeface="Arial-Rounded" pitchFamily="34" charset="0"/>
                <a:cs typeface="Arial-Rounded" pitchFamily="34" charset="0"/>
              </a:rPr>
              <a:t>Cây</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bàng</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có</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gì</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thay</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đổi</a:t>
            </a:r>
            <a:r>
              <a:rPr lang="en-US" sz="2800" dirty="0" smtClean="0">
                <a:latin typeface="Arial-Rounded" pitchFamily="34" charset="0"/>
                <a:ea typeface="Arial-Rounded" pitchFamily="34" charset="0"/>
                <a:cs typeface="Arial-Rounded" pitchFamily="34" charset="0"/>
              </a:rPr>
              <a:t> so </a:t>
            </a:r>
            <a:r>
              <a:rPr lang="en-US" sz="2800" dirty="0" err="1" smtClean="0">
                <a:latin typeface="Arial-Rounded" pitchFamily="34" charset="0"/>
                <a:ea typeface="Arial-Rounded" pitchFamily="34" charset="0"/>
                <a:cs typeface="Arial-Rounded" pitchFamily="34" charset="0"/>
              </a:rPr>
              <a:t>với</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những</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ngày</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cuối</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tuần</a:t>
            </a:r>
            <a:r>
              <a:rPr lang="en-US" sz="2800" dirty="0" smtClean="0">
                <a:latin typeface="Arial-Rounded" pitchFamily="34" charset="0"/>
                <a:ea typeface="Arial-Rounded" pitchFamily="34" charset="0"/>
                <a:cs typeface="Arial-Rounded" pitchFamily="34" charset="0"/>
              </a:rPr>
              <a:t>?</a:t>
            </a:r>
            <a:endParaRPr lang="en-US" sz="2800" dirty="0">
              <a:latin typeface="Arial-Rounded" pitchFamily="34" charset="0"/>
              <a:ea typeface="Arial-Rounded" pitchFamily="34" charset="0"/>
              <a:cs typeface="Arial-Rounded" pitchFamily="34" charset="0"/>
            </a:endParaRPr>
          </a:p>
        </p:txBody>
      </p:sp>
      <p:cxnSp>
        <p:nvCxnSpPr>
          <p:cNvPr id="17" name="Straight Connector 16"/>
          <p:cNvCxnSpPr/>
          <p:nvPr/>
        </p:nvCxnSpPr>
        <p:spPr>
          <a:xfrm>
            <a:off x="2507059" y="2952750"/>
            <a:ext cx="3647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80471" y="3520101"/>
            <a:ext cx="3647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1+#ppt_w/2"/>
                                          </p:val>
                                        </p:tav>
                                        <p:tav tm="100000">
                                          <p:val>
                                            <p:strVal val="#ppt_x"/>
                                          </p:val>
                                        </p:tav>
                                      </p:tavLst>
                                    </p:anim>
                                    <p:anim calcmode="lin" valueType="num">
                                      <p:cBhvr additive="base">
                                        <p:cTn id="25"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3600" y="1406576"/>
            <a:ext cx="5486400" cy="2308276"/>
          </a:xfrm>
          <a:prstGeom prst="rect">
            <a:avLst/>
          </a:prstGeom>
          <a:noFill/>
        </p:spPr>
        <p:txBody>
          <a:bodyPr wrap="square" lIns="91391" tIns="45696" rIns="91391" bIns="45696" rtlCol="0">
            <a:spAutoFit/>
          </a:bodyPr>
          <a:lstStyle/>
          <a:p>
            <a:pPr algn="just"/>
            <a:r>
              <a:rPr lang="en-US" sz="3600" smtClean="0">
                <a:latin typeface="Arial-Rounded" pitchFamily="34" charset="0"/>
                <a:ea typeface="Arial-Rounded" pitchFamily="34" charset="0"/>
                <a:cs typeface="Arial-Rounded" pitchFamily="34" charset="0"/>
              </a:rPr>
              <a:t>Cuối tuần, lớp vắng</a:t>
            </a:r>
          </a:p>
          <a:p>
            <a:pPr algn="just"/>
            <a:r>
              <a:rPr lang="en-US" sz="3600" smtClean="0">
                <a:latin typeface="Arial-Rounded" pitchFamily="34" charset="0"/>
                <a:ea typeface="Arial-Rounded" pitchFamily="34" charset="0"/>
                <a:cs typeface="Arial-Rounded" pitchFamily="34" charset="0"/>
              </a:rPr>
              <a:t>Không thấy tiếng cô</a:t>
            </a:r>
          </a:p>
          <a:p>
            <a:pPr algn="just"/>
            <a:r>
              <a:rPr lang="en-US" sz="3600" smtClean="0">
                <a:latin typeface="Arial-Rounded" pitchFamily="34" charset="0"/>
                <a:ea typeface="Arial-Rounded" pitchFamily="34" charset="0"/>
                <a:cs typeface="Arial-Rounded" pitchFamily="34" charset="0"/>
              </a:rPr>
              <a:t>Không bạn vui đùa</a:t>
            </a:r>
          </a:p>
          <a:p>
            <a:pPr algn="just">
              <a:spcAft>
                <a:spcPts val="1800"/>
              </a:spcAft>
            </a:pPr>
            <a:r>
              <a:rPr lang="en-US" sz="3600" smtClean="0">
                <a:latin typeface="Arial-Rounded" pitchFamily="34" charset="0"/>
                <a:ea typeface="Arial-Rounded" pitchFamily="34" charset="0"/>
                <a:cs typeface="Arial-Rounded" pitchFamily="34" charset="0"/>
              </a:rPr>
              <a:t>Tán bàng ngơ ngác</a:t>
            </a:r>
            <a:r>
              <a:rPr lang="en-US" sz="3600">
                <a:latin typeface="Arial-Rounded" pitchFamily="34" charset="0"/>
                <a:ea typeface="Arial-Rounded" pitchFamily="34" charset="0"/>
                <a:cs typeface="Arial-Rounded" pitchFamily="34" charset="0"/>
              </a:rPr>
              <a:t>.</a:t>
            </a:r>
          </a:p>
        </p:txBody>
      </p:sp>
      <p:sp>
        <p:nvSpPr>
          <p:cNvPr id="6" name="TextBox 5"/>
          <p:cNvSpPr txBox="1"/>
          <p:nvPr/>
        </p:nvSpPr>
        <p:spPr>
          <a:xfrm>
            <a:off x="2895600" y="361949"/>
            <a:ext cx="2612492"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Đọc khổ 3</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469356" y="4019550"/>
            <a:ext cx="8199121" cy="954071"/>
          </a:xfrm>
          <a:prstGeom prst="rect">
            <a:avLst/>
          </a:prstGeom>
          <a:solidFill>
            <a:srgbClr val="EBB3EF"/>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Từ ngữ nào cho thấy cây bàng không vui vào những ngày cuối tuần?</a:t>
            </a:r>
            <a:endParaRPr lang="en-US" sz="2800">
              <a:latin typeface="Arial-Rounded" pitchFamily="34" charset="0"/>
              <a:ea typeface="Arial-Rounded" pitchFamily="34" charset="0"/>
              <a:cs typeface="Arial-Rounded" pitchFamily="34" charset="0"/>
            </a:endParaRPr>
          </a:p>
        </p:txBody>
      </p:sp>
      <p:cxnSp>
        <p:nvCxnSpPr>
          <p:cNvPr id="3" name="Straight Connector 2"/>
          <p:cNvCxnSpPr/>
          <p:nvPr/>
        </p:nvCxnSpPr>
        <p:spPr>
          <a:xfrm>
            <a:off x="4284620" y="3634014"/>
            <a:ext cx="1914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4035544"/>
            <a:ext cx="8199121" cy="1019536"/>
          </a:xfrm>
          <a:prstGeom prst="rect">
            <a:avLst/>
          </a:prstGeom>
          <a:solidFill>
            <a:srgbClr val="EBB3EF"/>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Vì sao cây bàng ngơ ngác vào cuối tuần?</a:t>
            </a:r>
            <a:endParaRPr lang="en-US" sz="2800">
              <a:latin typeface="Arial-Rounded" pitchFamily="34" charset="0"/>
              <a:ea typeface="Arial-Rounded" pitchFamily="34" charset="0"/>
              <a:cs typeface="Arial-Rounded" pitchFamily="34" charset="0"/>
            </a:endParaRPr>
          </a:p>
        </p:txBody>
      </p:sp>
      <p:cxnSp>
        <p:nvCxnSpPr>
          <p:cNvPr id="10" name="Straight Connector 9"/>
          <p:cNvCxnSpPr/>
          <p:nvPr/>
        </p:nvCxnSpPr>
        <p:spPr>
          <a:xfrm>
            <a:off x="4284620" y="1991178"/>
            <a:ext cx="1582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06170" y="2560714"/>
            <a:ext cx="37331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9009" y="3105150"/>
            <a:ext cx="37331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0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458200" cy="1066800"/>
          </a:xfrm>
        </p:spPr>
        <p:txBody>
          <a:bodyPr>
            <a:normAutofit/>
          </a:bodyPr>
          <a:lstStyle/>
          <a:p>
            <a:r>
              <a:rPr lang="en-US" smtClean="0">
                <a:latin typeface="Arial" pitchFamily="34" charset="0"/>
                <a:cs typeface="Arial" pitchFamily="34" charset="0"/>
              </a:rPr>
              <a:t>Sân trường em có những cầy gì?</a:t>
            </a:r>
            <a:endParaRPr lang="en-US">
              <a:latin typeface="Arial" pitchFamily="34" charset="0"/>
              <a:cs typeface="Arial" pitchFamily="34" charset="0"/>
            </a:endParaRPr>
          </a:p>
        </p:txBody>
      </p:sp>
      <p:sp>
        <p:nvSpPr>
          <p:cNvPr id="3" name="Title 1"/>
          <p:cNvSpPr txBox="1">
            <a:spLocks/>
          </p:cNvSpPr>
          <p:nvPr/>
        </p:nvSpPr>
        <p:spPr>
          <a:xfrm>
            <a:off x="457200" y="2114550"/>
            <a:ext cx="8458200" cy="1905000"/>
          </a:xfrm>
          <a:prstGeom prst="rect">
            <a:avLst/>
          </a:prstGeom>
        </p:spPr>
        <p:txBody>
          <a:bodyPr vert="horz" lIns="91391" tIns="45696" rIns="91391" bIns="45696" rtlCol="0" anchor="ctr">
            <a:normAutofit lnSpcReduction="1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Các loài cây trong sân trường mang lại ý nghĩa gì cho mọi người?</a:t>
            </a:r>
            <a:endParaRPr lang="en-US">
              <a:latin typeface="Arial" pitchFamily="34" charset="0"/>
              <a:cs typeface="Arial" pitchFamily="34" charset="0"/>
            </a:endParaRPr>
          </a:p>
        </p:txBody>
      </p:sp>
    </p:spTree>
    <p:extLst>
      <p:ext uri="{BB962C8B-B14F-4D97-AF65-F5344CB8AC3E}">
        <p14:creationId xmlns:p14="http://schemas.microsoft.com/office/powerpoint/2010/main" val="38763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276350"/>
            <a:ext cx="8458200" cy="1981200"/>
          </a:xfrm>
        </p:spPr>
        <p:txBody>
          <a:bodyPr>
            <a:normAutofit/>
          </a:bodyPr>
          <a:lstStyle/>
          <a:p>
            <a:r>
              <a:rPr lang="en-US" smtClean="0">
                <a:latin typeface="Arial" pitchFamily="34" charset="0"/>
                <a:cs typeface="Arial" pitchFamily="34" charset="0"/>
              </a:rPr>
              <a:t>Chúng ta nên làm gì để bảo vệ cây xanh?</a:t>
            </a:r>
            <a:endParaRPr lang="en-US">
              <a:latin typeface="Arial" pitchFamily="34" charset="0"/>
              <a:cs typeface="Arial" pitchFamily="34" charset="0"/>
            </a:endParaRPr>
          </a:p>
        </p:txBody>
      </p:sp>
    </p:spTree>
    <p:extLst>
      <p:ext uri="{BB962C8B-B14F-4D97-AF65-F5344CB8AC3E}">
        <p14:creationId xmlns:p14="http://schemas.microsoft.com/office/powerpoint/2010/main" val="396629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6896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đầu</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Bên cửa lớp học</a:t>
            </a:r>
          </a:p>
          <a:p>
            <a:pPr algn="just"/>
            <a:r>
              <a:rPr lang="en-US" sz="2400">
                <a:latin typeface="Arial-Rounded" pitchFamily="34" charset="0"/>
                <a:ea typeface="Arial-Rounded" pitchFamily="34" charset="0"/>
                <a:cs typeface="Arial-Rounded" pitchFamily="34" charset="0"/>
              </a:rPr>
              <a:t>Có cây bàng già</a:t>
            </a:r>
          </a:p>
          <a:p>
            <a:pPr algn="just"/>
            <a:r>
              <a:rPr lang="en-US" sz="2400">
                <a:latin typeface="Arial-Rounded" pitchFamily="34" charset="0"/>
                <a:ea typeface="Arial-Rounded" pitchFamily="34" charset="0"/>
                <a:cs typeface="Arial-Rounded" pitchFamily="34" charset="0"/>
              </a:rPr>
              <a:t>Tán lá xòe ra</a:t>
            </a:r>
          </a:p>
          <a:p>
            <a:pPr algn="just"/>
            <a:r>
              <a:rPr lang="en-US" sz="2400">
                <a:latin typeface="Arial-Rounded" pitchFamily="34" charset="0"/>
                <a:ea typeface="Arial-Rounded" pitchFamily="34" charset="0"/>
                <a:cs typeface="Arial-Rounded" pitchFamily="34" charset="0"/>
              </a:rPr>
              <a:t>Như ô xanh mướt.</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Bàng ghé cửa lớp</a:t>
            </a:r>
          </a:p>
          <a:p>
            <a:pPr algn="just"/>
            <a:r>
              <a:rPr lang="en-US" sz="2400">
                <a:latin typeface="Arial-Rounded" pitchFamily="34" charset="0"/>
                <a:ea typeface="Arial-Rounded" pitchFamily="34" charset="0"/>
                <a:cs typeface="Arial-Rounded" pitchFamily="34" charset="0"/>
              </a:rPr>
              <a:t>Nghe cô giảng bài</a:t>
            </a:r>
          </a:p>
          <a:p>
            <a:pPr algn="just"/>
            <a:r>
              <a:rPr lang="en-US" sz="2400">
                <a:latin typeface="Arial-Rounded" pitchFamily="34" charset="0"/>
                <a:ea typeface="Arial-Rounded" pitchFamily="34" charset="0"/>
                <a:cs typeface="Arial-Rounded" pitchFamily="34" charset="0"/>
              </a:rPr>
              <a:t>Mỗi buổi sớm mai</a:t>
            </a:r>
          </a:p>
          <a:p>
            <a:pPr algn="just"/>
            <a:r>
              <a:rPr lang="en-US" sz="2400">
                <a:latin typeface="Arial-Rounded" pitchFamily="34" charset="0"/>
                <a:ea typeface="Arial-Rounded" pitchFamily="34" charset="0"/>
                <a:cs typeface="Arial-Rounded" pitchFamily="34" charset="0"/>
              </a:rPr>
              <a:t>Quên ngày mưa nắng.</a:t>
            </a:r>
            <a:endParaRPr lang="en-US" sz="24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3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121"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694" y="1987328"/>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521"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3117402"/>
            <a:ext cx="2743200" cy="3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199"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421"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724"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200400" y="453893"/>
            <a:ext cx="6858000" cy="461616"/>
          </a:xfrm>
          <a:prstGeom prst="rect">
            <a:avLst/>
          </a:prstGeom>
          <a:noFill/>
          <a:ln>
            <a:noFill/>
          </a:ln>
        </p:spPr>
        <p:txBody>
          <a:bodyPr wrap="square" lIns="91391" tIns="45696" rIns="91391" bIns="45696" rtlCol="0">
            <a:spAutoFit/>
          </a:bodyPr>
          <a:lstStyle/>
          <a:p>
            <a:pPr algn="just"/>
            <a:r>
              <a:rPr lang="en-US" sz="2400" b="1" i="1" dirty="0" err="1" smtClean="0">
                <a:latin typeface="Arial-Rounded" pitchFamily="34" charset="0"/>
                <a:ea typeface="Arial-Rounded" pitchFamily="34" charset="0"/>
                <a:cs typeface="Arial-Rounded" pitchFamily="34" charset="0"/>
              </a:rPr>
              <a:t>Ngôi</a:t>
            </a:r>
            <a:r>
              <a:rPr lang="en-US" sz="2400" b="1" i="1" dirty="0" smtClean="0">
                <a:latin typeface="Arial-Rounded" pitchFamily="34" charset="0"/>
                <a:ea typeface="Arial-Rounded" pitchFamily="34" charset="0"/>
                <a:cs typeface="Arial-Rounded" pitchFamily="34" charset="0"/>
              </a:rPr>
              <a:t> </a:t>
            </a:r>
            <a:r>
              <a:rPr lang="en-US" sz="2400" b="1" i="1" dirty="0" err="1" smtClean="0">
                <a:latin typeface="Arial-Rounded" pitchFamily="34" charset="0"/>
                <a:ea typeface="Arial-Rounded" pitchFamily="34" charset="0"/>
                <a:cs typeface="Arial-Rounded" pitchFamily="34" charset="0"/>
              </a:rPr>
              <a:t>trường</a:t>
            </a:r>
            <a:r>
              <a:rPr lang="en-US" sz="2400" b="1" i="1" dirty="0" smtClean="0">
                <a:latin typeface="Arial-Rounded" pitchFamily="34" charset="0"/>
                <a:ea typeface="Arial-Rounded" pitchFamily="34" charset="0"/>
                <a:cs typeface="Arial-Rounded" pitchFamily="34" charset="0"/>
              </a:rPr>
              <a:t> </a:t>
            </a:r>
            <a:r>
              <a:rPr lang="en-US" sz="2400" b="1" i="1" dirty="0" err="1" smtClean="0">
                <a:latin typeface="Arial-Rounded" pitchFamily="34" charset="0"/>
                <a:ea typeface="Arial-Rounded" pitchFamily="34" charset="0"/>
                <a:cs typeface="Arial-Rounded" pitchFamily="34" charset="0"/>
              </a:rPr>
              <a:t>ước</a:t>
            </a:r>
            <a:r>
              <a:rPr lang="en-US" sz="2400" b="1" i="1" dirty="0" smtClean="0">
                <a:latin typeface="Arial-Rounded" pitchFamily="34" charset="0"/>
                <a:ea typeface="Arial-Rounded" pitchFamily="34" charset="0"/>
                <a:cs typeface="Arial-Rounded" pitchFamily="34" charset="0"/>
              </a:rPr>
              <a:t> </a:t>
            </a:r>
            <a:r>
              <a:rPr lang="en-US" sz="2400" b="1" i="1" dirty="0" err="1" smtClean="0">
                <a:latin typeface="Arial-Rounded" pitchFamily="34" charset="0"/>
                <a:ea typeface="Arial-Rounded" pitchFamily="34" charset="0"/>
                <a:cs typeface="Arial-Rounded" pitchFamily="34" charset="0"/>
              </a:rPr>
              <a:t>mơ</a:t>
            </a:r>
            <a:r>
              <a:rPr lang="en-US" sz="2400" b="1" i="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Nhìn</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hình</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nói</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tên</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sự</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vật</a:t>
            </a:r>
            <a:endParaRPr lang="en-US" sz="2400" b="1" dirty="0">
              <a:latin typeface="Arial Rounded MT Bold" pitchFamily="34" charset="0"/>
              <a:ea typeface="Arial-Rounded" pitchFamily="34" charset="0"/>
              <a:cs typeface="Arial-Rounded" pitchFamily="34" charset="0"/>
            </a:endParaRPr>
          </a:p>
        </p:txBody>
      </p:sp>
      <p:grpSp>
        <p:nvGrpSpPr>
          <p:cNvPr id="5" name="Group 4"/>
          <p:cNvGrpSpPr/>
          <p:nvPr/>
        </p:nvGrpSpPr>
        <p:grpSpPr>
          <a:xfrm>
            <a:off x="655320"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Rounded" pitchFamily="34" charset="0"/>
                  <a:ea typeface="Arial-Rounded" pitchFamily="34" charset="0"/>
                  <a:cs typeface="Arial-Rounded" pitchFamily="34" charset="0"/>
                </a:rPr>
                <a:t>T</a:t>
              </a:r>
              <a:endParaRPr lang="en-US" sz="2800" b="1" dirty="0">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502" t="25027" r="27296" b="26758"/>
          <a:stretch/>
        </p:blipFill>
        <p:spPr bwMode="auto">
          <a:xfrm>
            <a:off x="1450436" y="1001642"/>
            <a:ext cx="6287902" cy="385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2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229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1123950"/>
            <a:ext cx="6005286" cy="2246733"/>
          </a:xfrm>
          <a:prstGeom prst="rect">
            <a:avLst/>
          </a:prstGeom>
          <a:noFill/>
        </p:spPr>
        <p:txBody>
          <a:bodyPr wrap="square" lIns="91403" tIns="45702" rIns="91403" bIns="45702" rtlCol="0">
            <a:spAutoFit/>
          </a:bodyPr>
          <a:lstStyle/>
          <a:p>
            <a:pPr algn="ctr"/>
            <a:r>
              <a:rPr lang="en-US" sz="2800" b="1">
                <a:solidFill>
                  <a:schemeClr val="bg1"/>
                </a:solidFill>
                <a:latin typeface="Arial-Rounded" pitchFamily="34" charset="0"/>
                <a:ea typeface="Arial-Rounded" pitchFamily="34" charset="0"/>
                <a:cs typeface="Arial-Rounded" pitchFamily="34" charset="0"/>
              </a:rPr>
              <a:t>Dặn dò: </a:t>
            </a:r>
            <a:endParaRPr lang="en-US" sz="2800" b="1" smtClean="0">
              <a:solidFill>
                <a:schemeClr val="bg1"/>
              </a:solidFill>
              <a:latin typeface="Arial-Rounded" pitchFamily="34" charset="0"/>
              <a:ea typeface="Arial-Rounded" pitchFamily="34" charset="0"/>
              <a:cs typeface="Arial-Rounded" pitchFamily="34" charset="0"/>
            </a:endParaRPr>
          </a:p>
          <a:p>
            <a:pPr algn="just"/>
            <a:r>
              <a:rPr lang="en-US" sz="2800" b="1" smtClean="0">
                <a:solidFill>
                  <a:schemeClr val="bg1"/>
                </a:solidFill>
                <a:latin typeface="Arial-Rounded" pitchFamily="34" charset="0"/>
                <a:ea typeface="Arial-Rounded" pitchFamily="34" charset="0"/>
                <a:cs typeface="Arial-Rounded" pitchFamily="34" charset="0"/>
              </a:rPr>
              <a:t>+ Học thuộc hai khổ thơ đầu bài </a:t>
            </a:r>
            <a:r>
              <a:rPr lang="en-US" sz="2800" b="1" i="1" smtClean="0">
                <a:solidFill>
                  <a:schemeClr val="bg1"/>
                </a:solidFill>
                <a:latin typeface="Arial-Rounded" pitchFamily="34" charset="0"/>
                <a:ea typeface="Arial-Rounded" pitchFamily="34" charset="0"/>
                <a:cs typeface="Arial-Rounded" pitchFamily="34" charset="0"/>
              </a:rPr>
              <a:t>Cây bàng và lớp học</a:t>
            </a:r>
          </a:p>
          <a:p>
            <a:pPr algn="just"/>
            <a:r>
              <a:rPr lang="en-US" sz="2800" b="1" smtClean="0">
                <a:solidFill>
                  <a:schemeClr val="bg1"/>
                </a:solidFill>
                <a:latin typeface="Arial-Rounded" pitchFamily="34" charset="0"/>
                <a:ea typeface="Arial-Rounded" pitchFamily="34" charset="0"/>
                <a:cs typeface="Arial-Rounded" pitchFamily="34" charset="0"/>
              </a:rPr>
              <a:t>+ Xem bài </a:t>
            </a:r>
            <a:r>
              <a:rPr lang="en-US" sz="2800" b="1" i="1" smtClean="0">
                <a:solidFill>
                  <a:schemeClr val="bg1"/>
                </a:solidFill>
                <a:latin typeface="Arial-Rounded" pitchFamily="34" charset="0"/>
                <a:ea typeface="Arial-Rounded" pitchFamily="34" charset="0"/>
                <a:cs typeface="Arial-Rounded" pitchFamily="34" charset="0"/>
              </a:rPr>
              <a:t>Bác trống trường trang </a:t>
            </a:r>
            <a:r>
              <a:rPr lang="en-US" sz="2800" b="1" smtClean="0">
                <a:solidFill>
                  <a:schemeClr val="bg1"/>
                </a:solidFill>
                <a:latin typeface="Arial-Rounded" pitchFamily="34" charset="0"/>
                <a:ea typeface="Arial-Rounded" pitchFamily="34" charset="0"/>
                <a:cs typeface="Arial-Rounded" pitchFamily="34" charset="0"/>
              </a:rPr>
              <a:t>56, trang 57</a:t>
            </a:r>
            <a:endParaRPr lang="en-US" sz="2800" b="1">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272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2"/>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7"/>
            <a:ext cx="5947064" cy="523135"/>
          </a:xfrm>
          <a:prstGeom prst="rect">
            <a:avLst/>
          </a:prstGeom>
          <a:noFill/>
        </p:spPr>
        <p:txBody>
          <a:bodyPr wrap="square" lIns="91354" tIns="45678" rIns="91354" bIns="45678" rtlCol="0">
            <a:spAutoFit/>
          </a:bodyPr>
          <a:lstStyle/>
          <a:p>
            <a:pPr algn="ctr"/>
            <a:r>
              <a:rPr lang="en-US" sz="2800" b="1" smtClean="0">
                <a:latin typeface="Arial-Rounded" pitchFamily="34" charset="0"/>
                <a:ea typeface="Arial-Rounded" pitchFamily="34" charset="0"/>
                <a:cs typeface="Arial-Rounded" pitchFamily="34" charset="0"/>
              </a:rPr>
              <a:t>Hoa yêu  thương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9"/>
            <a:ext cx="8991600" cy="4324176"/>
          </a:xfrm>
          <a:prstGeom prst="rect">
            <a:avLst/>
          </a:prstGeom>
          <a:noFill/>
        </p:spPr>
        <p:txBody>
          <a:bodyPr wrap="square" lIns="91354" tIns="45678" rIns="91354" bIns="45678" rtlCol="0">
            <a:spAutoFit/>
          </a:bodyPr>
          <a:lstStyle/>
          <a:p>
            <a:pPr algn="just"/>
            <a:r>
              <a:rPr lang="en-US" sz="2500" smtClean="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a:p>
            <a:pPr algn="just"/>
            <a:r>
              <a:rPr lang="en-US" sz="2500" smtClean="0">
                <a:latin typeface="Arial-Rounded" pitchFamily="34" charset="0"/>
                <a:ea typeface="Arial-Rounded" pitchFamily="34" charset="0"/>
                <a:cs typeface="Arial-Rounded" pitchFamily="34" charset="0"/>
              </a:rPr>
              <a:t>			                                                          (Phạm Thủy)</a:t>
            </a:r>
          </a:p>
        </p:txBody>
      </p:sp>
    </p:spTree>
    <p:extLst>
      <p:ext uri="{BB962C8B-B14F-4D97-AF65-F5344CB8AC3E}">
        <p14:creationId xmlns:p14="http://schemas.microsoft.com/office/powerpoint/2010/main" val="52354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cây trong tranh dưới đây</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19150" y="74031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a:latin typeface="Arial-Rounded" pitchFamily="34" charset="0"/>
                <a:ea typeface="Arial-Rounded" pitchFamily="34" charset="0"/>
                <a:cs typeface="Arial-Rounded" pitchFamily="34" charset="0"/>
              </a:rPr>
              <a:t>C</a:t>
            </a:r>
            <a:r>
              <a:rPr lang="en-US" sz="2400" smtClean="0">
                <a:latin typeface="Arial-Rounded" pitchFamily="34" charset="0"/>
                <a:ea typeface="Arial-Rounded" pitchFamily="34" charset="0"/>
                <a:cs typeface="Arial-Rounded" pitchFamily="34" charset="0"/>
              </a:rPr>
              <a:t>ây gì xuất hiện trong tranh?</a:t>
            </a:r>
          </a:p>
          <a:p>
            <a:pPr marL="457200" indent="-457200" algn="just">
              <a:buAutoNum type="alphaLcPeriod"/>
            </a:pPr>
            <a:r>
              <a:rPr lang="en-US" sz="2400" smtClean="0">
                <a:latin typeface="Arial-Rounded" pitchFamily="34" charset="0"/>
                <a:ea typeface="Arial-Rounded" pitchFamily="34" charset="0"/>
                <a:cs typeface="Arial-Rounded" pitchFamily="34" charset="0"/>
              </a:rPr>
              <a:t>Em thường thấy cây này ở đâu?</a:t>
            </a:r>
          </a:p>
        </p:txBody>
      </p:sp>
      <p:pic>
        <p:nvPicPr>
          <p:cNvPr id="1026" name="Picture 2" descr="Cây bàng mùa thu - Tuần Báo Văn Nghệ TP.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142" y="1701879"/>
            <a:ext cx="4172858" cy="3129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Bàng Ta , Mua Bán Cây Công Trình, Cây Bóng Mát Giá Rẻ Hà Nội -  caycanhgiago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62" y="1701880"/>
            <a:ext cx="4172857" cy="312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Cây bàng và lớp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773711" y="779292"/>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Bên cửa lớp học</a:t>
            </a:r>
          </a:p>
          <a:p>
            <a:pPr algn="just"/>
            <a:r>
              <a:rPr lang="en-US" sz="2800" smtClean="0">
                <a:latin typeface="Arial-Rounded" pitchFamily="34" charset="0"/>
                <a:ea typeface="Arial-Rounded" pitchFamily="34" charset="0"/>
                <a:cs typeface="Arial-Rounded" pitchFamily="34" charset="0"/>
              </a:rPr>
              <a:t>Có cây bàng già</a:t>
            </a:r>
          </a:p>
          <a:p>
            <a:pPr algn="just"/>
            <a:r>
              <a:rPr lang="en-US" sz="2800" smtClean="0">
                <a:latin typeface="Arial-Rounded" pitchFamily="34" charset="0"/>
                <a:ea typeface="Arial-Rounded" pitchFamily="34" charset="0"/>
                <a:cs typeface="Arial-Rounded" pitchFamily="34" charset="0"/>
              </a:rPr>
              <a:t>Tán lá xòe ra</a:t>
            </a:r>
          </a:p>
          <a:p>
            <a:pPr algn="just"/>
            <a:r>
              <a:rPr lang="en-US" sz="2800" smtClean="0">
                <a:latin typeface="Arial-Rounded" pitchFamily="34" charset="0"/>
                <a:ea typeface="Arial-Rounded" pitchFamily="34" charset="0"/>
                <a:cs typeface="Arial-Rounded" pitchFamily="34" charset="0"/>
              </a:rPr>
              <a:t>Như ô xanh mướt.</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Bàng ghé cửa lớp</a:t>
            </a:r>
          </a:p>
          <a:p>
            <a:pPr algn="just"/>
            <a:r>
              <a:rPr lang="en-US" sz="2800" smtClean="0">
                <a:latin typeface="Arial-Rounded" pitchFamily="34" charset="0"/>
                <a:ea typeface="Arial-Rounded" pitchFamily="34" charset="0"/>
                <a:cs typeface="Arial-Rounded" pitchFamily="34" charset="0"/>
              </a:rPr>
              <a:t>Nghe cô giảng bài</a:t>
            </a:r>
          </a:p>
          <a:p>
            <a:pPr algn="just"/>
            <a:r>
              <a:rPr lang="en-US" sz="2800" smtClean="0">
                <a:latin typeface="Arial-Rounded" pitchFamily="34" charset="0"/>
                <a:ea typeface="Arial-Rounded" pitchFamily="34" charset="0"/>
                <a:cs typeface="Arial-Rounded" pitchFamily="34" charset="0"/>
              </a:rPr>
              <a:t>Mỗi buổi sớm mai</a:t>
            </a:r>
          </a:p>
          <a:p>
            <a:pPr algn="just"/>
            <a:r>
              <a:rPr lang="en-US" sz="2800" smtClean="0">
                <a:latin typeface="Arial-Rounded" pitchFamily="34" charset="0"/>
                <a:ea typeface="Arial-Rounded" pitchFamily="34" charset="0"/>
                <a:cs typeface="Arial-Rounded" pitchFamily="34" charset="0"/>
              </a:rPr>
              <a:t>Quên ngày mưa nắng.</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
        <p:nvSpPr>
          <p:cNvPr id="7" name="TextBox 6"/>
          <p:cNvSpPr txBox="1"/>
          <p:nvPr/>
        </p:nvSpPr>
        <p:spPr>
          <a:xfrm>
            <a:off x="4691083" y="779292"/>
            <a:ext cx="5486400" cy="4401156"/>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Cuối tuần, lớp vắng</a:t>
            </a:r>
          </a:p>
          <a:p>
            <a:pPr algn="just"/>
            <a:r>
              <a:rPr lang="en-US" sz="2800" smtClean="0">
                <a:latin typeface="Arial-Rounded" pitchFamily="34" charset="0"/>
                <a:ea typeface="Arial-Rounded" pitchFamily="34" charset="0"/>
                <a:cs typeface="Arial-Rounded" pitchFamily="34" charset="0"/>
              </a:rPr>
              <a:t>Không thấy tiếng cô</a:t>
            </a:r>
          </a:p>
          <a:p>
            <a:pPr algn="just"/>
            <a:r>
              <a:rPr lang="en-US" sz="2800" smtClean="0">
                <a:latin typeface="Arial-Rounded" pitchFamily="34" charset="0"/>
                <a:ea typeface="Arial-Rounded" pitchFamily="34" charset="0"/>
                <a:cs typeface="Arial-Rounded" pitchFamily="34" charset="0"/>
              </a:rPr>
              <a:t>Không bạn vui đùa</a:t>
            </a:r>
          </a:p>
          <a:p>
            <a:pPr algn="just"/>
            <a:r>
              <a:rPr lang="en-US" sz="2800" smtClean="0">
                <a:latin typeface="Arial-Rounded" pitchFamily="34" charset="0"/>
                <a:ea typeface="Arial-Rounded" pitchFamily="34" charset="0"/>
                <a:cs typeface="Arial-Rounded" pitchFamily="34" charset="0"/>
              </a:rPr>
              <a:t>Tán bàng ngơ ngác.</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Thứ hai trở lại</a:t>
            </a:r>
          </a:p>
          <a:p>
            <a:pPr algn="just"/>
            <a:r>
              <a:rPr lang="en-US" sz="2800" smtClean="0">
                <a:latin typeface="Arial-Rounded" pitchFamily="34" charset="0"/>
                <a:ea typeface="Arial-Rounded" pitchFamily="34" charset="0"/>
                <a:cs typeface="Arial-Rounded" pitchFamily="34" charset="0"/>
              </a:rPr>
              <a:t>Lớp học tưng bừng</a:t>
            </a:r>
          </a:p>
          <a:p>
            <a:pPr algn="just"/>
            <a:r>
              <a:rPr lang="en-US" sz="2800" smtClean="0">
                <a:latin typeface="Arial-Rounded" pitchFamily="34" charset="0"/>
                <a:ea typeface="Arial-Rounded" pitchFamily="34" charset="0"/>
                <a:cs typeface="Arial-Rounded" pitchFamily="34" charset="0"/>
              </a:rPr>
              <a:t>Tán xanh vui mừng</a:t>
            </a:r>
          </a:p>
          <a:p>
            <a:pPr algn="just"/>
            <a:r>
              <a:rPr lang="en-US" sz="2800" smtClean="0">
                <a:latin typeface="Arial-Rounded" pitchFamily="34" charset="0"/>
                <a:ea typeface="Arial-Rounded" pitchFamily="34" charset="0"/>
                <a:cs typeface="Arial-Rounded" pitchFamily="34" charset="0"/>
              </a:rPr>
              <a:t>Vẫy chào các bạn.</a:t>
            </a:r>
          </a:p>
          <a:p>
            <a:pPr algn="just"/>
            <a:r>
              <a:rPr lang="en-US" sz="2800" smtClean="0">
                <a:latin typeface="Arial-Rounded" pitchFamily="34" charset="0"/>
                <a:ea typeface="Arial-Rounded" pitchFamily="34" charset="0"/>
                <a:cs typeface="Arial-Rounded" pitchFamily="34" charset="0"/>
              </a:rPr>
              <a:t>               (Minh Tâm)</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527703"/>
            <a:ext cx="7773005" cy="584739"/>
          </a:xfrm>
          <a:prstGeom prst="rect">
            <a:avLst/>
          </a:prstGeom>
          <a:solidFill>
            <a:srgbClr val="F8E2FA"/>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thơ có mấy khổ thơ?</a:t>
            </a:r>
            <a:endParaRPr lang="en-US" sz="3200">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744"/>
            <a:ext cx="8839200" cy="475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744"/>
            <a:ext cx="8839200" cy="475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531651"/>
            <a:ext cx="7773005" cy="584739"/>
          </a:xfrm>
          <a:prstGeom prst="rect">
            <a:avLst/>
          </a:prstGeom>
          <a:solidFill>
            <a:srgbClr val="F8E2FA"/>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2293268" y="1739900"/>
            <a:ext cx="6023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324101" y="2130897"/>
            <a:ext cx="14858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52627" y="3714750"/>
            <a:ext cx="7429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400182" y="4124778"/>
            <a:ext cx="7429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172200" y="333375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8" y="4396122"/>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744"/>
            <a:ext cx="8839200" cy="475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683</Words>
  <Application>Microsoft Office PowerPoint</Application>
  <PresentationFormat>On-screen Show (16:9)</PresentationFormat>
  <Paragraphs>161</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Sân trường em có những cầy gì?</vt:lpstr>
      <vt:lpstr>Chúng ta nên làm gì để bảo vệ cây xanh?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TranNham</cp:lastModifiedBy>
  <cp:revision>162</cp:revision>
  <dcterms:created xsi:type="dcterms:W3CDTF">2020-12-08T15:48:47Z</dcterms:created>
  <dcterms:modified xsi:type="dcterms:W3CDTF">2022-02-28T00:55:31Z</dcterms:modified>
</cp:coreProperties>
</file>