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21" r:id="rId4"/>
    <p:sldMasterId id="2147483734" r:id="rId5"/>
    <p:sldMasterId id="2147483758" r:id="rId6"/>
    <p:sldMasterId id="2147483770" r:id="rId7"/>
    <p:sldMasterId id="2147483782" r:id="rId8"/>
    <p:sldMasterId id="2147483818" r:id="rId9"/>
  </p:sldMasterIdLst>
  <p:sldIdLst>
    <p:sldId id="293" r:id="rId10"/>
    <p:sldId id="276" r:id="rId11"/>
    <p:sldId id="327" r:id="rId12"/>
    <p:sldId id="281" r:id="rId13"/>
    <p:sldId id="329" r:id="rId14"/>
    <p:sldId id="283" r:id="rId15"/>
    <p:sldId id="330" r:id="rId16"/>
    <p:sldId id="282" r:id="rId17"/>
    <p:sldId id="294" r:id="rId18"/>
    <p:sldId id="289" r:id="rId19"/>
    <p:sldId id="323" r:id="rId20"/>
    <p:sldId id="324" r:id="rId21"/>
    <p:sldId id="295" r:id="rId22"/>
    <p:sldId id="326" r:id="rId23"/>
    <p:sldId id="297" r:id="rId24"/>
    <p:sldId id="298" r:id="rId25"/>
    <p:sldId id="299" r:id="rId26"/>
    <p:sldId id="300" r:id="rId27"/>
    <p:sldId id="301" r:id="rId28"/>
    <p:sldId id="312" r:id="rId29"/>
    <p:sldId id="314" r:id="rId30"/>
    <p:sldId id="333" r:id="rId31"/>
    <p:sldId id="309" r:id="rId32"/>
    <p:sldId id="302" r:id="rId33"/>
    <p:sldId id="304" r:id="rId34"/>
    <p:sldId id="332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853" autoAdjust="0"/>
    <p:restoredTop sz="94662" autoAdjust="0"/>
  </p:normalViewPr>
  <p:slideViewPr>
    <p:cSldViewPr>
      <p:cViewPr>
        <p:scale>
          <a:sx n="66" d="100"/>
          <a:sy n="66" d="100"/>
        </p:scale>
        <p:origin x="-66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0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408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84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947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72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392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04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242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134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896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853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64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8215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035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036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628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191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261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197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117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735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452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49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342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27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654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218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053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C28-83DF-4E49-A35F-ED516367F946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5/29/2024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94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9128-69C2-498D-A7AC-EED03F04647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125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150-26C4-4687-B09A-3BD13D46156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5/29/2024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920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965C-DE78-47A4-BE9F-229C03367FD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582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B30E-57C9-4BB7-8CAF-FD6D2F5E8A6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339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FAB7-77CF-49C2-BB20-64B2AF04959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92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1615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C4C-84C4-4143-8B0C-9BFC6CB5944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088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ADAD-8D17-4FE2-850B-FD1A10A3337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334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D164-3759-4670-BCEF-1071B28958E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8F2358-0FDF-4AB0-B45F-82FF94FDAC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319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DE13-7675-4A43-A97C-1E46924246B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2162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3BA4-050B-4679-8D41-58A0A9F5A0A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0110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C456B-1519-44B3-A6E5-29DC1C64969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FDFAE-DDA1-4748-9C85-76C91A92A92F}" type="slidenum">
              <a:rPr lang="en-US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87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121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048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464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20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8636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125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506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3854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2071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036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3113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170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1865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9147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62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99760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508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01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8371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795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2612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773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0038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5599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9529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76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8544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183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5425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4464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0321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4593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3033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735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0424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2423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95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6243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7651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1834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5425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4464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0321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4593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3033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7356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0424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24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2333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9211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583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6063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5177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549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4846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8225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7638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0639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94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1314-1A37-4A40-82FA-78D8D3369C70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C6BF-1C4A-4A87-8D70-23058B88D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0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5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88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1021DB-78C2-4760-AFDF-2546674B1B9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0072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9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12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05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05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1314-1A37-4A40-82FA-78D8D3369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C6BF-1C4A-4A87-8D70-23058B88D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71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M&#212;N%20TIN%20TT%202023%20-2024\BAIGIANG\5221584250350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slide" Target="slide6.xml"/><Relationship Id="rId10" Type="http://schemas.openxmlformats.org/officeDocument/2006/relationships/slide" Target="slide10.xml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tags" Target="../tags/tag3.xml"/><Relationship Id="rId7" Type="http://schemas.openxmlformats.org/officeDocument/2006/relationships/image" Target="../media/image2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4.xml"/><Relationship Id="rId9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istrator\Desktop\M&#212;N%20TIN%20TT%202023%20-2024\BAIGIANG\robot1.mp4" TargetMode="Externa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M&#212;N%20TIN%20TT%202023%20-2024\BAIGIANG\Tieng-vo-tay-www_nhacchuongvui_com.mp3" TargetMode="External"/><Relationship Id="rId6" Type="http://schemas.openxmlformats.org/officeDocument/2006/relationships/slide" Target="slide9.xml"/><Relationship Id="rId5" Type="http://schemas.openxmlformats.org/officeDocument/2006/relationships/image" Target="../media/image10.jpe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240740" y="3095592"/>
            <a:ext cx="4662519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Tin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630470" y="1905000"/>
            <a:ext cx="7883060" cy="633786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1311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Chào </a:t>
            </a:r>
            <a:r>
              <a:rPr lang="vi-VN" sz="36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mừng </a:t>
            </a:r>
            <a:r>
              <a:rPr lang="en-US" sz="3600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quý</a:t>
            </a:r>
            <a:r>
              <a:rPr lang="vi-VN" sz="3600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thầy </a:t>
            </a:r>
            <a:r>
              <a:rPr lang="vi-VN" sz="36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cô </a:t>
            </a:r>
            <a:r>
              <a:rPr lang="en-US" sz="3600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về</a:t>
            </a:r>
            <a:r>
              <a:rPr lang="vi-VN" sz="3600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thăm</a:t>
            </a:r>
            <a:r>
              <a:rPr lang="en-US" sz="36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và</a:t>
            </a:r>
            <a:r>
              <a:rPr lang="en-US" sz="3600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dự giờ</a:t>
            </a:r>
            <a:endParaRPr lang="en-US" sz="3600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376873" y="4065467"/>
            <a:ext cx="531807" cy="425039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190952" y="2369486"/>
            <a:ext cx="482632" cy="338039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3962400" y="3657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381575" y="785222"/>
            <a:ext cx="261201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8354386" y="1908942"/>
            <a:ext cx="342900" cy="1849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6477000" y="3095592"/>
            <a:ext cx="304800" cy="208069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4430" y="4992394"/>
            <a:ext cx="2935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 5A5</a:t>
            </a:r>
            <a:endParaRPr lang="en-US" sz="54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3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685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777" y="2819400"/>
            <a:ext cx="822533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46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3:</a:t>
            </a:r>
          </a:p>
          <a:p>
            <a:pPr algn="ctr">
              <a:lnSpc>
                <a:spcPct val="150000"/>
              </a:lnSpc>
            </a:pPr>
            <a:r>
              <a:rPr lang="vi-VN" sz="46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THỦ TỤC TRONG LOGO</a:t>
            </a:r>
            <a:r>
              <a:rPr lang="en-US" sz="46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(T1)</a:t>
            </a:r>
            <a:endParaRPr lang="en-US" sz="46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5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762000"/>
            <a:ext cx="560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 bài học</a:t>
            </a:r>
            <a:endParaRPr lang="en-US" sz="54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971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>
                <a:latin typeface="+mj-lt"/>
              </a:rPr>
              <a:t>* Hiểu được khái niệm, cách viết và cách lưu lại thủ tục trong logo;</a:t>
            </a:r>
          </a:p>
          <a:p>
            <a:pPr algn="just"/>
            <a:r>
              <a:rPr lang="vi-VN" sz="3600" dirty="0" smtClean="0">
                <a:latin typeface="+mj-lt"/>
              </a:rPr>
              <a:t>*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ử </a:t>
            </a:r>
            <a:r>
              <a:rPr lang="vi-VN" sz="3600" dirty="0" smtClean="0">
                <a:latin typeface="+mj-lt"/>
              </a:rPr>
              <a:t>dụng được một thủ tục đã lưu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+mj-lt"/>
              </a:rPr>
              <a:t>trong logo.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9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762000"/>
            <a:ext cx="560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 bài học</a:t>
            </a:r>
            <a:endParaRPr lang="en-US" sz="54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143000" y="2819400"/>
            <a:ext cx="2927747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36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altLang="en-US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3736757"/>
            <a:ext cx="8247063" cy="1481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dãy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thao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4389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685800" y="2938381"/>
            <a:ext cx="86218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quan sát </a:t>
            </a:r>
            <a:r>
              <a:rPr lang="en-US" altLang="vi-VN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tam giác và viết được câu lệnh của hình</a:t>
            </a:r>
            <a:r>
              <a:rPr lang="en-US" altLang="vi-V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6553200" y="4244199"/>
            <a:ext cx="1905000" cy="14478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4644933"/>
            <a:ext cx="5109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3600" b="1" cap="none" spc="0" dirty="0" smtClean="0">
                <a:ln/>
                <a:solidFill>
                  <a:srgbClr val="002060"/>
                </a:solidFill>
                <a:effectLst/>
              </a:rPr>
              <a:t>Repeat 3[fd 100 rt 120]</a:t>
            </a:r>
            <a:endParaRPr lang="en-US" sz="36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77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22158425035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319587"/>
            <a:ext cx="9144000" cy="71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7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7993" y="3528572"/>
            <a:ext cx="274497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/>
            <a:r>
              <a:rPr lang="en-US" altLang="vi-VN" sz="2800" b="1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 1.</a:t>
            </a:r>
            <a:r>
              <a:rPr lang="en-US" altLang="vi-VN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Gõ lệnh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edit “Tamgiac </a:t>
            </a:r>
            <a:r>
              <a:rPr lang="en-US" altLang="vi-VN" sz="28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 ngăn gõ lệnh rồi </a:t>
            </a:r>
            <a:r>
              <a:rPr lang="en-US" altLang="vi-VN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nhấn phím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Enter</a:t>
            </a:r>
            <a:r>
              <a:rPr lang="en-US" altLang="vi-VN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vi-VN" sz="2800">
              <a:latin typeface=".VnArial" pitchFamily="34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660" y="5427406"/>
            <a:ext cx="1409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4471" y="2529400"/>
            <a:ext cx="8280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pt-BR" alt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pt-BR" altLang="vi-VN" sz="2800" b="1" dirty="0" smtClean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pt-BR" altLang="vi-VN" sz="2800" b="1" dirty="0">
                <a:latin typeface="Times New Roman" pitchFamily="18" charset="0"/>
                <a:cs typeface="Times New Roman" pitchFamily="18" charset="0"/>
              </a:rPr>
              <a:t>viết thủ tục </a:t>
            </a:r>
            <a:r>
              <a:rPr lang="pt-BR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Tamgiac</a:t>
            </a:r>
            <a:r>
              <a:rPr lang="pt-BR" altLang="vi-VN" sz="2800" b="1" dirty="0">
                <a:latin typeface="Times New Roman" pitchFamily="18" charset="0"/>
                <a:cs typeface="Times New Roman" pitchFamily="18" charset="0"/>
              </a:rPr>
              <a:t> ta làm </a:t>
            </a:r>
            <a:r>
              <a:rPr lang="pt-BR" altLang="vi-VN" sz="2800" b="1" dirty="0" smtClean="0">
                <a:latin typeface="Times New Roman" pitchFamily="18" charset="0"/>
                <a:cs typeface="Times New Roman" pitchFamily="18" charset="0"/>
              </a:rPr>
              <a:t>theo:</a:t>
            </a:r>
            <a:endParaRPr lang="pt-BR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903" y="3359909"/>
            <a:ext cx="5470857" cy="262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438400" y="5029200"/>
            <a:ext cx="990600" cy="64585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19400" y="838200"/>
            <a:ext cx="44655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CÁC BƯỚC THỰC HiỆN</a:t>
            </a:r>
            <a:endParaRPr lang="en-US" sz="36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2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77091" y="2635312"/>
            <a:ext cx="86719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 eaLnBrk="1" hangingPunct="1"/>
            <a:r>
              <a:rPr lang="en-US" altLang="vi-VN" sz="3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Sau</a:t>
            </a:r>
            <a:r>
              <a:rPr lang="en-US" altLang="vi-VN" sz="3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altLang="vi-VN" sz="3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ấn</a:t>
            </a:r>
            <a:r>
              <a:rPr lang="en-US" altLang="vi-VN" sz="3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Enter </a:t>
            </a:r>
            <a:r>
              <a:rPr lang="en-US" altLang="vi-VN" sz="3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thì</a:t>
            </a:r>
            <a:r>
              <a:rPr lang="en-US" altLang="vi-VN" sz="3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xuất</a:t>
            </a:r>
            <a:r>
              <a:rPr lang="en-US" altLang="vi-VN" sz="3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cửa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sổ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soạn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altLang="vi-VN" sz="3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sau</a:t>
            </a:r>
            <a:r>
              <a:rPr lang="en-US" altLang="vi-VN" sz="3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en-US" altLang="vi-VN" sz="30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4821"/>
            <a:ext cx="6019800" cy="265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828800" y="4155996"/>
            <a:ext cx="7147908" cy="1863804"/>
            <a:chOff x="1828800" y="4155996"/>
            <a:chExt cx="7147908" cy="1863804"/>
          </a:xfrm>
        </p:grpSpPr>
        <p:sp>
          <p:nvSpPr>
            <p:cNvPr id="18" name="Right Brace 17"/>
            <p:cNvSpPr/>
            <p:nvPr/>
          </p:nvSpPr>
          <p:spPr>
            <a:xfrm>
              <a:off x="1828800" y="4562380"/>
              <a:ext cx="122238" cy="381000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635553" y="4155996"/>
              <a:ext cx="2341155" cy="186380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800">
                  <a:solidFill>
                    <a:schemeClr val="tx1"/>
                  </a:solidFill>
                </a:rPr>
                <a:t>Các lệnh có sẵn:</a:t>
              </a:r>
            </a:p>
            <a:p>
              <a:pPr eaLnBrk="1" hangingPunct="1">
                <a:defRPr/>
              </a:pPr>
              <a:r>
                <a:rPr lang="en-US" sz="2800">
                  <a:solidFill>
                    <a:srgbClr val="002060"/>
                  </a:solidFill>
                </a:rPr>
                <a:t>To tamgiac</a:t>
              </a:r>
            </a:p>
            <a:p>
              <a:pPr eaLnBrk="1" hangingPunct="1">
                <a:defRPr/>
              </a:pPr>
              <a:r>
                <a:rPr lang="en-US" sz="2800">
                  <a:solidFill>
                    <a:srgbClr val="002060"/>
                  </a:solidFill>
                </a:rPr>
                <a:t>end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2057401" y="4752880"/>
              <a:ext cx="472439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819400" y="838200"/>
            <a:ext cx="44655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CÁC BƯỚC THỰC HiỆN</a:t>
            </a:r>
            <a:endParaRPr lang="en-US" sz="36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2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09600" y="2608584"/>
            <a:ext cx="83523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 eaLnBrk="1" hangingPunct="1"/>
            <a:r>
              <a:rPr lang="vi-VN" altLang="vi-VN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altLang="vi-VN" sz="28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altLang="vi-VN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vi-VN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vi-VN" altLang="vi-VN" sz="2800" b="1" i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indent="-742950" eaLnBrk="1" hangingPunct="1"/>
            <a:r>
              <a:rPr lang="en-US" altLang="vi-VN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vẽ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tam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giác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cửa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sổ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soạn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thảo</a:t>
            </a:r>
            <a:endParaRPr lang="en-US" altLang="vi-VN" sz="28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586" y="3996350"/>
            <a:ext cx="6130413" cy="217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76400" y="4414074"/>
            <a:ext cx="7285561" cy="1445956"/>
            <a:chOff x="1676400" y="4414074"/>
            <a:chExt cx="7285561" cy="1445956"/>
          </a:xfrm>
        </p:grpSpPr>
        <p:sp>
          <p:nvSpPr>
            <p:cNvPr id="25" name="Rounded Rectangle 24"/>
            <p:cNvSpPr/>
            <p:nvPr/>
          </p:nvSpPr>
          <p:spPr>
            <a:xfrm>
              <a:off x="6767052" y="4414074"/>
              <a:ext cx="2194909" cy="144595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Gõ chèn vào các lệnh vẽ hình tam </a:t>
              </a:r>
              <a:r>
                <a:rPr lang="en-US" sz="2400" dirty="0" smtClean="0">
                  <a:solidFill>
                    <a:schemeClr val="tx1"/>
                  </a:solidFill>
                </a:rPr>
                <a:t>giác.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1676400" y="4763729"/>
              <a:ext cx="177041" cy="497758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7" name="Elbow Connector 26"/>
            <p:cNvCxnSpPr/>
            <p:nvPr/>
          </p:nvCxnSpPr>
          <p:spPr>
            <a:xfrm rot="10800000" flipV="1">
              <a:off x="1981200" y="5012606"/>
              <a:ext cx="4953000" cy="9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819400" y="838200"/>
            <a:ext cx="44655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CÁC BƯỚC THỰC HiỆN</a:t>
            </a:r>
            <a:endParaRPr lang="en-US" sz="36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4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04019" y="2614758"/>
            <a:ext cx="85098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 eaLnBrk="1" hangingPunct="1"/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3: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bộ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cửa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sổ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soạn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thảo</a:t>
            </a:r>
            <a:endParaRPr lang="en-US" altLang="vi-VN" sz="3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529" y="3953738"/>
            <a:ext cx="5405563" cy="237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06256" y="4272709"/>
            <a:ext cx="6364523" cy="1143000"/>
            <a:chOff x="2819402" y="4549798"/>
            <a:chExt cx="6364523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6770106" y="4549798"/>
              <a:ext cx="2413819" cy="1143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Nháy vào File rồi </a:t>
              </a:r>
              <a:r>
                <a:rPr lang="en-US" sz="2400" dirty="0" smtClean="0">
                  <a:solidFill>
                    <a:schemeClr val="tx1"/>
                  </a:solidFill>
                </a:rPr>
                <a:t>chọn</a:t>
              </a:r>
            </a:p>
            <a:p>
              <a:pPr algn="ctr" eaLnBrk="1" hangingPunct="1">
                <a:defRPr/>
              </a:pP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Save and Exit</a:t>
              </a:r>
            </a:p>
          </p:txBody>
        </p:sp>
        <p:cxnSp>
          <p:nvCxnSpPr>
            <p:cNvPr id="18" name="Elbow Connector 17"/>
            <p:cNvCxnSpPr/>
            <p:nvPr/>
          </p:nvCxnSpPr>
          <p:spPr>
            <a:xfrm rot="10800000" flipV="1">
              <a:off x="2819402" y="4849088"/>
              <a:ext cx="3965944" cy="24765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2819400" y="838200"/>
            <a:ext cx="44655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CÁC BƯỚC THỰC HiỆN</a:t>
            </a:r>
            <a:endParaRPr lang="en-US" sz="36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7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5026" y="2824317"/>
            <a:ext cx="273090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vi-VN" sz="2800" b="1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 4:</a:t>
            </a:r>
            <a:r>
              <a:rPr lang="en-US" altLang="vi-VN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Gõ lệnh </a:t>
            </a:r>
            <a:r>
              <a:rPr lang="en-US" altLang="vi-VN" sz="2800" b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Tamgiac</a:t>
            </a:r>
            <a:r>
              <a:rPr lang="en-US" altLang="vi-VN" sz="28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 ngăn gõ lệnh rồi nhấn phím </a:t>
            </a:r>
            <a:r>
              <a:rPr lang="en-US" altLang="vi-VN" sz="28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Enter và quan </a:t>
            </a:r>
            <a:r>
              <a:rPr lang="en-US" altLang="vi-VN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sát kết </a:t>
            </a:r>
            <a:r>
              <a:rPr lang="en-US" altLang="vi-VN" sz="28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 trên sân khấu Logo.</a:t>
            </a:r>
            <a:endParaRPr lang="en-US" altLang="vi-VN" sz="280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8412" y="2863645"/>
            <a:ext cx="5638800" cy="385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667000" y="4038600"/>
            <a:ext cx="3200400" cy="2286000"/>
            <a:chOff x="2667000" y="4038600"/>
            <a:chExt cx="3200400" cy="22860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667000" y="4449871"/>
              <a:ext cx="1066800" cy="187472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667000" y="4038600"/>
              <a:ext cx="3200400" cy="41127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2819400" y="838200"/>
            <a:ext cx="44655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CÁC BƯỚC THỰC HiỆN</a:t>
            </a:r>
            <a:endParaRPr lang="en-US" sz="36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8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2817154" y="634447"/>
            <a:ext cx="20574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4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035" y="2883772"/>
            <a:ext cx="1925292" cy="235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54594"/>
            <a:ext cx="18137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539" y="2919183"/>
            <a:ext cx="197223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334865" y="5943600"/>
            <a:ext cx="1676400" cy="59485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Luật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chơi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421949" y="1015447"/>
            <a:ext cx="7772400" cy="914400"/>
          </a:xfrm>
        </p:spPr>
        <p:txBody>
          <a:bodyPr/>
          <a:lstStyle/>
          <a:p>
            <a:r>
              <a:rPr lang="en-US" b="1" dirty="0" smtClean="0"/>
              <a:t>HỘP QUÀ BÍ ẨN</a:t>
            </a:r>
            <a:endParaRPr lang="en-US" b="1" dirty="0"/>
          </a:p>
        </p:txBody>
      </p:sp>
      <p:pic>
        <p:nvPicPr>
          <p:cNvPr id="10" name="Picture 7" descr="flower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785" y="5838642"/>
            <a:ext cx="857250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613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1963968"/>
              </p:ext>
            </p:extLst>
          </p:nvPr>
        </p:nvGraphicFramePr>
        <p:xfrm>
          <a:off x="381000" y="2438399"/>
          <a:ext cx="8458200" cy="413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61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tục</a:t>
                      </a:r>
                      <a:endParaRPr 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 thành phần của thủ tục</a:t>
                      </a:r>
                      <a:endParaRPr lang="en-US" sz="2400" b="1" kern="1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19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47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3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7200" y="3114020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/>
            <a:r>
              <a:rPr lang="en-US" alt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 Tamgiac</a:t>
            </a:r>
            <a:endParaRPr lang="en-US" alt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581400" y="3016984"/>
            <a:ext cx="52577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/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Đầu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</a:p>
          <a:p>
            <a:pPr marL="742950" indent="-742950"/>
            <a:r>
              <a:rPr lang="en-US" altLang="vi-VN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to </a:t>
            </a:r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bắt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đầu</a:t>
            </a:r>
            <a:endParaRPr lang="en-US" altLang="vi-VN" sz="25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indent="-742950"/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altLang="vi-VN" sz="2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Tamgiac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tên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do </a:t>
            </a:r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đặt</a:t>
            </a:r>
            <a:endParaRPr lang="en-US" altLang="vi-VN" sz="25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indent="-742950"/>
            <a:r>
              <a:rPr lang="en-US" altLang="vi-VN" sz="25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(</a:t>
            </a:r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liền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5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dấu</a:t>
            </a:r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endParaRPr lang="en-US" altLang="vi-VN" sz="25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581398" y="4866321"/>
            <a:ext cx="49900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/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Thân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endParaRPr lang="vi-VN" altLang="vi-VN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indent="-742950"/>
            <a:r>
              <a:rPr lang="vi-VN" altLang="vi-V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</a:t>
            </a:r>
            <a:r>
              <a:rPr lang="en-US" altLang="vi-VN" sz="24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altLang="vi-VN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altLang="vi-VN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altLang="vi-VN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bên</a:t>
            </a:r>
            <a:r>
              <a:rPr lang="en-US" altLang="vi-VN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altLang="vi-VN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altLang="vi-VN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endParaRPr lang="en-US" altLang="vi-VN" sz="24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91886" y="6019800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/>
            <a:r>
              <a:rPr lang="en-US" alt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end</a:t>
            </a:r>
            <a:endParaRPr lang="en-US" alt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581398" y="5816130"/>
            <a:ext cx="49943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/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thúc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vi-VN" altLang="vi-VN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indent="-742950"/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altLang="vi-V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end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thúc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endParaRPr lang="en-US" altLang="vi-VN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457200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đoạn gồm các câu lệnh em vừa viết trong cửa sổ soạn thảo đ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gọi là một thủ tục trong logo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050988"/>
            <a:ext cx="31228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/>
                <a:solidFill>
                  <a:srgbClr val="FF0000"/>
                </a:solidFill>
                <a:effectLst/>
              </a:rPr>
              <a:t>Repeat 3[</a:t>
            </a:r>
            <a:r>
              <a:rPr lang="en-US" sz="2400" b="1" cap="none" spc="0" dirty="0" err="1" smtClean="0">
                <a:ln/>
                <a:solidFill>
                  <a:srgbClr val="FF0000"/>
                </a:solidFill>
                <a:effectLst/>
              </a:rPr>
              <a:t>fd</a:t>
            </a:r>
            <a:r>
              <a:rPr lang="en-US" sz="2400" b="1" cap="none" spc="0" dirty="0" smtClean="0">
                <a:ln/>
                <a:solidFill>
                  <a:srgbClr val="FF0000"/>
                </a:solidFill>
                <a:effectLst/>
              </a:rPr>
              <a:t> 150 </a:t>
            </a:r>
            <a:r>
              <a:rPr lang="en-US" sz="2400" b="1" cap="none" spc="0" dirty="0" err="1" smtClean="0">
                <a:ln/>
                <a:solidFill>
                  <a:srgbClr val="FF0000"/>
                </a:solidFill>
                <a:effectLst/>
              </a:rPr>
              <a:t>rt</a:t>
            </a:r>
            <a:r>
              <a:rPr lang="en-US" sz="2400" b="1" cap="none" spc="0" dirty="0" smtClean="0">
                <a:ln/>
                <a:solidFill>
                  <a:srgbClr val="FF0000"/>
                </a:solidFill>
                <a:effectLst/>
              </a:rPr>
              <a:t> 120]</a:t>
            </a:r>
            <a:endParaRPr lang="en-US" sz="2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4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0689" y="2850865"/>
            <a:ext cx="84165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6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Thủ </a:t>
            </a:r>
            <a:r>
              <a:rPr lang="en-US" altLang="vi-VN" sz="26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 trong Logo gồm mấy </a:t>
            </a:r>
            <a:r>
              <a:rPr lang="en-US" altLang="vi-VN" sz="26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thành phần?</a:t>
            </a:r>
            <a:endParaRPr lang="en-US" altLang="vi-VN" sz="26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9600" y="3516124"/>
            <a:ext cx="7010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A. 2			B. 3		C. 4		D. 5</a:t>
            </a:r>
            <a:endParaRPr lang="en-US" altLang="vi-VN" sz="260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vi-VN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9211" y="3529187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21169" y="4572000"/>
            <a:ext cx="84165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6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Vậy em kể tên thành phần trong thủ tục ?</a:t>
            </a:r>
            <a:endParaRPr lang="en-US" altLang="vi-VN" sz="26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09600" y="5167105"/>
            <a:ext cx="69490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Phần</a:t>
            </a:r>
            <a:r>
              <a:rPr lang="en-US" altLang="vi-VN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đầu</a:t>
            </a:r>
            <a:r>
              <a:rPr lang="en-US" altLang="vi-VN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vi-VN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phần</a:t>
            </a:r>
            <a:r>
              <a:rPr lang="en-US" altLang="vi-VN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thân</a:t>
            </a:r>
            <a:r>
              <a:rPr lang="en-US" altLang="vi-VN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vi-VN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phần</a:t>
            </a:r>
            <a:r>
              <a:rPr lang="en-US" altLang="vi-VN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altLang="vi-VN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thúc</a:t>
            </a:r>
            <a:r>
              <a:rPr lang="en-US" altLang="vi-VN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altLang="vi-VN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altLang="vi-VN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vi-VN" sz="2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29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 animBg="1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1963968"/>
              </p:ext>
            </p:extLst>
          </p:nvPr>
        </p:nvGraphicFramePr>
        <p:xfrm>
          <a:off x="609600" y="3200400"/>
          <a:ext cx="7696200" cy="3107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610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Thủ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tục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Các thành phần của thủ tục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9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47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3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5800" y="3876021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/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 &lt;Tenthutuc&gt;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800600" y="3810001"/>
            <a:ext cx="2971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/>
            <a:r>
              <a:rPr lang="en-US" altLang="vi-VN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Phần đầu thủ tục: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4648201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/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Phần thân thủ tục: </a:t>
            </a:r>
            <a:endParaRPr lang="vi-VN" altLang="vi-V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62000" y="5715001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/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end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00600" y="5791201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/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Phần kết thúc thủ tục:</a:t>
            </a:r>
            <a:endParaRPr lang="vi-VN" altLang="vi-VN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64820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&lt;Các câu lệnh trong thân thủ tục&gt;</a:t>
            </a:r>
            <a:endParaRPr lang="en-US" sz="24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09600" y="1219200"/>
            <a:ext cx="81781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Để mở cửa sổ soạn thảo thủ tục, ta dùng câu lệnh: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			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Edit “&lt;Tên thủ tục</a:t>
            </a:r>
            <a:endParaRPr lang="en-US" alt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09600" y="2209800"/>
            <a:ext cx="464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2. Một thủ tục gồm 3 phầ</a:t>
            </a:r>
            <a:r>
              <a:rPr lang="vi-VN" altLang="vi-VN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n: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</a:t>
            </a:r>
            <a:endParaRPr lang="en-US" alt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1800" y="228600"/>
            <a:ext cx="2864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GHI NHỚ</a:t>
            </a:r>
            <a:endParaRPr lang="en-US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2477" y="3269745"/>
            <a:ext cx="8382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endParaRPr lang="en-US" altLang="vi-VN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9600" y="2667000"/>
            <a:ext cx="81781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Thực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bằng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cách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tên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ngăn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1" y="3962400"/>
            <a:ext cx="868679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4. &lt;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tên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&gt;: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vi-VN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Do em tự đặt, viết liền, không dấu, ít nhất một chữ cái.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vi-VN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altLang="vi-VN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nên</a:t>
            </a:r>
            <a:r>
              <a:rPr lang="en-US" altLang="vi-VN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đặt</a:t>
            </a:r>
            <a:r>
              <a:rPr lang="en-US" altLang="vi-VN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tên</a:t>
            </a:r>
            <a:r>
              <a:rPr lang="en-US" altLang="vi-VN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altLang="vi-VN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altLang="vi-VN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sao</a:t>
            </a:r>
            <a:r>
              <a:rPr lang="en-US" altLang="vi-VN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altLang="vi-VN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gợi</a:t>
            </a:r>
            <a:r>
              <a:rPr lang="en-US" altLang="vi-VN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mở</a:t>
            </a:r>
            <a:r>
              <a:rPr lang="en-US" altLang="vi-VN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vi-VN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altLang="vi-VN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altLang="vi-VN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vi-VN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</a:t>
            </a:r>
            <a:endParaRPr lang="en-US" alt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762000"/>
            <a:ext cx="2864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GHI NHỚ</a:t>
            </a:r>
            <a:endParaRPr lang="en-US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47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90800" y="762000"/>
            <a:ext cx="5715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HOẠT ĐỘNG THỰC HÀNH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0689" y="2850865"/>
            <a:ext cx="84165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Hinhvuong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 Logo theo gợi ý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dưới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đây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en-US" altLang="vi-VN" sz="26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1169" y="3528848"/>
            <a:ext cx="841655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1: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Mở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cửa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sổ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soạn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thảo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2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2: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vẽ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vuông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2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3: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Ghi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đóng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cửa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sổ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soạn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thảo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2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4: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Hinhvuong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ngăn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thực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Hinhvuong</a:t>
            </a:r>
            <a:r>
              <a:rPr lang="en-US" altLang="vi-VN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vi-VN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6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8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76400" y="3733800"/>
            <a:ext cx="5791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</a:t>
            </a:r>
            <a:r>
              <a:rPr lang="en-US" altLang="vi-V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Hinhvuong</a:t>
            </a:r>
            <a:endParaRPr lang="en-US" altLang="vi-VN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Repeat 4[</a:t>
            </a:r>
            <a:r>
              <a:rPr lang="en-US" altLang="vi-VN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100 </a:t>
            </a:r>
            <a:r>
              <a:rPr lang="en-US" altLang="vi-VN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rt</a:t>
            </a:r>
            <a:r>
              <a:rPr lang="en-US" altLang="vi-V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90]</a:t>
            </a:r>
            <a:endParaRPr lang="en-US" alt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590800"/>
            <a:ext cx="79528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Thủ tục hình vuông trong Logo:</a:t>
            </a:r>
            <a:endParaRPr lang="en-US" sz="4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4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logo: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895600"/>
            <a:ext cx="2943225" cy="20574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3400" y="3962400"/>
            <a:ext cx="841655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1: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Mở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cửa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sổ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soạn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thảo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 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2: Viết các lệnh vẽ hình </a:t>
            </a:r>
            <a:r>
              <a:rPr lang="vi-VN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chữ nhật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2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3: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Ghi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đóng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cửa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sổ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soạn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thảo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 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4: Gõ lệnh </a:t>
            </a:r>
            <a:r>
              <a:rPr lang="en-US" altLang="vi-VN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Hinh</a:t>
            </a:r>
            <a:r>
              <a:rPr lang="vi-VN" altLang="vi-VN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chunhat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trong ngăn lệnh để thực hiện thủ tục </a:t>
            </a:r>
            <a:r>
              <a:rPr lang="en-US" altLang="vi-VN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Hinh</a:t>
            </a:r>
            <a:r>
              <a:rPr lang="vi-VN" altLang="vi-VN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chunhat</a:t>
            </a:r>
            <a:r>
              <a:rPr lang="en-US" alt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vi-VN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6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1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348" y="866329"/>
            <a:ext cx="7505385" cy="4901191"/>
          </a:xfrm>
          <a:prstGeom prst="rect">
            <a:avLst/>
          </a:prstGeom>
        </p:spPr>
      </p:pic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5336296" y="624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767329" y="1991049"/>
            <a:ext cx="261201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762627" y="5275236"/>
            <a:ext cx="531807" cy="425039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8740140" y="3114769"/>
            <a:ext cx="342900" cy="1849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6477000" y="3697758"/>
            <a:ext cx="304800" cy="208069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012053">
            <a:off x="4839573" y="2904476"/>
            <a:ext cx="693563" cy="6055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73348" cy="15861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012053">
            <a:off x="4836953" y="2024150"/>
            <a:ext cx="693563" cy="6055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012053">
            <a:off x="6878976" y="2904476"/>
            <a:ext cx="693563" cy="6055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012053">
            <a:off x="6837350" y="1884337"/>
            <a:ext cx="693563" cy="6055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86140"/>
            <a:ext cx="873348" cy="15861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94403"/>
            <a:ext cx="873348" cy="15861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81" y="4780543"/>
            <a:ext cx="873348" cy="15861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733" y="5181600"/>
            <a:ext cx="873348" cy="15861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733" y="3459405"/>
            <a:ext cx="873348" cy="15861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3304" y="1822871"/>
            <a:ext cx="873348" cy="15861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6868" y="73259"/>
            <a:ext cx="873348" cy="158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33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371600" y="728103"/>
            <a:ext cx="7772400" cy="914400"/>
          </a:xfrm>
        </p:spPr>
        <p:txBody>
          <a:bodyPr/>
          <a:lstStyle/>
          <a:p>
            <a:r>
              <a:rPr lang="en-US" b="1" dirty="0" smtClean="0"/>
              <a:t>LUẬT CHƠI NHƯ SAU:</a:t>
            </a:r>
            <a:endParaRPr lang="en-US" b="1" dirty="0"/>
          </a:p>
        </p:txBody>
      </p:sp>
      <p:pic>
        <p:nvPicPr>
          <p:cNvPr id="10" name="Picture 7" descr="flower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785" y="5838642"/>
            <a:ext cx="857250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107807" y="2493131"/>
            <a:ext cx="4751213" cy="3831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ct val="50000"/>
              </a:spcBef>
            </a:pPr>
            <a:r>
              <a:rPr lang="en-US" altLang="en-US" sz="2200" dirty="0" smtClean="0">
                <a:latin typeface="Times New Roman" pitchFamily="18" charset="0"/>
              </a:rPr>
              <a:t>  Có </a:t>
            </a:r>
            <a:r>
              <a:rPr lang="en-US" altLang="en-US" sz="2200" dirty="0">
                <a:latin typeface="Times New Roman" pitchFamily="18" charset="0"/>
              </a:rPr>
              <a:t>3 hộp quà, trong đó </a:t>
            </a:r>
            <a:r>
              <a:rPr lang="en-US" altLang="en-US" sz="2200" dirty="0" smtClean="0">
                <a:latin typeface="Times New Roman" pitchFamily="18" charset="0"/>
              </a:rPr>
              <a:t>có hai hộp quà ẩn </a:t>
            </a:r>
            <a:r>
              <a:rPr lang="en-US" altLang="en-US" sz="2200" dirty="0">
                <a:latin typeface="Times New Roman" pitchFamily="18" charset="0"/>
              </a:rPr>
              <a:t>chứa 2 câu hỏi và </a:t>
            </a:r>
            <a:r>
              <a:rPr lang="en-US" altLang="en-US" sz="2200" dirty="0" smtClean="0">
                <a:latin typeface="Times New Roman" pitchFamily="18" charset="0"/>
              </a:rPr>
              <a:t>một </a:t>
            </a:r>
            <a:r>
              <a:rPr lang="en-US" altLang="en-US" sz="2200" dirty="0">
                <a:latin typeface="Times New Roman" pitchFamily="18" charset="0"/>
              </a:rPr>
              <a:t>hộp quà may mắn.</a:t>
            </a:r>
          </a:p>
          <a:p>
            <a:pPr algn="just">
              <a:spcBef>
                <a:spcPct val="50000"/>
              </a:spcBef>
            </a:pPr>
            <a:r>
              <a:rPr lang="en-US" altLang="en-US" sz="2200" dirty="0">
                <a:latin typeface="Times New Roman" pitchFamily="18" charset="0"/>
              </a:rPr>
              <a:t> </a:t>
            </a:r>
            <a:r>
              <a:rPr lang="en-US" altLang="en-US" sz="2200" dirty="0" smtClean="0">
                <a:latin typeface="Times New Roman" pitchFamily="18" charset="0"/>
              </a:rPr>
              <a:t> Mỗi </a:t>
            </a:r>
            <a:r>
              <a:rPr lang="en-US" altLang="en-US" sz="2200" dirty="0">
                <a:latin typeface="Times New Roman" pitchFamily="18" charset="0"/>
              </a:rPr>
              <a:t>bạn chơi sẽ </a:t>
            </a:r>
            <a:r>
              <a:rPr lang="en-US" altLang="en-US" sz="2200" dirty="0" smtClean="0">
                <a:latin typeface="Times New Roman" pitchFamily="18" charset="0"/>
              </a:rPr>
              <a:t>chọn </a:t>
            </a:r>
            <a:r>
              <a:rPr lang="en-US" altLang="en-US" sz="2200" dirty="0">
                <a:latin typeface="Times New Roman" pitchFamily="18" charset="0"/>
              </a:rPr>
              <a:t>1 hộp quà bằng cách </a:t>
            </a:r>
            <a:r>
              <a:rPr lang="en-US" altLang="en-US" sz="2200" dirty="0" err="1">
                <a:latin typeface="Times New Roman" pitchFamily="18" charset="0"/>
              </a:rPr>
              <a:t>giơ</a:t>
            </a:r>
            <a:r>
              <a:rPr lang="en-US" altLang="en-US" sz="2200" dirty="0">
                <a:latin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</a:rPr>
              <a:t>tay</a:t>
            </a:r>
            <a:r>
              <a:rPr lang="en-US" altLang="en-US" sz="2200" dirty="0" smtClean="0">
                <a:latin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</a:rPr>
              <a:t>và</a:t>
            </a:r>
            <a:r>
              <a:rPr lang="en-US" altLang="en-US" sz="2200" dirty="0" smtClean="0">
                <a:latin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</a:rPr>
              <a:t>nhiệm</a:t>
            </a:r>
            <a:r>
              <a:rPr lang="en-US" altLang="en-US" sz="2200" dirty="0" smtClean="0">
                <a:latin typeface="Times New Roman" pitchFamily="18" charset="0"/>
              </a:rPr>
              <a:t> </a:t>
            </a:r>
            <a:r>
              <a:rPr lang="en-US" altLang="en-US" sz="2200" dirty="0">
                <a:latin typeface="Times New Roman" pitchFamily="18" charset="0"/>
              </a:rPr>
              <a:t>vụ của các em là trả lời đúng câu hỏi sẽ được tặng một phần quà. </a:t>
            </a:r>
            <a:r>
              <a:rPr lang="en-US" altLang="en-US" sz="2200" dirty="0" smtClean="0">
                <a:latin typeface="Times New Roman" pitchFamily="18" charset="0"/>
              </a:rPr>
              <a:t>Nếu </a:t>
            </a:r>
            <a:r>
              <a:rPr lang="en-US" altLang="en-US" sz="2200" dirty="0">
                <a:latin typeface="Times New Roman" pitchFamily="18" charset="0"/>
              </a:rPr>
              <a:t>trả lời chưa đúng thì em </a:t>
            </a:r>
            <a:r>
              <a:rPr lang="en-US" altLang="en-US" sz="2200" dirty="0" smtClean="0">
                <a:latin typeface="Times New Roman" pitchFamily="18" charset="0"/>
              </a:rPr>
              <a:t>nhường </a:t>
            </a:r>
            <a:r>
              <a:rPr lang="en-US" altLang="en-US" sz="2200" dirty="0">
                <a:latin typeface="Times New Roman" pitchFamily="18" charset="0"/>
              </a:rPr>
              <a:t>quyền trả lời cho bạn khác</a:t>
            </a:r>
            <a:r>
              <a:rPr lang="en-US" altLang="en-US" sz="2200" dirty="0" smtClean="0">
                <a:latin typeface="Times New Roman" pitchFamily="18" charset="0"/>
              </a:rPr>
              <a:t>. Mỗi một câu hỏi được phép trả lời hai lần. </a:t>
            </a:r>
            <a:endParaRPr lang="en-US" altLang="en-US" sz="22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2200" dirty="0">
                <a:latin typeface="Times New Roman" pitchFamily="18" charset="0"/>
              </a:rPr>
              <a:t>   Nếu chọn được hộp quà may mắn thì em sẽ không cần trả lời câu hỏi và được tặng một phần quà.</a:t>
            </a:r>
          </a:p>
        </p:txBody>
      </p:sp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001000" y="6324600"/>
            <a:ext cx="858020" cy="45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obot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57200" y="2438400"/>
            <a:ext cx="3200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17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843" y="91440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590800"/>
            <a:ext cx="83058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prstClr val="black"/>
                </a:solidFill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hỏi</a:t>
            </a:r>
            <a:r>
              <a:rPr lang="en-US" sz="2800" b="1" dirty="0" smtClean="0">
                <a:solidFill>
                  <a:prstClr val="black"/>
                </a:solidFill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</a:rPr>
              <a:t>Dòng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lệnh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nào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dưới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đây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để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vẽ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ra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hình</a:t>
            </a:r>
            <a:r>
              <a:rPr lang="en-US" sz="2800" b="1" dirty="0" smtClean="0">
                <a:solidFill>
                  <a:prstClr val="black"/>
                </a:solidFill>
              </a:rPr>
              <a:t> tam </a:t>
            </a:r>
            <a:r>
              <a:rPr lang="en-US" sz="2800" b="1" dirty="0" err="1" smtClean="0">
                <a:solidFill>
                  <a:prstClr val="black"/>
                </a:solidFill>
              </a:rPr>
              <a:t>giác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</a:rPr>
              <a:t> Logo ?</a:t>
            </a:r>
          </a:p>
          <a:p>
            <a:pPr algn="l"/>
            <a:r>
              <a:rPr lang="en-US" sz="2800" dirty="0" smtClean="0"/>
              <a:t>A. </a:t>
            </a:r>
            <a:r>
              <a:rPr lang="vi-VN" sz="2800" dirty="0" smtClean="0"/>
              <a:t>Repeat </a:t>
            </a:r>
            <a:r>
              <a:rPr lang="en-US" sz="2800" dirty="0" smtClean="0"/>
              <a:t>2</a:t>
            </a:r>
            <a:r>
              <a:rPr lang="vi-VN" sz="2800" dirty="0" smtClean="0"/>
              <a:t>[</a:t>
            </a:r>
            <a:r>
              <a:rPr lang="en-US" sz="2800" dirty="0" smtClean="0"/>
              <a:t>FD</a:t>
            </a:r>
            <a:r>
              <a:rPr lang="vi-VN" sz="2800" dirty="0" smtClean="0"/>
              <a:t> </a:t>
            </a:r>
            <a:r>
              <a:rPr lang="vi-VN" sz="2800" dirty="0"/>
              <a:t>100 </a:t>
            </a:r>
            <a:r>
              <a:rPr lang="en-US" sz="2800" dirty="0" smtClean="0"/>
              <a:t>RT</a:t>
            </a:r>
            <a:r>
              <a:rPr lang="vi-VN" sz="2800" dirty="0" smtClean="0"/>
              <a:t> 120]</a:t>
            </a:r>
            <a:endParaRPr lang="en-US" sz="2800" dirty="0" smtClean="0"/>
          </a:p>
          <a:p>
            <a:pPr algn="l"/>
            <a:r>
              <a:rPr lang="en-US" sz="2800" dirty="0" smtClean="0"/>
              <a:t>B. </a:t>
            </a:r>
            <a:r>
              <a:rPr lang="vi-VN" sz="2800" dirty="0"/>
              <a:t>Repeat </a:t>
            </a:r>
            <a:r>
              <a:rPr lang="vi-VN" sz="2800" dirty="0" smtClean="0"/>
              <a:t>3[</a:t>
            </a:r>
            <a:r>
              <a:rPr lang="en-US" sz="2800" dirty="0" smtClean="0"/>
              <a:t>FD</a:t>
            </a:r>
            <a:r>
              <a:rPr lang="vi-VN" sz="2800" dirty="0" smtClean="0"/>
              <a:t> 100 </a:t>
            </a:r>
            <a:r>
              <a:rPr lang="en-US" sz="2800" dirty="0" smtClean="0"/>
              <a:t>RT</a:t>
            </a:r>
            <a:r>
              <a:rPr lang="vi-VN" sz="2800" dirty="0" smtClean="0"/>
              <a:t> 120]</a:t>
            </a:r>
            <a:endParaRPr lang="vi-VN" sz="2800" dirty="0"/>
          </a:p>
          <a:p>
            <a:pPr algn="l"/>
            <a:r>
              <a:rPr lang="en-US" sz="2800" dirty="0" smtClean="0"/>
              <a:t>C</a:t>
            </a:r>
            <a:r>
              <a:rPr lang="en-US" sz="2800" dirty="0"/>
              <a:t>. </a:t>
            </a:r>
            <a:r>
              <a:rPr lang="vi-VN" sz="2800" dirty="0"/>
              <a:t>Repeat </a:t>
            </a:r>
            <a:r>
              <a:rPr lang="en-US" sz="2800" dirty="0" smtClean="0"/>
              <a:t>4</a:t>
            </a:r>
            <a:r>
              <a:rPr lang="vi-VN" sz="2800" dirty="0" smtClean="0"/>
              <a:t>[</a:t>
            </a:r>
            <a:r>
              <a:rPr lang="en-US" sz="2800" dirty="0" smtClean="0"/>
              <a:t>FD</a:t>
            </a:r>
            <a:r>
              <a:rPr lang="vi-VN" sz="2800" dirty="0" smtClean="0"/>
              <a:t> </a:t>
            </a:r>
            <a:r>
              <a:rPr lang="vi-VN" sz="2800" dirty="0"/>
              <a:t>100 </a:t>
            </a:r>
            <a:r>
              <a:rPr lang="en-US" sz="2800" dirty="0" smtClean="0"/>
              <a:t>RT</a:t>
            </a:r>
            <a:r>
              <a:rPr lang="vi-VN" sz="2800" dirty="0" smtClean="0"/>
              <a:t> </a:t>
            </a:r>
            <a:r>
              <a:rPr lang="vi-VN" sz="2800" dirty="0"/>
              <a:t>120</a:t>
            </a:r>
            <a:r>
              <a:rPr lang="vi-VN" sz="2800" dirty="0" smtClean="0"/>
              <a:t>]</a:t>
            </a:r>
            <a:endParaRPr lang="en-US" sz="2800" dirty="0"/>
          </a:p>
          <a:p>
            <a:pPr algn="l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Curved Left Arrow 4">
            <a:hlinkClick r:id="rId3" action="ppaction://hlinksldjump"/>
          </p:cNvPr>
          <p:cNvSpPr/>
          <p:nvPr/>
        </p:nvSpPr>
        <p:spPr>
          <a:xfrm rot="967983">
            <a:off x="8564889" y="5949106"/>
            <a:ext cx="396222" cy="581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3500" y="4953000"/>
            <a:ext cx="3955025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prstClr val="black"/>
                </a:solidFill>
              </a:rPr>
              <a:t>Phần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quà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của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em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là</a:t>
            </a:r>
            <a:r>
              <a:rPr lang="en-US" sz="2800" b="1" dirty="0" smtClean="0">
                <a:solidFill>
                  <a:prstClr val="black"/>
                </a:solidFill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28172" y="3833586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114800"/>
            <a:ext cx="2345803" cy="23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929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2817154" y="634447"/>
            <a:ext cx="20574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4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</p:txBody>
      </p:sp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18137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539" y="2919183"/>
            <a:ext cx="197223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421949" y="1015447"/>
            <a:ext cx="7772400" cy="914400"/>
          </a:xfrm>
        </p:spPr>
        <p:txBody>
          <a:bodyPr/>
          <a:lstStyle/>
          <a:p>
            <a:r>
              <a:rPr lang="en-US" b="1" dirty="0" smtClean="0"/>
              <a:t>HỘP QUÀ BÍ ẨN</a:t>
            </a:r>
            <a:endParaRPr lang="en-US" b="1" dirty="0"/>
          </a:p>
        </p:txBody>
      </p:sp>
      <p:pic>
        <p:nvPicPr>
          <p:cNvPr id="10" name="Picture 7" descr="flower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785" y="5838642"/>
            <a:ext cx="857250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53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843" y="91440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rved Left Arrow 4">
            <a:hlinkClick r:id="rId3" action="ppaction://hlinksldjump"/>
          </p:cNvPr>
          <p:cNvSpPr/>
          <p:nvPr/>
        </p:nvSpPr>
        <p:spPr>
          <a:xfrm rot="967983">
            <a:off x="8491156" y="6063171"/>
            <a:ext cx="392915" cy="5696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4953000"/>
            <a:ext cx="3955025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prstClr val="black"/>
                </a:solidFill>
              </a:rPr>
              <a:t>Phần quà của em là:</a:t>
            </a:r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304800" y="1828800"/>
            <a:ext cx="8153400" cy="2627139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962400"/>
            <a:ext cx="17811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41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2817154" y="634447"/>
            <a:ext cx="20574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4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</p:txBody>
      </p:sp>
      <p:pic>
        <p:nvPicPr>
          <p:cNvPr id="102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539" y="2919183"/>
            <a:ext cx="197223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421949" y="1015447"/>
            <a:ext cx="7772400" cy="914400"/>
          </a:xfrm>
        </p:spPr>
        <p:txBody>
          <a:bodyPr/>
          <a:lstStyle/>
          <a:p>
            <a:r>
              <a:rPr lang="en-US" b="1" dirty="0" smtClean="0"/>
              <a:t>HỘP QUÀ BÍ ẨN</a:t>
            </a:r>
            <a:endParaRPr lang="en-US" b="1" dirty="0"/>
          </a:p>
        </p:txBody>
      </p:sp>
      <p:pic>
        <p:nvPicPr>
          <p:cNvPr id="10" name="Picture 7" descr="flower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785" y="5838642"/>
            <a:ext cx="857250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90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843" y="91440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9770" y="2628900"/>
            <a:ext cx="8305800" cy="2400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prstClr val="black"/>
                </a:solidFill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hỏi</a:t>
            </a:r>
            <a:r>
              <a:rPr lang="en-US" sz="2800" b="1" dirty="0" smtClean="0">
                <a:solidFill>
                  <a:prstClr val="black"/>
                </a:solidFill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lệnh</a:t>
            </a:r>
            <a:r>
              <a:rPr lang="en-US" sz="2800" b="1" dirty="0" smtClean="0">
                <a:solidFill>
                  <a:prstClr val="black"/>
                </a:solidFill>
              </a:rPr>
              <a:t> FD 100 LT 90 RT 90 </a:t>
            </a:r>
            <a:r>
              <a:rPr lang="en-US" sz="2800" b="1" dirty="0" err="1" smtClean="0">
                <a:solidFill>
                  <a:prstClr val="black"/>
                </a:solidFill>
              </a:rPr>
              <a:t>thực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hiện</a:t>
            </a:r>
            <a:r>
              <a:rPr lang="en-US" sz="2800" b="1" dirty="0" smtClean="0">
                <a:solidFill>
                  <a:prstClr val="black"/>
                </a:solidFill>
              </a:rPr>
              <a:t>:</a:t>
            </a:r>
          </a:p>
          <a:p>
            <a:pPr algn="l"/>
            <a:r>
              <a:rPr lang="en-US" sz="2800" dirty="0" smtClean="0">
                <a:solidFill>
                  <a:prstClr val="black"/>
                </a:solidFill>
              </a:rPr>
              <a:t>A. Di </a:t>
            </a:r>
            <a:r>
              <a:rPr lang="en-US" sz="2800" dirty="0" err="1" smtClean="0">
                <a:solidFill>
                  <a:prstClr val="black"/>
                </a:solidFill>
              </a:rPr>
              <a:t>chuyển</a:t>
            </a:r>
            <a:r>
              <a:rPr lang="en-US" sz="2800" dirty="0" smtClean="0">
                <a:solidFill>
                  <a:prstClr val="black"/>
                </a:solidFill>
              </a:rPr>
              <a:t> 100 </a:t>
            </a:r>
            <a:r>
              <a:rPr lang="en-US" sz="2800" dirty="0" err="1" smtClean="0">
                <a:solidFill>
                  <a:prstClr val="black"/>
                </a:solidFill>
              </a:rPr>
              <a:t>bước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và</a:t>
            </a:r>
            <a:r>
              <a:rPr lang="en-US" sz="2800" dirty="0" smtClean="0">
                <a:solidFill>
                  <a:prstClr val="black"/>
                </a:solidFill>
              </a:rPr>
              <a:t> quay </a:t>
            </a:r>
            <a:r>
              <a:rPr lang="en-US" sz="2800" dirty="0" err="1" smtClean="0">
                <a:solidFill>
                  <a:prstClr val="black"/>
                </a:solidFill>
              </a:rPr>
              <a:t>trái</a:t>
            </a:r>
            <a:r>
              <a:rPr lang="en-US" sz="2800" dirty="0" smtClean="0">
                <a:solidFill>
                  <a:prstClr val="black"/>
                </a:solidFill>
              </a:rPr>
              <a:t> 90, quay </a:t>
            </a:r>
            <a:r>
              <a:rPr lang="en-US" sz="2800" dirty="0" err="1" smtClean="0">
                <a:solidFill>
                  <a:prstClr val="black"/>
                </a:solidFill>
              </a:rPr>
              <a:t>phải</a:t>
            </a:r>
            <a:r>
              <a:rPr lang="en-US" sz="2800" dirty="0" smtClean="0">
                <a:solidFill>
                  <a:prstClr val="black"/>
                </a:solidFill>
              </a:rPr>
              <a:t> 90 </a:t>
            </a:r>
            <a:r>
              <a:rPr lang="en-US" sz="2800" dirty="0" err="1" smtClean="0">
                <a:solidFill>
                  <a:prstClr val="black"/>
                </a:solidFill>
              </a:rPr>
              <a:t>độ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algn="l"/>
            <a:r>
              <a:rPr lang="en-US" sz="2800" dirty="0" smtClean="0">
                <a:solidFill>
                  <a:prstClr val="black"/>
                </a:solidFill>
              </a:rPr>
              <a:t>B. </a:t>
            </a:r>
            <a:r>
              <a:rPr lang="en-US" sz="2800" dirty="0">
                <a:solidFill>
                  <a:prstClr val="black"/>
                </a:solidFill>
              </a:rPr>
              <a:t>Di </a:t>
            </a:r>
            <a:r>
              <a:rPr lang="en-US" sz="2800" dirty="0" err="1">
                <a:solidFill>
                  <a:prstClr val="black"/>
                </a:solidFill>
              </a:rPr>
              <a:t>chuyển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90 </a:t>
            </a:r>
            <a:r>
              <a:rPr lang="en-US" sz="2800" dirty="0" err="1">
                <a:solidFill>
                  <a:prstClr val="black"/>
                </a:solidFill>
              </a:rPr>
              <a:t>bước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quay </a:t>
            </a:r>
            <a:r>
              <a:rPr lang="en-US" sz="2800" dirty="0" err="1" smtClean="0">
                <a:solidFill>
                  <a:prstClr val="black"/>
                </a:solidFill>
              </a:rPr>
              <a:t>trái</a:t>
            </a:r>
            <a:r>
              <a:rPr lang="en-US" sz="2800" dirty="0" smtClean="0">
                <a:solidFill>
                  <a:prstClr val="black"/>
                </a:solidFill>
              </a:rPr>
              <a:t> 90, </a:t>
            </a:r>
            <a:r>
              <a:rPr lang="en-US" sz="2800" dirty="0">
                <a:solidFill>
                  <a:prstClr val="black"/>
                </a:solidFill>
              </a:rPr>
              <a:t>quay </a:t>
            </a:r>
            <a:r>
              <a:rPr lang="en-US" sz="2800" dirty="0" err="1">
                <a:solidFill>
                  <a:prstClr val="black"/>
                </a:solidFill>
              </a:rPr>
              <a:t>phải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100 </a:t>
            </a:r>
            <a:r>
              <a:rPr lang="en-US" sz="2800" dirty="0" err="1" smtClean="0">
                <a:solidFill>
                  <a:prstClr val="black"/>
                </a:solidFill>
              </a:rPr>
              <a:t>độ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algn="l"/>
            <a:r>
              <a:rPr lang="en-US" sz="2800" dirty="0" smtClean="0">
                <a:solidFill>
                  <a:prstClr val="black"/>
                </a:solidFill>
              </a:rPr>
              <a:t>C. </a:t>
            </a:r>
            <a:r>
              <a:rPr lang="en-US" sz="2800" dirty="0">
                <a:solidFill>
                  <a:prstClr val="black"/>
                </a:solidFill>
              </a:rPr>
              <a:t>Di </a:t>
            </a:r>
            <a:r>
              <a:rPr lang="en-US" sz="2800" dirty="0" err="1">
                <a:solidFill>
                  <a:prstClr val="black"/>
                </a:solidFill>
              </a:rPr>
              <a:t>chuyển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100 </a:t>
            </a:r>
            <a:r>
              <a:rPr lang="en-US" sz="2800" dirty="0" err="1">
                <a:solidFill>
                  <a:prstClr val="black"/>
                </a:solidFill>
              </a:rPr>
              <a:t>bước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quay </a:t>
            </a:r>
            <a:r>
              <a:rPr lang="en-US" sz="2800" dirty="0" err="1" smtClean="0">
                <a:solidFill>
                  <a:prstClr val="black"/>
                </a:solidFill>
              </a:rPr>
              <a:t>phải</a:t>
            </a:r>
            <a:r>
              <a:rPr lang="en-US" sz="2800" dirty="0" smtClean="0">
                <a:solidFill>
                  <a:prstClr val="black"/>
                </a:solidFill>
              </a:rPr>
              <a:t> 90, </a:t>
            </a:r>
            <a:r>
              <a:rPr lang="en-US" sz="2800" dirty="0">
                <a:solidFill>
                  <a:prstClr val="black"/>
                </a:solidFill>
              </a:rPr>
              <a:t>quay </a:t>
            </a:r>
            <a:r>
              <a:rPr lang="en-US" sz="2800" dirty="0" err="1" smtClean="0">
                <a:solidFill>
                  <a:prstClr val="black"/>
                </a:solidFill>
              </a:rPr>
              <a:t>trái</a:t>
            </a:r>
            <a:r>
              <a:rPr lang="en-US" sz="2800" dirty="0" smtClean="0">
                <a:solidFill>
                  <a:prstClr val="black"/>
                </a:solidFill>
              </a:rPr>
              <a:t> 90 </a:t>
            </a:r>
            <a:r>
              <a:rPr lang="en-US" sz="2800" dirty="0" err="1" smtClean="0">
                <a:solidFill>
                  <a:prstClr val="black"/>
                </a:solidFill>
              </a:rPr>
              <a:t>độ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algn="l"/>
            <a:endParaRPr lang="en-US" sz="2800" b="1" dirty="0" smtClean="0">
              <a:solidFill>
                <a:prstClr val="black"/>
              </a:solidFill>
            </a:endParaRPr>
          </a:p>
          <a:p>
            <a:pPr algn="l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5079590"/>
            <a:ext cx="3955025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prstClr val="black"/>
                </a:solidFill>
              </a:rPr>
              <a:t>Phần quà của em là:</a:t>
            </a:r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9703" y="2968347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0038" y="4572000"/>
            <a:ext cx="2143125" cy="1914525"/>
          </a:xfrm>
          <a:prstGeom prst="rect">
            <a:avLst/>
          </a:prstGeom>
        </p:spPr>
      </p:pic>
      <p:sp>
        <p:nvSpPr>
          <p:cNvPr id="4" name="Right Arrow 3">
            <a:hlinkClick r:id="rId6" action="ppaction://hlinksldjump"/>
          </p:cNvPr>
          <p:cNvSpPr/>
          <p:nvPr/>
        </p:nvSpPr>
        <p:spPr>
          <a:xfrm>
            <a:off x="7620000" y="6138862"/>
            <a:ext cx="685800" cy="490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ieng-vo-tay-www_nhacchuongvui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553200" y="5638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41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6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377499"/>
            <a:ext cx="2895600" cy="27279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029200"/>
            <a:ext cx="83006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effectLst/>
              </a:rPr>
              <a:t>Repeat 5[repeat 3[</a:t>
            </a:r>
            <a:r>
              <a:rPr lang="en-US" sz="4000" b="1" cap="none" spc="0" dirty="0" err="1" smtClean="0">
                <a:ln/>
                <a:effectLst/>
              </a:rPr>
              <a:t>fd</a:t>
            </a:r>
            <a:r>
              <a:rPr lang="en-US" sz="4000" b="1" cap="none" spc="0" dirty="0" smtClean="0">
                <a:ln/>
                <a:effectLst/>
              </a:rPr>
              <a:t> 100 </a:t>
            </a:r>
            <a:r>
              <a:rPr lang="en-US" sz="4000" b="1" cap="none" spc="0" dirty="0" err="1" smtClean="0">
                <a:ln/>
                <a:effectLst/>
              </a:rPr>
              <a:t>rt</a:t>
            </a:r>
            <a:r>
              <a:rPr lang="en-US" sz="4000" b="1" cap="none" spc="0" dirty="0" smtClean="0">
                <a:ln/>
                <a:effectLst/>
              </a:rPr>
              <a:t> 120] </a:t>
            </a:r>
            <a:r>
              <a:rPr lang="en-US" sz="4000" b="1" cap="none" spc="0" dirty="0" err="1" smtClean="0">
                <a:ln/>
                <a:effectLst/>
              </a:rPr>
              <a:t>rt</a:t>
            </a:r>
            <a:r>
              <a:rPr lang="en-US" sz="4000" b="1" cap="none" spc="0" dirty="0" smtClean="0">
                <a:ln/>
                <a:effectLst/>
              </a:rPr>
              <a:t> 72]</a:t>
            </a:r>
            <a:endParaRPr lang="en-US" sz="40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42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2181BD4-EE1C-4C53-8C2A-30E05032070C}&quot;/&gt;&lt;isInvalidForFieldText val=&quot;0&quot;/&gt;&lt;Image&gt;&lt;filename val=&quot;D:\E-learning 2016-2017\E-learning THCS HOÀNG HOA\chi duyen\data\asimages\{D2181BD4-EE1C-4C53-8C2A-30E05032070C}.png&quot;/&gt;&lt;left val=&quot;308&quot;/&gt;&lt;top val=&quot;150&quot;/&gt;&lt;width val=&quot;67&quot;/&gt;&lt;height val=&quot;7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2181BD4-EE1C-4C53-8C2A-30E05032070C}&quot;/&gt;&lt;isInvalidForFieldText val=&quot;0&quot;/&gt;&lt;Image&gt;&lt;filename val=&quot;D:\E-learning 2016-2017\E-learning THCS HOÀNG HOA\chi duyen\data\asimages\{D2181BD4-EE1C-4C53-8C2A-30E05032070C}.png&quot;/&gt;&lt;left val=&quot;308&quot;/&gt;&lt;top val=&quot;150&quot;/&gt;&lt;width val=&quot;67&quot;/&gt;&lt;height val=&quot;7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2181BD4-EE1C-4C53-8C2A-30E05032070C}&quot;/&gt;&lt;isInvalidForFieldText val=&quot;0&quot;/&gt;&lt;Image&gt;&lt;filename val=&quot;D:\E-learning 2016-2017\E-learning THCS HOÀNG HOA\chi duyen\data\asimages\{D2181BD4-EE1C-4C53-8C2A-30E05032070C}.png&quot;/&gt;&lt;left val=&quot;308&quot;/&gt;&lt;top val=&quot;150&quot;/&gt;&lt;width val=&quot;67&quot;/&gt;&lt;height val=&quot;7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2181BD4-EE1C-4C53-8C2A-30E05032070C}&quot;/&gt;&lt;isInvalidForFieldText val=&quot;0&quot;/&gt;&lt;Image&gt;&lt;filename val=&quot;D:\E-learning 2016-2017\E-learning THCS HOÀNG HOA\chi duyen\data\asimages\{D2181BD4-EE1C-4C53-8C2A-30E05032070C}.png&quot;/&gt;&lt;left val=&quot;308&quot;/&gt;&lt;top val=&quot;150&quot;/&gt;&lt;width val=&quot;67&quot;/&gt;&lt;height val=&quot;72&quot;/&gt;&lt;hasText val=&quot;1&quot;/&gt;&lt;/Image&gt;&lt;/ThreeDShapeInfo&gt;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3852</TotalTime>
  <Words>949</Words>
  <Application>Microsoft Office PowerPoint</Application>
  <PresentationFormat>On-screen Show (4:3)</PresentationFormat>
  <Paragraphs>122</Paragraphs>
  <Slides>27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Office Theme</vt:lpstr>
      <vt:lpstr>1_Office Theme</vt:lpstr>
      <vt:lpstr>4_Office Theme</vt:lpstr>
      <vt:lpstr>1_Flow</vt:lpstr>
      <vt:lpstr>2_Office Theme</vt:lpstr>
      <vt:lpstr>5_Office Theme</vt:lpstr>
      <vt:lpstr>6_Office Theme</vt:lpstr>
      <vt:lpstr>7_Office Theme</vt:lpstr>
      <vt:lpstr>10_Office Theme</vt:lpstr>
      <vt:lpstr>Slide 1</vt:lpstr>
      <vt:lpstr>HỘP QUÀ BÍ ẨN</vt:lpstr>
      <vt:lpstr>LUẬT CHƠI NHƯ SAU:</vt:lpstr>
      <vt:lpstr>Hộp quà số 1</vt:lpstr>
      <vt:lpstr>HỘP QUÀ BÍ ẨN</vt:lpstr>
      <vt:lpstr>Hộp quà số 2</vt:lpstr>
      <vt:lpstr>HỘP QUÀ BÍ ẨN</vt:lpstr>
      <vt:lpstr>Hộp quà số 3</vt:lpstr>
      <vt:lpstr>Slide 9</vt:lpstr>
      <vt:lpstr>Thứ năm ngày 7 tháng 3 năm 2024 Môn: Tin học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YÊN LẠC TRƯỜNG TIỂU HỌC TRUNG NGUYÊN</dc:title>
  <dc:creator>vietdta2008@gmail.com</dc:creator>
  <cp:lastModifiedBy>admin</cp:lastModifiedBy>
  <cp:revision>239</cp:revision>
  <dcterms:created xsi:type="dcterms:W3CDTF">2020-12-15T12:15:21Z</dcterms:created>
  <dcterms:modified xsi:type="dcterms:W3CDTF">2024-05-29T02:13:10Z</dcterms:modified>
</cp:coreProperties>
</file>