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314" r:id="rId2"/>
    <p:sldId id="261" r:id="rId3"/>
    <p:sldId id="258" r:id="rId4"/>
    <p:sldId id="315" r:id="rId5"/>
    <p:sldId id="316" r:id="rId6"/>
    <p:sldId id="284" r:id="rId7"/>
    <p:sldId id="263" r:id="rId8"/>
    <p:sldId id="310" r:id="rId9"/>
    <p:sldId id="311" r:id="rId10"/>
    <p:sldId id="312" r:id="rId11"/>
    <p:sldId id="313" r:id="rId12"/>
    <p:sldId id="282" r:id="rId13"/>
    <p:sldId id="283" r:id="rId14"/>
    <p:sldId id="269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03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44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34938-83A5-4381-ACDA-8BB0830CC37C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336BD-17B6-460A-AA76-57B3EB9640C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6B74-1A28-417E-BB36-5C0CBC435E5C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8721-AB15-4360-B6A7-CA8D823B3C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6B74-1A28-417E-BB36-5C0CBC435E5C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8721-AB15-4360-B6A7-CA8D823B3C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6B74-1A28-417E-BB36-5C0CBC435E5C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8721-AB15-4360-B6A7-CA8D823B3C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90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90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D5C679F-C92B-40E6-9E81-95006BF547E0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6B74-1A28-417E-BB36-5C0CBC435E5C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8721-AB15-4360-B6A7-CA8D823B3C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6B74-1A28-417E-BB36-5C0CBC435E5C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8721-AB15-4360-B6A7-CA8D823B3C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6B74-1A28-417E-BB36-5C0CBC435E5C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8721-AB15-4360-B6A7-CA8D823B3C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6B74-1A28-417E-BB36-5C0CBC435E5C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8721-AB15-4360-B6A7-CA8D823B3C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6B74-1A28-417E-BB36-5C0CBC435E5C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8721-AB15-4360-B6A7-CA8D823B3C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6B74-1A28-417E-BB36-5C0CBC435E5C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8721-AB15-4360-B6A7-CA8D823B3C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6B74-1A28-417E-BB36-5C0CBC435E5C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8721-AB15-4360-B6A7-CA8D823B3C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6B74-1A28-417E-BB36-5C0CBC435E5C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8721-AB15-4360-B6A7-CA8D823B3C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26B74-1A28-417E-BB36-5C0CBC435E5C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88721-AB15-4360-B6A7-CA8D823B3C7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8.gif"/><Relationship Id="rId3" Type="http://schemas.openxmlformats.org/officeDocument/2006/relationships/oleObject" Target="../embeddings/oleObject1.bin"/><Relationship Id="rId7" Type="http://schemas.openxmlformats.org/officeDocument/2006/relationships/image" Target="../media/image5.gif"/><Relationship Id="rId12" Type="http://schemas.openxmlformats.org/officeDocument/2006/relationships/image" Target="../media/image7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gif"/><Relationship Id="rId11" Type="http://schemas.openxmlformats.org/officeDocument/2006/relationships/image" Target="../media/image6.png"/><Relationship Id="rId5" Type="http://schemas.openxmlformats.org/officeDocument/2006/relationships/audio" Target="../media/audio1.wav"/><Relationship Id="rId10" Type="http://schemas.openxmlformats.org/officeDocument/2006/relationships/slide" Target="slide14.xml"/><Relationship Id="rId4" Type="http://schemas.openxmlformats.org/officeDocument/2006/relationships/image" Target="../media/image2.wmf"/><Relationship Id="rId9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D:\Khoi%202\TNXH-Phung\Phung%20len%20tiet%20tnxh%2007-08\Nhac%20lop%201\12%20Theo%20do&#771;i%2012.wma" TargetMode="External"/><Relationship Id="rId1" Type="http://schemas.microsoft.com/office/2007/relationships/media" Target="file:///D:\Khoi%202\TNXH-Phung\Phung%20len%20tiet%20tnxh%2007-08\Nhac%20lop%201\12%20Theo%20do&#771;i%2012.wma" TargetMode="External"/><Relationship Id="rId6" Type="http://schemas.openxmlformats.org/officeDocument/2006/relationships/image" Target="../media/image8.gif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gi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7145338" y="5026025"/>
          <a:ext cx="1998662" cy="183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Clip" r:id="rId3" imgW="1999793" imgH="1831543" progId="">
                  <p:embed/>
                </p:oleObj>
              </mc:Choice>
              <mc:Fallback>
                <p:oleObj name="Clip" r:id="rId3" imgW="1999793" imgH="1831543" progId="">
                  <p:embed/>
                  <p:pic>
                    <p:nvPicPr>
                      <p:cNvPr id="205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5338" y="5026025"/>
                        <a:ext cx="1998662" cy="183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AutoShape 4">
            <a:hlinkClick r:id="" action="ppaction://noaction" highlightClick="1"/>
            <a:hlinkHover r:id="" action="ppaction://noaction">
              <a:snd r:embed="rId5" name="applause.wav"/>
            </a:hlinkHover>
          </p:cNvPr>
          <p:cNvSpPr>
            <a:spLocks noChangeArrowheads="1"/>
          </p:cNvSpPr>
          <p:nvPr/>
        </p:nvSpPr>
        <p:spPr bwMode="auto">
          <a:xfrm>
            <a:off x="6705600" y="6477000"/>
            <a:ext cx="330200" cy="230188"/>
          </a:xfrm>
          <a:prstGeom prst="actionButtonSound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Arial" panose="020B0604020202020204" pitchFamily="34" charset="0"/>
            </a:endParaRPr>
          </a:p>
        </p:txBody>
      </p:sp>
      <p:sp>
        <p:nvSpPr>
          <p:cNvPr id="2052" name="WordArt 14"/>
          <p:cNvSpPr>
            <a:spLocks noChangeArrowheads="1" noChangeShapeType="1" noTextEdit="1"/>
          </p:cNvSpPr>
          <p:nvPr/>
        </p:nvSpPr>
        <p:spPr bwMode="auto">
          <a:xfrm>
            <a:off x="1600200" y="381000"/>
            <a:ext cx="6324600" cy="24384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endParaRPr lang="en-US" sz="2800" kern="10">
              <a:ln w="12700">
                <a:solidFill>
                  <a:srgbClr val="00FF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cs typeface="Calibri" panose="020F0502020204030204" pitchFamily="34" charset="0"/>
            </a:endParaRPr>
          </a:p>
        </p:txBody>
      </p:sp>
      <p:sp>
        <p:nvSpPr>
          <p:cNvPr id="5" name="WordArt 11"/>
          <p:cNvSpPr>
            <a:spLocks noChangeArrowheads="1" noChangeShapeType="1" noTextEdit="1"/>
          </p:cNvSpPr>
          <p:nvPr/>
        </p:nvSpPr>
        <p:spPr bwMode="auto">
          <a:xfrm>
            <a:off x="0" y="152400"/>
            <a:ext cx="9372600" cy="8915400"/>
          </a:xfrm>
          <a:prstGeom prst="rect">
            <a:avLst/>
          </a:prstGeom>
        </p:spPr>
        <p:txBody>
          <a:bodyPr wrap="none" fromWordArt="1">
            <a:prstTxWarp prst="textArchUpPour">
              <a:avLst>
                <a:gd name="adj1" fmla="val 10800004"/>
                <a:gd name="adj2" fmla="val 50000"/>
              </a:avLst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80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80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80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tử</a:t>
            </a:r>
            <a:endParaRPr lang="en-US" sz="80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.VnLinus"/>
              <a:cs typeface="+mn-cs"/>
            </a:endParaRPr>
          </a:p>
        </p:txBody>
      </p:sp>
      <p:sp>
        <p:nvSpPr>
          <p:cNvPr id="2054" name="WordArt 20"/>
          <p:cNvSpPr>
            <a:spLocks noChangeArrowheads="1" noChangeShapeType="1" noTextEdit="1"/>
          </p:cNvSpPr>
          <p:nvPr/>
        </p:nvSpPr>
        <p:spPr bwMode="auto">
          <a:xfrm>
            <a:off x="2971800" y="3359150"/>
            <a:ext cx="3810000" cy="984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 cap="sq">
                  <a:solidFill>
                    <a:srgbClr val="FF0066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 TIN HỌC</a:t>
            </a:r>
          </a:p>
          <a:p>
            <a:pPr algn="ctr"/>
            <a:r>
              <a:rPr lang="en-US" sz="3600" kern="10" dirty="0">
                <a:ln w="9525" cap="sq">
                  <a:solidFill>
                    <a:srgbClr val="FF0066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 </a:t>
            </a:r>
            <a:r>
              <a:rPr lang="en-US" sz="3600" kern="10" dirty="0" smtClean="0">
                <a:ln w="9525" cap="sq">
                  <a:solidFill>
                    <a:srgbClr val="FF0066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3600" kern="10" dirty="0">
              <a:ln w="9525" cap="sq">
                <a:solidFill>
                  <a:srgbClr val="FF0066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5" name="Picture 4" descr="13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33800"/>
            <a:ext cx="6096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0" descr="11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6400"/>
            <a:ext cx="1600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5" descr="13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2667000" y="4419600"/>
            <a:ext cx="6096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 descr="11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9" descr="13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990600"/>
            <a:ext cx="6096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9" descr="13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7200900" y="-800100"/>
            <a:ext cx="6096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061" name="Object 2"/>
          <p:cNvGraphicFramePr>
            <a:graphicFrameLocks noChangeAspect="1"/>
          </p:cNvGraphicFramePr>
          <p:nvPr/>
        </p:nvGraphicFramePr>
        <p:xfrm>
          <a:off x="0" y="0"/>
          <a:ext cx="14224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lip" r:id="rId8" imgW="1278331" imgH="1273759" progId="">
                  <p:embed/>
                </p:oleObj>
              </mc:Choice>
              <mc:Fallback>
                <p:oleObj name="Clip" r:id="rId8" imgW="1278331" imgH="1273759" progId="">
                  <p:embed/>
                  <p:pic>
                    <p:nvPicPr>
                      <p:cNvPr id="206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2400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63" name="Picture 29" descr="Bauernbar">
            <a:hlinkClick r:id="rId10" action="ppaction://hlinksldjump" tooltip="click vao qua 3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562600"/>
            <a:ext cx="4572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4" name="Picture 5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00" y="571500"/>
            <a:ext cx="1143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5" name="Picture 5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800" y="872981"/>
            <a:ext cx="990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6" name="Picture 8" descr="2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91000" y="2105025"/>
            <a:ext cx="1820863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7" name="Picture 10" descr="2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350" y="2105025"/>
            <a:ext cx="14414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8" name="TextBox 19"/>
          <p:cNvSpPr txBox="1">
            <a:spLocks noChangeArrowheads="1"/>
          </p:cNvSpPr>
          <p:nvPr/>
        </p:nvSpPr>
        <p:spPr bwMode="auto">
          <a:xfrm>
            <a:off x="1854200" y="4802186"/>
            <a:ext cx="60055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vi-VN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GV: </a:t>
            </a:r>
            <a:r>
              <a:rPr lang="en-US" altLang="vi-VN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altLang="vi-VN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vi-VN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Dịu</a:t>
            </a:r>
            <a:endParaRPr lang="en-US" altLang="vi-VN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10" descr="11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383" y="5551555"/>
            <a:ext cx="1342682" cy="1150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836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ãi Biể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554162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7030A0"/>
                </a:solidFill>
              </a:rPr>
              <a:t>Ở </a:t>
            </a:r>
            <a:r>
              <a:rPr lang="en-US" sz="3600" dirty="0" err="1" smtClean="0">
                <a:solidFill>
                  <a:srgbClr val="7030A0"/>
                </a:solidFill>
              </a:rPr>
              <a:t>Đà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Nẵng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có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rất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nhiều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tòa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nhà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cao</a:t>
            </a:r>
            <a:r>
              <a:rPr lang="en-US" sz="3600" dirty="0" smtClean="0">
                <a:solidFill>
                  <a:srgbClr val="7030A0"/>
                </a:solidFill>
              </a:rPr>
              <a:t>, </a:t>
            </a:r>
            <a:r>
              <a:rPr lang="en-US" sz="3600" dirty="0" err="1" smtClean="0">
                <a:solidFill>
                  <a:srgbClr val="7030A0"/>
                </a:solidFill>
              </a:rPr>
              <a:t>siêu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thị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và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khách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sạn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được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trang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trí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lộng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lẫy</a:t>
            </a:r>
            <a:r>
              <a:rPr lang="en-US" sz="3600" dirty="0" smtClean="0">
                <a:solidFill>
                  <a:srgbClr val="7030A0"/>
                </a:solidFill>
              </a:rPr>
              <a:t>, </a:t>
            </a:r>
            <a:r>
              <a:rPr lang="en-US" sz="3600" dirty="0" err="1" smtClean="0">
                <a:solidFill>
                  <a:srgbClr val="7030A0"/>
                </a:solidFill>
              </a:rPr>
              <a:t>nhiều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bãi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biển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đẹp</a:t>
            </a:r>
            <a:r>
              <a:rPr lang="en-US" sz="3600" dirty="0" smtClean="0">
                <a:solidFill>
                  <a:srgbClr val="7030A0"/>
                </a:solidFill>
              </a:rPr>
              <a:t>, </a:t>
            </a:r>
            <a:r>
              <a:rPr lang="en-US" sz="3600" dirty="0" err="1" smtClean="0">
                <a:solidFill>
                  <a:srgbClr val="7030A0"/>
                </a:solidFill>
              </a:rPr>
              <a:t>nước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biển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có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màu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xanh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trong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vắt</a:t>
            </a:r>
            <a:r>
              <a:rPr lang="en-US" sz="3600" dirty="0" smtClean="0">
                <a:solidFill>
                  <a:srgbClr val="7030A0"/>
                </a:solidFill>
              </a:rPr>
              <a:t>.</a:t>
            </a:r>
            <a:endParaRPr lang="en-GB" sz="3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Ngũ Hành Sơ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633220"/>
            <a:ext cx="9144000" cy="522478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>
                <a:solidFill>
                  <a:srgbClr val="0070C0"/>
                </a:solidFill>
              </a:rPr>
              <a:t>Đà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Nẵng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là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khu</a:t>
            </a:r>
            <a:r>
              <a:rPr lang="en-US" sz="3600" dirty="0" smtClean="0">
                <a:solidFill>
                  <a:srgbClr val="0070C0"/>
                </a:solidFill>
              </a:rPr>
              <a:t> du </a:t>
            </a:r>
            <a:r>
              <a:rPr lang="en-US" sz="3600" dirty="0" err="1" smtClean="0">
                <a:solidFill>
                  <a:srgbClr val="0070C0"/>
                </a:solidFill>
              </a:rPr>
              <a:t>lịch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văn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hóa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lớn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nhất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thế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giới</a:t>
            </a:r>
            <a:r>
              <a:rPr lang="en-US" sz="3600" dirty="0" smtClean="0">
                <a:solidFill>
                  <a:srgbClr val="0070C0"/>
                </a:solidFill>
              </a:rPr>
              <a:t>. </a:t>
            </a:r>
            <a:r>
              <a:rPr lang="en-US" sz="3600" dirty="0" err="1" smtClean="0">
                <a:solidFill>
                  <a:srgbClr val="0070C0"/>
                </a:solidFill>
              </a:rPr>
              <a:t>Là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khu</a:t>
            </a:r>
            <a:r>
              <a:rPr lang="en-US" sz="3600" dirty="0" smtClean="0">
                <a:solidFill>
                  <a:srgbClr val="0070C0"/>
                </a:solidFill>
              </a:rPr>
              <a:t> du </a:t>
            </a:r>
            <a:r>
              <a:rPr lang="en-US" sz="3600" dirty="0" err="1" smtClean="0">
                <a:solidFill>
                  <a:srgbClr val="0070C0"/>
                </a:solidFill>
              </a:rPr>
              <a:t>lịch</a:t>
            </a:r>
            <a:r>
              <a:rPr lang="en-US" sz="3600" dirty="0" smtClean="0">
                <a:solidFill>
                  <a:srgbClr val="0070C0"/>
                </a:solidFill>
              </a:rPr>
              <a:t>, </a:t>
            </a:r>
            <a:r>
              <a:rPr lang="en-US" sz="3600" dirty="0" err="1" smtClean="0">
                <a:solidFill>
                  <a:srgbClr val="0070C0"/>
                </a:solidFill>
              </a:rPr>
              <a:t>nghỉ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mát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được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nhiều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người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biết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đến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và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muốn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tới</a:t>
            </a:r>
            <a:r>
              <a:rPr lang="en-US" sz="3600" dirty="0" smtClean="0">
                <a:solidFill>
                  <a:srgbClr val="0070C0"/>
                </a:solidFill>
              </a:rPr>
              <a:t>.</a:t>
            </a:r>
            <a:endParaRPr lang="en-GB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5"/>
          <p:cNvSpPr>
            <a:spLocks noChangeArrowheads="1"/>
          </p:cNvSpPr>
          <p:nvPr/>
        </p:nvSpPr>
        <p:spPr bwMode="auto">
          <a:xfrm>
            <a:off x="1143001" y="320037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40964" name="Rectangle 6"/>
          <p:cNvSpPr>
            <a:spLocks noChangeArrowheads="1"/>
          </p:cNvSpPr>
          <p:nvPr/>
        </p:nvSpPr>
        <p:spPr bwMode="auto">
          <a:xfrm>
            <a:off x="1143001" y="3207522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40965" name="Rectangle 7"/>
          <p:cNvSpPr>
            <a:spLocks noChangeArrowheads="1"/>
          </p:cNvSpPr>
          <p:nvPr/>
        </p:nvSpPr>
        <p:spPr bwMode="auto">
          <a:xfrm>
            <a:off x="1143001" y="318966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40966" name="Rectangle 8"/>
          <p:cNvSpPr>
            <a:spLocks noChangeArrowheads="1"/>
          </p:cNvSpPr>
          <p:nvPr/>
        </p:nvSpPr>
        <p:spPr bwMode="auto">
          <a:xfrm>
            <a:off x="1143001" y="321466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40967" name="Rectangle 9"/>
          <p:cNvSpPr>
            <a:spLocks noChangeArrowheads="1"/>
          </p:cNvSpPr>
          <p:nvPr/>
        </p:nvSpPr>
        <p:spPr bwMode="auto">
          <a:xfrm>
            <a:off x="1143001" y="32218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103" y="1781279"/>
            <a:ext cx="8979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hãy chọn đáp án đúng cho câu hỏi sau:</a:t>
            </a:r>
            <a:endParaRPr lang="en-US" sz="1350"/>
          </a:p>
        </p:txBody>
      </p:sp>
      <p:sp>
        <p:nvSpPr>
          <p:cNvPr id="11" name="Text Box 37"/>
          <p:cNvSpPr txBox="1">
            <a:spLocks noChangeArrowheads="1"/>
          </p:cNvSpPr>
          <p:nvPr/>
        </p:nvSpPr>
        <p:spPr bwMode="auto">
          <a:xfrm>
            <a:off x="721217" y="3609548"/>
            <a:ext cx="91440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14350" indent="-514350" algn="just" eaLnBrk="1" hangingPunct="1">
              <a:lnSpc>
                <a:spcPct val="150000"/>
              </a:lnSpc>
              <a:spcBef>
                <a:spcPct val="50000"/>
              </a:spcBef>
              <a:buFontTx/>
              <a:buAutoNum type="alphaUcPeriod"/>
            </a:pPr>
            <a:r>
              <a:rPr lang="en-US" altLang="vi-VN" smtClean="0">
                <a:cs typeface="Times New Roman" panose="02020603050405020304" pitchFamily="18" charset="0"/>
              </a:rPr>
              <a:t>                                   B</a:t>
            </a:r>
            <a:r>
              <a:rPr lang="en-US" altLang="vi-VN">
                <a:cs typeface="Times New Roman" panose="02020603050405020304" pitchFamily="18" charset="0"/>
              </a:rPr>
              <a:t>. </a:t>
            </a:r>
            <a:r>
              <a:rPr lang="en-US" altLang="vi-VN" smtClean="0">
                <a:cs typeface="Times New Roman" panose="02020603050405020304" pitchFamily="18" charset="0"/>
              </a:rPr>
              <a:t> </a:t>
            </a:r>
            <a:endParaRPr lang="en-US" altLang="vi-VN" smtClean="0"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514350" indent="-514350" algn="just" eaLnBrk="1" hangingPunct="1">
              <a:lnSpc>
                <a:spcPct val="150000"/>
              </a:lnSpc>
              <a:spcBef>
                <a:spcPct val="50000"/>
              </a:spcBef>
              <a:buNone/>
            </a:pPr>
            <a:endParaRPr lang="en-US" altLang="vi-VN" smtClean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vi-VN" smtClean="0">
                <a:cs typeface="Times New Roman" panose="02020603050405020304" pitchFamily="18" charset="0"/>
              </a:rPr>
              <a:t>C</a:t>
            </a:r>
            <a:r>
              <a:rPr lang="en-US" altLang="vi-VN">
                <a:cs typeface="Times New Roman" panose="02020603050405020304" pitchFamily="18" charset="0"/>
              </a:rPr>
              <a:t>. </a:t>
            </a:r>
            <a:r>
              <a:rPr lang="en-US" altLang="vi-VN" smtClean="0">
                <a:cs typeface="Times New Roman" panose="02020603050405020304" pitchFamily="18" charset="0"/>
              </a:rPr>
              <a:t>                                    </a:t>
            </a:r>
            <a:r>
              <a:rPr lang="en-US" altLang="vi-VN" smtClean="0">
                <a:cs typeface="Times New Roman" panose="02020603050405020304" pitchFamily="18" charset="0"/>
                <a:sym typeface="Wingdings" panose="05000000000000000000" pitchFamily="2" charset="2"/>
              </a:rPr>
              <a:t>D</a:t>
            </a:r>
            <a:r>
              <a:rPr lang="en-US" altLang="vi-VN">
                <a:cs typeface="Times New Roman" panose="02020603050405020304" pitchFamily="18" charset="0"/>
                <a:sym typeface="Wingdings" panose="05000000000000000000" pitchFamily="2" charset="2"/>
              </a:rPr>
              <a:t>. </a:t>
            </a:r>
          </a:p>
        </p:txBody>
      </p:sp>
      <p:sp>
        <p:nvSpPr>
          <p:cNvPr id="4133" name="Text Box 37"/>
          <p:cNvSpPr txBox="1">
            <a:spLocks noChangeArrowheads="1"/>
          </p:cNvSpPr>
          <p:nvPr/>
        </p:nvSpPr>
        <p:spPr bwMode="auto">
          <a:xfrm>
            <a:off x="0" y="2434753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 u="sng">
                <a:solidFill>
                  <a:srgbClr val="0070C0"/>
                </a:solidFill>
                <a:cs typeface="Times New Roman" panose="02020603050405020304" pitchFamily="18" charset="0"/>
              </a:rPr>
              <a:t>Câu hỏi 1</a:t>
            </a:r>
            <a:r>
              <a:rPr lang="en-US" altLang="vi-VN" sz="3600" b="1">
                <a:solidFill>
                  <a:srgbClr val="0070C0"/>
                </a:solidFill>
                <a:cs typeface="Times New Roman" panose="02020603050405020304" pitchFamily="18" charset="0"/>
              </a:rPr>
              <a:t>: </a:t>
            </a:r>
            <a:r>
              <a:rPr lang="en-US" altLang="vi-VN" sz="3600" b="1" smtClean="0">
                <a:solidFill>
                  <a:srgbClr val="0070C0"/>
                </a:solidFill>
                <a:cs typeface="Times New Roman" panose="02020603050405020304" pitchFamily="18" charset="0"/>
              </a:rPr>
              <a:t>Biểu tượng nào dùng để chèn video vào bài trình chiếu?</a:t>
            </a:r>
            <a:endParaRPr lang="en-US" altLang="vi-VN" sz="3600" b="1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718875" y="5465862"/>
            <a:ext cx="528034" cy="528034"/>
          </a:xfrm>
          <a:prstGeom prst="ellipse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99321" y="3692670"/>
            <a:ext cx="1119187" cy="1419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81218" y="3641583"/>
            <a:ext cx="1027401" cy="133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7018" y="5472238"/>
            <a:ext cx="1246909" cy="1219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54374" y="5259353"/>
            <a:ext cx="1040389" cy="1404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2467" name="Group 66"/>
          <p:cNvGrpSpPr/>
          <p:nvPr/>
        </p:nvGrpSpPr>
        <p:grpSpPr bwMode="auto">
          <a:xfrm>
            <a:off x="2673668" y="566738"/>
            <a:ext cx="4354512" cy="1039812"/>
            <a:chOff x="192" y="873"/>
            <a:chExt cx="2630" cy="655"/>
          </a:xfrm>
        </p:grpSpPr>
        <p:grpSp>
          <p:nvGrpSpPr>
            <p:cNvPr id="62471" name="Group 55"/>
            <p:cNvGrpSpPr/>
            <p:nvPr/>
          </p:nvGrpSpPr>
          <p:grpSpPr bwMode="auto">
            <a:xfrm>
              <a:off x="192" y="873"/>
              <a:ext cx="2630" cy="655"/>
              <a:chOff x="2160" y="1678"/>
              <a:chExt cx="1303" cy="1134"/>
            </a:xfrm>
          </p:grpSpPr>
          <p:sp>
            <p:nvSpPr>
              <p:cNvPr id="16" name="Oval 56"/>
              <p:cNvSpPr/>
              <p:nvPr/>
            </p:nvSpPr>
            <p:spPr>
              <a:xfrm>
                <a:off x="2781" y="1981"/>
                <a:ext cx="64" cy="52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FCDF06"/>
                  </a:gs>
                  <a:gs pos="100000">
                    <a:srgbClr val="FFFFFF"/>
                  </a:gs>
                </a:gsLst>
                <a:lin ang="2700000" scaled="1"/>
                <a:tileRect/>
              </a:gradFill>
              <a:ln w="38100">
                <a:noFill/>
              </a:ln>
            </p:spPr>
            <p:txBody>
              <a:bodyPr wrap="none" anchor="ctr">
                <a:spAutoFit/>
              </a:bodyPr>
              <a:lstStyle/>
              <a:p>
                <a:pPr eaLnBrk="1" hangingPunct="1">
                  <a:defRPr/>
                </a:pPr>
                <a:endParaRPr>
                  <a:solidFill>
                    <a:srgbClr val="000000"/>
                  </a:solidFill>
                  <a:latin typeface="Franklin Gothic Book" panose="020B0503020102020204" pitchFamily="34" charset="0"/>
                  <a:cs typeface="+mn-cs"/>
                </a:endParaRPr>
              </a:p>
            </p:txBody>
          </p:sp>
          <p:sp>
            <p:nvSpPr>
              <p:cNvPr id="3" name="Oval 57"/>
              <p:cNvSpPr/>
              <p:nvPr/>
            </p:nvSpPr>
            <p:spPr>
              <a:xfrm>
                <a:off x="2783" y="1981"/>
                <a:ext cx="64" cy="525"/>
              </a:xfrm>
              <a:prstGeom prst="ellipse">
                <a:avLst/>
              </a:prstGeom>
              <a:solidFill>
                <a:srgbClr val="00FF00">
                  <a:alpha val="32156"/>
                </a:srgbClr>
              </a:solidFill>
              <a:ln w="38100">
                <a:noFill/>
              </a:ln>
            </p:spPr>
            <p:txBody>
              <a:bodyPr wrap="none" anchor="ctr">
                <a:spAutoFit/>
              </a:bodyPr>
              <a:lstStyle/>
              <a:p>
                <a:pPr eaLnBrk="1" hangingPunct="1">
                  <a:defRPr/>
                </a:pPr>
                <a:endParaRPr>
                  <a:solidFill>
                    <a:srgbClr val="000000"/>
                  </a:solidFill>
                  <a:latin typeface="Franklin Gothic Book" panose="020B0503020102020204" pitchFamily="34" charset="0"/>
                  <a:cs typeface="+mn-cs"/>
                </a:endParaRPr>
              </a:p>
            </p:txBody>
          </p:sp>
          <p:sp>
            <p:nvSpPr>
              <p:cNvPr id="5" name="Oval 58"/>
              <p:cNvSpPr/>
              <p:nvPr/>
            </p:nvSpPr>
            <p:spPr>
              <a:xfrm>
                <a:off x="2163" y="1983"/>
                <a:ext cx="1300" cy="525"/>
              </a:xfrm>
              <a:prstGeom prst="ellipse">
                <a:avLst/>
              </a:prstGeom>
              <a:gradFill rotWithShape="1">
                <a:gsLst>
                  <a:gs pos="0">
                    <a:srgbClr val="887903"/>
                  </a:gs>
                  <a:gs pos="50000">
                    <a:srgbClr val="FCDF06"/>
                  </a:gs>
                  <a:gs pos="100000">
                    <a:srgbClr val="887903"/>
                  </a:gs>
                </a:gsLst>
                <a:lin ang="18900000" scaled="1"/>
                <a:tileRect/>
              </a:gradFill>
              <a:ln w="38100">
                <a:noFill/>
              </a:ln>
            </p:spPr>
            <p:txBody>
              <a:bodyPr anchor="ctr">
                <a:spAutoFit/>
              </a:bodyPr>
              <a:lstStyle/>
              <a:p>
                <a:pPr eaLnBrk="1" hangingPunct="1">
                  <a:defRPr/>
                </a:pPr>
                <a:endParaRPr>
                  <a:solidFill>
                    <a:srgbClr val="000000"/>
                  </a:solidFill>
                  <a:latin typeface="Franklin Gothic Book" panose="020B0503020102020204" pitchFamily="34" charset="0"/>
                  <a:cs typeface="+mn-cs"/>
                </a:endParaRPr>
              </a:p>
            </p:txBody>
          </p:sp>
          <p:sp>
            <p:nvSpPr>
              <p:cNvPr id="19" name="Oval 59"/>
              <p:cNvSpPr/>
              <p:nvPr/>
            </p:nvSpPr>
            <p:spPr>
              <a:xfrm>
                <a:off x="2160" y="1948"/>
                <a:ext cx="1300" cy="566"/>
              </a:xfrm>
              <a:prstGeom prst="ellipse">
                <a:avLst/>
              </a:prstGeom>
              <a:solidFill>
                <a:srgbClr val="FF00FF">
                  <a:alpha val="0"/>
                </a:srgbClr>
              </a:solidFill>
              <a:ln w="38100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anchor="ctr">
                <a:spAutoFit/>
              </a:bodyPr>
              <a:lstStyle/>
              <a:p>
                <a:pPr eaLnBrk="1" hangingPunct="1">
                  <a:defRPr/>
                </a:pPr>
                <a:endParaRPr>
                  <a:solidFill>
                    <a:srgbClr val="000000"/>
                  </a:solidFill>
                  <a:latin typeface="Franklin Gothic Book" panose="020B0503020102020204" pitchFamily="34" charset="0"/>
                  <a:cs typeface="+mn-cs"/>
                </a:endParaRPr>
              </a:p>
            </p:txBody>
          </p:sp>
          <p:sp>
            <p:nvSpPr>
              <p:cNvPr id="20" name="Oval 60"/>
              <p:cNvSpPr/>
              <p:nvPr/>
            </p:nvSpPr>
            <p:spPr>
              <a:xfrm>
                <a:off x="2228" y="1983"/>
                <a:ext cx="1170" cy="525"/>
              </a:xfrm>
              <a:prstGeom prst="ellipse">
                <a:avLst/>
              </a:prstGeom>
              <a:solidFill>
                <a:srgbClr val="FF00FF"/>
              </a:solidFill>
              <a:ln w="38100">
                <a:noFill/>
              </a:ln>
            </p:spPr>
            <p:txBody>
              <a:bodyPr anchor="ctr">
                <a:spAutoFit/>
              </a:bodyPr>
              <a:lstStyle/>
              <a:p>
                <a:pPr eaLnBrk="1" hangingPunct="1">
                  <a:defRPr/>
                </a:pPr>
                <a:endParaRPr>
                  <a:solidFill>
                    <a:srgbClr val="000000"/>
                  </a:solidFill>
                  <a:latin typeface="Franklin Gothic Book" panose="020B0503020102020204" pitchFamily="34" charset="0"/>
                  <a:cs typeface="+mn-cs"/>
                </a:endParaRPr>
              </a:p>
            </p:txBody>
          </p:sp>
          <p:sp>
            <p:nvSpPr>
              <p:cNvPr id="21" name="Oval 61"/>
              <p:cNvSpPr/>
              <p:nvPr/>
            </p:nvSpPr>
            <p:spPr>
              <a:xfrm>
                <a:off x="2246" y="1678"/>
                <a:ext cx="1134" cy="1134"/>
              </a:xfrm>
              <a:prstGeom prst="ellipse">
                <a:avLst/>
              </a:prstGeom>
              <a:gradFill rotWithShape="1">
                <a:gsLst>
                  <a:gs pos="0">
                    <a:srgbClr val="595959"/>
                  </a:gs>
                  <a:gs pos="100000">
                    <a:srgbClr val="C0C0C0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/>
              <a:lstStyle/>
              <a:p>
                <a:pPr eaLnBrk="1" hangingPunct="1">
                  <a:defRPr/>
                </a:pPr>
                <a:endParaRPr>
                  <a:solidFill>
                    <a:srgbClr val="000000"/>
                  </a:solidFill>
                  <a:latin typeface="Franklin Gothic Book" panose="020B0503020102020204" pitchFamily="34" charset="0"/>
                  <a:cs typeface="+mn-cs"/>
                </a:endParaRPr>
              </a:p>
            </p:txBody>
          </p:sp>
          <p:sp>
            <p:nvSpPr>
              <p:cNvPr id="22" name="Oval 62"/>
              <p:cNvSpPr/>
              <p:nvPr/>
            </p:nvSpPr>
            <p:spPr>
              <a:xfrm>
                <a:off x="2261" y="1685"/>
                <a:ext cx="1105" cy="110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E9E9E9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/>
              <a:lstStyle/>
              <a:p>
                <a:pPr eaLnBrk="1" hangingPunct="1">
                  <a:defRPr/>
                </a:pPr>
                <a:endParaRPr>
                  <a:solidFill>
                    <a:srgbClr val="000000"/>
                  </a:solidFill>
                  <a:latin typeface="Franklin Gothic Book" panose="020B0503020102020204" pitchFamily="34" charset="0"/>
                  <a:cs typeface="+mn-cs"/>
                </a:endParaRPr>
              </a:p>
            </p:txBody>
          </p:sp>
          <p:sp>
            <p:nvSpPr>
              <p:cNvPr id="23" name="Oval 63"/>
              <p:cNvSpPr/>
              <p:nvPr/>
            </p:nvSpPr>
            <p:spPr>
              <a:xfrm>
                <a:off x="2273" y="1695"/>
                <a:ext cx="1052" cy="1032"/>
              </a:xfrm>
              <a:prstGeom prst="ellipse">
                <a:avLst/>
              </a:prstGeom>
              <a:solidFill>
                <a:schemeClr val="bg1">
                  <a:alpha val="47842"/>
                </a:schemeClr>
              </a:solidFill>
              <a:ln w="9525">
                <a:noFill/>
              </a:ln>
            </p:spPr>
            <p:txBody>
              <a:bodyPr vert="eaVert" wrap="none" anchor="ctr"/>
              <a:lstStyle/>
              <a:p>
                <a:pPr eaLnBrk="1" hangingPunct="1">
                  <a:defRPr/>
                </a:pPr>
                <a:endParaRPr>
                  <a:solidFill>
                    <a:srgbClr val="000000"/>
                  </a:solidFill>
                  <a:latin typeface="Franklin Gothic Book" panose="020B0503020102020204" pitchFamily="34" charset="0"/>
                  <a:cs typeface="+mn-cs"/>
                </a:endParaRPr>
              </a:p>
            </p:txBody>
          </p:sp>
          <p:sp>
            <p:nvSpPr>
              <p:cNvPr id="24" name="Oval 64"/>
              <p:cNvSpPr/>
              <p:nvPr/>
            </p:nvSpPr>
            <p:spPr>
              <a:xfrm>
                <a:off x="2334" y="1725"/>
                <a:ext cx="936" cy="83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0C0C0">
                      <a:alpha val="37999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/>
              <a:lstStyle/>
              <a:p>
                <a:pPr eaLnBrk="1" hangingPunct="1">
                  <a:defRPr/>
                </a:pPr>
                <a:endParaRPr>
                  <a:solidFill>
                    <a:srgbClr val="000000"/>
                  </a:solidFill>
                  <a:latin typeface="Franklin Gothic Book" panose="020B0503020102020204" pitchFamily="34" charset="0"/>
                  <a:cs typeface="+mn-cs"/>
                </a:endParaRPr>
              </a:p>
            </p:txBody>
          </p:sp>
        </p:grpSp>
        <p:sp>
          <p:nvSpPr>
            <p:cNvPr id="13" name="Text Box 65"/>
            <p:cNvSpPr txBox="1"/>
            <p:nvPr/>
          </p:nvSpPr>
          <p:spPr>
            <a:xfrm>
              <a:off x="493" y="1008"/>
              <a:ext cx="2034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en-US" sz="3200" b="1">
                  <a:solidFill>
                    <a:srgbClr val="3333FF"/>
                  </a:solidFill>
                  <a:latin typeface="Times New Roman" panose="02020603050405020304" pitchFamily="18" charset="0"/>
                  <a:cs typeface="+mn-cs"/>
                </a:rPr>
                <a:t>CỦNG CỐ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5"/>
          <p:cNvSpPr>
            <a:spLocks noChangeArrowheads="1"/>
          </p:cNvSpPr>
          <p:nvPr/>
        </p:nvSpPr>
        <p:spPr bwMode="auto">
          <a:xfrm>
            <a:off x="1143001" y="320037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40964" name="Rectangle 6"/>
          <p:cNvSpPr>
            <a:spLocks noChangeArrowheads="1"/>
          </p:cNvSpPr>
          <p:nvPr/>
        </p:nvSpPr>
        <p:spPr bwMode="auto">
          <a:xfrm>
            <a:off x="1143001" y="3207522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40965" name="Rectangle 7"/>
          <p:cNvSpPr>
            <a:spLocks noChangeArrowheads="1"/>
          </p:cNvSpPr>
          <p:nvPr/>
        </p:nvSpPr>
        <p:spPr bwMode="auto">
          <a:xfrm>
            <a:off x="1143001" y="318966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40966" name="Rectangle 8"/>
          <p:cNvSpPr>
            <a:spLocks noChangeArrowheads="1"/>
          </p:cNvSpPr>
          <p:nvPr/>
        </p:nvSpPr>
        <p:spPr bwMode="auto">
          <a:xfrm>
            <a:off x="1143001" y="321466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40967" name="Rectangle 9"/>
          <p:cNvSpPr>
            <a:spLocks noChangeArrowheads="1"/>
          </p:cNvSpPr>
          <p:nvPr/>
        </p:nvSpPr>
        <p:spPr bwMode="auto">
          <a:xfrm>
            <a:off x="1143001" y="32218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1" name="Text Box 37"/>
          <p:cNvSpPr txBox="1">
            <a:spLocks noChangeArrowheads="1"/>
          </p:cNvSpPr>
          <p:nvPr/>
        </p:nvSpPr>
        <p:spPr bwMode="auto">
          <a:xfrm>
            <a:off x="721217" y="3609548"/>
            <a:ext cx="9144000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en-US" altLang="vi-VN" sz="4400" smtClean="0">
                <a:cs typeface="Times New Roman" panose="02020603050405020304" pitchFamily="18" charset="0"/>
              </a:rPr>
              <a:t>Insert </a:t>
            </a:r>
            <a:r>
              <a:rPr lang="en-US" altLang="vi-VN" sz="4400"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vi-VN" sz="4400" smtClean="0">
                <a:cs typeface="Times New Roman" panose="02020603050405020304" pitchFamily="18" charset="0"/>
                <a:sym typeface="Wingdings" panose="05000000000000000000" pitchFamily="2" charset="2"/>
              </a:rPr>
              <a:t>chọn Movie (         ) </a:t>
            </a:r>
          </a:p>
          <a:p>
            <a:pPr algn="just"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en-US" altLang="vi-VN" sz="4400" smtClean="0">
                <a:cs typeface="Times New Roman" panose="02020603050405020304" pitchFamily="18" charset="0"/>
                <a:sym typeface="Wingdings" panose="05000000000000000000" pitchFamily="2" charset="2"/>
              </a:rPr>
              <a:t> chọn Movie from File… </a:t>
            </a:r>
            <a:endParaRPr lang="en-US" altLang="vi-VN" sz="4400">
              <a:cs typeface="Times New Roman" panose="02020603050405020304" pitchFamily="18" charset="0"/>
            </a:endParaRPr>
          </a:p>
        </p:txBody>
      </p:sp>
      <p:sp>
        <p:nvSpPr>
          <p:cNvPr id="4133" name="Text Box 37"/>
          <p:cNvSpPr txBox="1">
            <a:spLocks noChangeArrowheads="1"/>
          </p:cNvSpPr>
          <p:nvPr/>
        </p:nvSpPr>
        <p:spPr bwMode="auto">
          <a:xfrm>
            <a:off x="0" y="2434753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 u="sng">
                <a:solidFill>
                  <a:srgbClr val="0070C0"/>
                </a:solidFill>
                <a:cs typeface="Times New Roman" panose="02020603050405020304" pitchFamily="18" charset="0"/>
              </a:rPr>
              <a:t>Câu hỏi </a:t>
            </a:r>
            <a:r>
              <a:rPr lang="en-US" altLang="vi-VN" sz="3600" b="1" u="sng" smtClean="0">
                <a:solidFill>
                  <a:srgbClr val="0070C0"/>
                </a:solidFill>
                <a:cs typeface="Times New Roman" panose="02020603050405020304" pitchFamily="18" charset="0"/>
              </a:rPr>
              <a:t>2</a:t>
            </a:r>
            <a:r>
              <a:rPr lang="en-US" altLang="vi-VN" sz="3600" b="1" smtClean="0">
                <a:solidFill>
                  <a:srgbClr val="0070C0"/>
                </a:solidFill>
                <a:cs typeface="Times New Roman" panose="02020603050405020304" pitchFamily="18" charset="0"/>
              </a:rPr>
              <a:t>: Em hãy trình bày lệnh chèn video vào bài trình chiếu?</a:t>
            </a:r>
            <a:endParaRPr lang="en-US" altLang="vi-VN" sz="3600" b="1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05538" y="3580533"/>
            <a:ext cx="804862" cy="1374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2467" name="Group 66"/>
          <p:cNvGrpSpPr/>
          <p:nvPr/>
        </p:nvGrpSpPr>
        <p:grpSpPr bwMode="auto">
          <a:xfrm>
            <a:off x="1718628" y="1227138"/>
            <a:ext cx="4354512" cy="1039812"/>
            <a:chOff x="192" y="873"/>
            <a:chExt cx="2630" cy="655"/>
          </a:xfrm>
        </p:grpSpPr>
        <p:grpSp>
          <p:nvGrpSpPr>
            <p:cNvPr id="62471" name="Group 55"/>
            <p:cNvGrpSpPr/>
            <p:nvPr/>
          </p:nvGrpSpPr>
          <p:grpSpPr bwMode="auto">
            <a:xfrm>
              <a:off x="192" y="873"/>
              <a:ext cx="2630" cy="655"/>
              <a:chOff x="2160" y="1678"/>
              <a:chExt cx="1303" cy="1134"/>
            </a:xfrm>
          </p:grpSpPr>
          <p:sp>
            <p:nvSpPr>
              <p:cNvPr id="16" name="Oval 56"/>
              <p:cNvSpPr/>
              <p:nvPr/>
            </p:nvSpPr>
            <p:spPr>
              <a:xfrm>
                <a:off x="2781" y="1981"/>
                <a:ext cx="64" cy="52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FCDF06"/>
                  </a:gs>
                  <a:gs pos="100000">
                    <a:srgbClr val="FFFFFF"/>
                  </a:gs>
                </a:gsLst>
                <a:lin ang="2700000" scaled="1"/>
                <a:tileRect/>
              </a:gradFill>
              <a:ln w="38100">
                <a:noFill/>
              </a:ln>
            </p:spPr>
            <p:txBody>
              <a:bodyPr wrap="none" anchor="ctr">
                <a:spAutoFit/>
              </a:bodyPr>
              <a:lstStyle/>
              <a:p>
                <a:pPr eaLnBrk="1" hangingPunct="1">
                  <a:defRPr/>
                </a:pPr>
                <a:endParaRPr>
                  <a:solidFill>
                    <a:srgbClr val="000000"/>
                  </a:solidFill>
                  <a:latin typeface="Franklin Gothic Book" panose="020B0503020102020204" pitchFamily="34" charset="0"/>
                  <a:cs typeface="+mn-cs"/>
                </a:endParaRPr>
              </a:p>
            </p:txBody>
          </p:sp>
          <p:sp>
            <p:nvSpPr>
              <p:cNvPr id="17" name="Oval 57"/>
              <p:cNvSpPr/>
              <p:nvPr/>
            </p:nvSpPr>
            <p:spPr>
              <a:xfrm>
                <a:off x="2783" y="1981"/>
                <a:ext cx="64" cy="525"/>
              </a:xfrm>
              <a:prstGeom prst="ellipse">
                <a:avLst/>
              </a:prstGeom>
              <a:solidFill>
                <a:srgbClr val="00FF00">
                  <a:alpha val="32156"/>
                </a:srgbClr>
              </a:solidFill>
              <a:ln w="38100">
                <a:noFill/>
              </a:ln>
            </p:spPr>
            <p:txBody>
              <a:bodyPr wrap="none" anchor="ctr">
                <a:spAutoFit/>
              </a:bodyPr>
              <a:lstStyle/>
              <a:p>
                <a:pPr eaLnBrk="1" hangingPunct="1">
                  <a:defRPr/>
                </a:pPr>
                <a:endParaRPr>
                  <a:solidFill>
                    <a:srgbClr val="000000"/>
                  </a:solidFill>
                  <a:latin typeface="Franklin Gothic Book" panose="020B0503020102020204" pitchFamily="34" charset="0"/>
                  <a:cs typeface="+mn-cs"/>
                </a:endParaRPr>
              </a:p>
            </p:txBody>
          </p:sp>
          <p:sp>
            <p:nvSpPr>
              <p:cNvPr id="18" name="Oval 58"/>
              <p:cNvSpPr/>
              <p:nvPr/>
            </p:nvSpPr>
            <p:spPr>
              <a:xfrm>
                <a:off x="2163" y="1983"/>
                <a:ext cx="1300" cy="525"/>
              </a:xfrm>
              <a:prstGeom prst="ellipse">
                <a:avLst/>
              </a:prstGeom>
              <a:gradFill rotWithShape="1">
                <a:gsLst>
                  <a:gs pos="0">
                    <a:srgbClr val="887903"/>
                  </a:gs>
                  <a:gs pos="50000">
                    <a:srgbClr val="FCDF06"/>
                  </a:gs>
                  <a:gs pos="100000">
                    <a:srgbClr val="887903"/>
                  </a:gs>
                </a:gsLst>
                <a:lin ang="18900000" scaled="1"/>
                <a:tileRect/>
              </a:gradFill>
              <a:ln w="38100">
                <a:noFill/>
              </a:ln>
            </p:spPr>
            <p:txBody>
              <a:bodyPr anchor="ctr">
                <a:spAutoFit/>
              </a:bodyPr>
              <a:lstStyle/>
              <a:p>
                <a:pPr eaLnBrk="1" hangingPunct="1">
                  <a:defRPr/>
                </a:pPr>
                <a:endParaRPr>
                  <a:solidFill>
                    <a:srgbClr val="000000"/>
                  </a:solidFill>
                  <a:latin typeface="Franklin Gothic Book" panose="020B0503020102020204" pitchFamily="34" charset="0"/>
                  <a:cs typeface="+mn-cs"/>
                </a:endParaRPr>
              </a:p>
            </p:txBody>
          </p:sp>
          <p:sp>
            <p:nvSpPr>
              <p:cNvPr id="19" name="Oval 59"/>
              <p:cNvSpPr/>
              <p:nvPr/>
            </p:nvSpPr>
            <p:spPr>
              <a:xfrm>
                <a:off x="2160" y="1948"/>
                <a:ext cx="1300" cy="566"/>
              </a:xfrm>
              <a:prstGeom prst="ellipse">
                <a:avLst/>
              </a:prstGeom>
              <a:solidFill>
                <a:srgbClr val="FF00FF">
                  <a:alpha val="0"/>
                </a:srgbClr>
              </a:solidFill>
              <a:ln w="38100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anchor="ctr">
                <a:spAutoFit/>
              </a:bodyPr>
              <a:lstStyle/>
              <a:p>
                <a:pPr eaLnBrk="1" hangingPunct="1">
                  <a:defRPr/>
                </a:pPr>
                <a:endParaRPr>
                  <a:solidFill>
                    <a:srgbClr val="000000"/>
                  </a:solidFill>
                  <a:latin typeface="Franklin Gothic Book" panose="020B0503020102020204" pitchFamily="34" charset="0"/>
                  <a:cs typeface="+mn-cs"/>
                </a:endParaRPr>
              </a:p>
            </p:txBody>
          </p:sp>
          <p:sp>
            <p:nvSpPr>
              <p:cNvPr id="20" name="Oval 60"/>
              <p:cNvSpPr/>
              <p:nvPr/>
            </p:nvSpPr>
            <p:spPr>
              <a:xfrm>
                <a:off x="2228" y="1983"/>
                <a:ext cx="1170" cy="525"/>
              </a:xfrm>
              <a:prstGeom prst="ellipse">
                <a:avLst/>
              </a:prstGeom>
              <a:solidFill>
                <a:srgbClr val="FF00FF"/>
              </a:solidFill>
              <a:ln w="38100">
                <a:noFill/>
              </a:ln>
            </p:spPr>
            <p:txBody>
              <a:bodyPr anchor="ctr">
                <a:spAutoFit/>
              </a:bodyPr>
              <a:lstStyle/>
              <a:p>
                <a:pPr eaLnBrk="1" hangingPunct="1">
                  <a:defRPr/>
                </a:pPr>
                <a:endParaRPr>
                  <a:solidFill>
                    <a:srgbClr val="000000"/>
                  </a:solidFill>
                  <a:latin typeface="Franklin Gothic Book" panose="020B0503020102020204" pitchFamily="34" charset="0"/>
                  <a:cs typeface="+mn-cs"/>
                </a:endParaRPr>
              </a:p>
            </p:txBody>
          </p:sp>
          <p:sp>
            <p:nvSpPr>
              <p:cNvPr id="21" name="Oval 61"/>
              <p:cNvSpPr/>
              <p:nvPr/>
            </p:nvSpPr>
            <p:spPr>
              <a:xfrm>
                <a:off x="2246" y="1678"/>
                <a:ext cx="1134" cy="1134"/>
              </a:xfrm>
              <a:prstGeom prst="ellipse">
                <a:avLst/>
              </a:prstGeom>
              <a:gradFill rotWithShape="1">
                <a:gsLst>
                  <a:gs pos="0">
                    <a:srgbClr val="595959"/>
                  </a:gs>
                  <a:gs pos="100000">
                    <a:srgbClr val="C0C0C0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/>
              <a:lstStyle/>
              <a:p>
                <a:pPr eaLnBrk="1" hangingPunct="1">
                  <a:defRPr/>
                </a:pPr>
                <a:endParaRPr>
                  <a:solidFill>
                    <a:srgbClr val="000000"/>
                  </a:solidFill>
                  <a:latin typeface="Franklin Gothic Book" panose="020B0503020102020204" pitchFamily="34" charset="0"/>
                  <a:cs typeface="+mn-cs"/>
                </a:endParaRPr>
              </a:p>
            </p:txBody>
          </p:sp>
          <p:sp>
            <p:nvSpPr>
              <p:cNvPr id="22" name="Oval 62"/>
              <p:cNvSpPr/>
              <p:nvPr/>
            </p:nvSpPr>
            <p:spPr>
              <a:xfrm>
                <a:off x="2261" y="1685"/>
                <a:ext cx="1105" cy="110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E9E9E9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/>
              <a:lstStyle/>
              <a:p>
                <a:pPr eaLnBrk="1" hangingPunct="1">
                  <a:defRPr/>
                </a:pPr>
                <a:endParaRPr>
                  <a:solidFill>
                    <a:srgbClr val="000000"/>
                  </a:solidFill>
                  <a:latin typeface="Franklin Gothic Book" panose="020B0503020102020204" pitchFamily="34" charset="0"/>
                  <a:cs typeface="+mn-cs"/>
                </a:endParaRPr>
              </a:p>
            </p:txBody>
          </p:sp>
          <p:sp>
            <p:nvSpPr>
              <p:cNvPr id="23" name="Oval 63"/>
              <p:cNvSpPr/>
              <p:nvPr/>
            </p:nvSpPr>
            <p:spPr>
              <a:xfrm>
                <a:off x="2273" y="1695"/>
                <a:ext cx="1052" cy="1032"/>
              </a:xfrm>
              <a:prstGeom prst="ellipse">
                <a:avLst/>
              </a:prstGeom>
              <a:solidFill>
                <a:schemeClr val="bg1">
                  <a:alpha val="47842"/>
                </a:schemeClr>
              </a:solidFill>
              <a:ln w="9525">
                <a:noFill/>
              </a:ln>
            </p:spPr>
            <p:txBody>
              <a:bodyPr vert="eaVert" wrap="none" anchor="ctr"/>
              <a:lstStyle/>
              <a:p>
                <a:pPr eaLnBrk="1" hangingPunct="1">
                  <a:defRPr/>
                </a:pPr>
                <a:endParaRPr>
                  <a:solidFill>
                    <a:srgbClr val="000000"/>
                  </a:solidFill>
                  <a:latin typeface="Franklin Gothic Book" panose="020B0503020102020204" pitchFamily="34" charset="0"/>
                  <a:cs typeface="+mn-cs"/>
                </a:endParaRPr>
              </a:p>
            </p:txBody>
          </p:sp>
          <p:sp>
            <p:nvSpPr>
              <p:cNvPr id="24" name="Oval 64"/>
              <p:cNvSpPr/>
              <p:nvPr/>
            </p:nvSpPr>
            <p:spPr>
              <a:xfrm>
                <a:off x="2334" y="1725"/>
                <a:ext cx="936" cy="83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0C0C0">
                      <a:alpha val="37999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/>
              <a:lstStyle/>
              <a:p>
                <a:pPr eaLnBrk="1" hangingPunct="1">
                  <a:defRPr/>
                </a:pPr>
                <a:endParaRPr>
                  <a:solidFill>
                    <a:srgbClr val="000000"/>
                  </a:solidFill>
                  <a:latin typeface="Franklin Gothic Book" panose="020B0503020102020204" pitchFamily="34" charset="0"/>
                  <a:cs typeface="+mn-cs"/>
                </a:endParaRPr>
              </a:p>
            </p:txBody>
          </p:sp>
        </p:grpSp>
        <p:sp>
          <p:nvSpPr>
            <p:cNvPr id="13" name="Text Box 65"/>
            <p:cNvSpPr txBox="1"/>
            <p:nvPr/>
          </p:nvSpPr>
          <p:spPr>
            <a:xfrm>
              <a:off x="493" y="1008"/>
              <a:ext cx="2034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en-US" sz="3200" b="1">
                  <a:solidFill>
                    <a:srgbClr val="3333FF"/>
                  </a:solidFill>
                  <a:latin typeface="Times New Roman" panose="02020603050405020304" pitchFamily="18" charset="0"/>
                  <a:cs typeface="+mn-cs"/>
                </a:rPr>
                <a:t>CỦNG CỐ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/>
          <p:nvPr/>
        </p:nvSpPr>
        <p:spPr>
          <a:xfrm>
            <a:off x="668338" y="4114800"/>
            <a:ext cx="7942262" cy="1214438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600" b="1" i="1">
                <a:solidFill>
                  <a:srgbClr val="3366CC"/>
                </a:solidFill>
                <a:latin typeface=".VnTime" pitchFamily="34" charset="0"/>
                <a:cs typeface="Arial" panose="020B0604020202020204" pitchFamily="34" charset="0"/>
              </a:defRPr>
            </a:lvl1pPr>
            <a:lvl2pPr marL="742950" indent="-285750">
              <a:defRPr sz="2600" b="1" i="1">
                <a:solidFill>
                  <a:srgbClr val="3366CC"/>
                </a:solidFill>
                <a:latin typeface=".VnTime" pitchFamily="34" charset="0"/>
                <a:cs typeface="Arial" panose="020B0604020202020204" pitchFamily="34" charset="0"/>
              </a:defRPr>
            </a:lvl2pPr>
            <a:lvl3pPr marL="1143000" indent="-228600">
              <a:defRPr sz="2600" b="1" i="1">
                <a:solidFill>
                  <a:srgbClr val="3366CC"/>
                </a:solidFill>
                <a:latin typeface=".VnTime" pitchFamily="34" charset="0"/>
                <a:cs typeface="Arial" panose="020B0604020202020204" pitchFamily="34" charset="0"/>
              </a:defRPr>
            </a:lvl3pPr>
            <a:lvl4pPr marL="1600200" indent="-228600">
              <a:defRPr sz="2600" b="1" i="1">
                <a:solidFill>
                  <a:srgbClr val="3366CC"/>
                </a:solidFill>
                <a:latin typeface=".VnTime" pitchFamily="34" charset="0"/>
                <a:cs typeface="Arial" panose="020B0604020202020204" pitchFamily="34" charset="0"/>
              </a:defRPr>
            </a:lvl4pPr>
            <a:lvl5pPr marL="2057400" indent="-228600">
              <a:defRPr sz="2600" b="1" i="1">
                <a:solidFill>
                  <a:srgbClr val="3366CC"/>
                </a:solidFill>
                <a:latin typeface=".VnTime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600" b="1" i="1">
                <a:solidFill>
                  <a:srgbClr val="3366CC"/>
                </a:solidFill>
                <a:latin typeface=".VnTime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600" b="1" i="1">
                <a:solidFill>
                  <a:srgbClr val="3366CC"/>
                </a:solidFill>
                <a:latin typeface=".VnTime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600" b="1" i="1">
                <a:solidFill>
                  <a:srgbClr val="3366CC"/>
                </a:solidFill>
                <a:latin typeface=".VnTime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600" b="1" i="1">
                <a:solidFill>
                  <a:srgbClr val="3366CC"/>
                </a:solidFill>
                <a:latin typeface=".VnTime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en-US" sz="3600" i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/>
              </a:rPr>
              <a:t></a:t>
            </a:r>
            <a:r>
              <a:rPr lang="en-US" sz="3200" i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 nhà xem lại bài </a:t>
            </a:r>
          </a:p>
          <a:p>
            <a:pPr algn="just" eaLnBrk="1" hangingPunct="1">
              <a:defRPr/>
            </a:pPr>
            <a:r>
              <a:rPr lang="en-US" sz="3200" i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/>
              </a:rPr>
              <a:t> </a:t>
            </a:r>
            <a:r>
              <a:rPr lang="en-US" sz="3200" i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 </a:t>
            </a:r>
            <a:r>
              <a:rPr lang="en-US" sz="3200" i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i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tiết 2.</a:t>
            </a:r>
            <a:endParaRPr lang="en-US" sz="3200" i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2467" name="Group 66"/>
          <p:cNvGrpSpPr/>
          <p:nvPr/>
        </p:nvGrpSpPr>
        <p:grpSpPr bwMode="auto">
          <a:xfrm>
            <a:off x="484188" y="2903538"/>
            <a:ext cx="4354512" cy="1039812"/>
            <a:chOff x="192" y="873"/>
            <a:chExt cx="2630" cy="655"/>
          </a:xfrm>
        </p:grpSpPr>
        <p:grpSp>
          <p:nvGrpSpPr>
            <p:cNvPr id="62471" name="Group 55"/>
            <p:cNvGrpSpPr/>
            <p:nvPr/>
          </p:nvGrpSpPr>
          <p:grpSpPr bwMode="auto">
            <a:xfrm>
              <a:off x="192" y="873"/>
              <a:ext cx="2630" cy="655"/>
              <a:chOff x="2160" y="1678"/>
              <a:chExt cx="1303" cy="1134"/>
            </a:xfrm>
          </p:grpSpPr>
          <p:sp>
            <p:nvSpPr>
              <p:cNvPr id="16" name="Oval 56"/>
              <p:cNvSpPr/>
              <p:nvPr/>
            </p:nvSpPr>
            <p:spPr>
              <a:xfrm>
                <a:off x="2781" y="1981"/>
                <a:ext cx="64" cy="52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FCDF06"/>
                  </a:gs>
                  <a:gs pos="100000">
                    <a:srgbClr val="FFFFFF"/>
                  </a:gs>
                </a:gsLst>
                <a:lin ang="2700000" scaled="1"/>
                <a:tileRect/>
              </a:gradFill>
              <a:ln w="38100">
                <a:noFill/>
              </a:ln>
            </p:spPr>
            <p:txBody>
              <a:bodyPr wrap="none" anchor="ctr">
                <a:spAutoFit/>
              </a:bodyPr>
              <a:lstStyle/>
              <a:p>
                <a:pPr eaLnBrk="1" hangingPunct="1">
                  <a:defRPr/>
                </a:pPr>
                <a:endParaRPr>
                  <a:solidFill>
                    <a:srgbClr val="000000"/>
                  </a:solidFill>
                  <a:latin typeface="Franklin Gothic Book" panose="020B0503020102020204" pitchFamily="34" charset="0"/>
                  <a:cs typeface="+mn-cs"/>
                </a:endParaRPr>
              </a:p>
            </p:txBody>
          </p:sp>
          <p:sp>
            <p:nvSpPr>
              <p:cNvPr id="17" name="Oval 57"/>
              <p:cNvSpPr/>
              <p:nvPr/>
            </p:nvSpPr>
            <p:spPr>
              <a:xfrm>
                <a:off x="2783" y="1981"/>
                <a:ext cx="64" cy="525"/>
              </a:xfrm>
              <a:prstGeom prst="ellipse">
                <a:avLst/>
              </a:prstGeom>
              <a:solidFill>
                <a:srgbClr val="00FF00">
                  <a:alpha val="32156"/>
                </a:srgbClr>
              </a:solidFill>
              <a:ln w="38100">
                <a:noFill/>
              </a:ln>
            </p:spPr>
            <p:txBody>
              <a:bodyPr wrap="none" anchor="ctr">
                <a:spAutoFit/>
              </a:bodyPr>
              <a:lstStyle/>
              <a:p>
                <a:pPr eaLnBrk="1" hangingPunct="1">
                  <a:defRPr/>
                </a:pPr>
                <a:endParaRPr>
                  <a:solidFill>
                    <a:srgbClr val="000000"/>
                  </a:solidFill>
                  <a:latin typeface="Franklin Gothic Book" panose="020B0503020102020204" pitchFamily="34" charset="0"/>
                  <a:cs typeface="+mn-cs"/>
                </a:endParaRPr>
              </a:p>
            </p:txBody>
          </p:sp>
          <p:sp>
            <p:nvSpPr>
              <p:cNvPr id="18" name="Oval 58"/>
              <p:cNvSpPr/>
              <p:nvPr/>
            </p:nvSpPr>
            <p:spPr>
              <a:xfrm>
                <a:off x="2163" y="1983"/>
                <a:ext cx="1300" cy="525"/>
              </a:xfrm>
              <a:prstGeom prst="ellipse">
                <a:avLst/>
              </a:prstGeom>
              <a:gradFill rotWithShape="1">
                <a:gsLst>
                  <a:gs pos="0">
                    <a:srgbClr val="887903"/>
                  </a:gs>
                  <a:gs pos="50000">
                    <a:srgbClr val="FCDF06"/>
                  </a:gs>
                  <a:gs pos="100000">
                    <a:srgbClr val="887903"/>
                  </a:gs>
                </a:gsLst>
                <a:lin ang="18900000" scaled="1"/>
                <a:tileRect/>
              </a:gradFill>
              <a:ln w="38100">
                <a:noFill/>
              </a:ln>
            </p:spPr>
            <p:txBody>
              <a:bodyPr anchor="ctr">
                <a:spAutoFit/>
              </a:bodyPr>
              <a:lstStyle/>
              <a:p>
                <a:pPr eaLnBrk="1" hangingPunct="1">
                  <a:defRPr/>
                </a:pPr>
                <a:endParaRPr>
                  <a:solidFill>
                    <a:srgbClr val="000000"/>
                  </a:solidFill>
                  <a:latin typeface="Franklin Gothic Book" panose="020B0503020102020204" pitchFamily="34" charset="0"/>
                  <a:cs typeface="+mn-cs"/>
                </a:endParaRPr>
              </a:p>
            </p:txBody>
          </p:sp>
          <p:sp>
            <p:nvSpPr>
              <p:cNvPr id="19" name="Oval 59"/>
              <p:cNvSpPr/>
              <p:nvPr/>
            </p:nvSpPr>
            <p:spPr>
              <a:xfrm>
                <a:off x="2160" y="1948"/>
                <a:ext cx="1300" cy="566"/>
              </a:xfrm>
              <a:prstGeom prst="ellipse">
                <a:avLst/>
              </a:prstGeom>
              <a:solidFill>
                <a:srgbClr val="FF00FF">
                  <a:alpha val="0"/>
                </a:srgbClr>
              </a:solidFill>
              <a:ln w="38100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anchor="ctr">
                <a:spAutoFit/>
              </a:bodyPr>
              <a:lstStyle/>
              <a:p>
                <a:pPr eaLnBrk="1" hangingPunct="1">
                  <a:defRPr/>
                </a:pPr>
                <a:endParaRPr>
                  <a:solidFill>
                    <a:srgbClr val="000000"/>
                  </a:solidFill>
                  <a:latin typeface="Franklin Gothic Book" panose="020B0503020102020204" pitchFamily="34" charset="0"/>
                  <a:cs typeface="+mn-cs"/>
                </a:endParaRPr>
              </a:p>
            </p:txBody>
          </p:sp>
          <p:sp>
            <p:nvSpPr>
              <p:cNvPr id="20" name="Oval 60"/>
              <p:cNvSpPr/>
              <p:nvPr/>
            </p:nvSpPr>
            <p:spPr>
              <a:xfrm>
                <a:off x="2228" y="1983"/>
                <a:ext cx="1170" cy="525"/>
              </a:xfrm>
              <a:prstGeom prst="ellipse">
                <a:avLst/>
              </a:prstGeom>
              <a:solidFill>
                <a:srgbClr val="FF00FF"/>
              </a:solidFill>
              <a:ln w="38100">
                <a:noFill/>
              </a:ln>
            </p:spPr>
            <p:txBody>
              <a:bodyPr anchor="ctr">
                <a:spAutoFit/>
              </a:bodyPr>
              <a:lstStyle/>
              <a:p>
                <a:pPr eaLnBrk="1" hangingPunct="1">
                  <a:defRPr/>
                </a:pPr>
                <a:endParaRPr>
                  <a:solidFill>
                    <a:srgbClr val="000000"/>
                  </a:solidFill>
                  <a:latin typeface="Franklin Gothic Book" panose="020B0503020102020204" pitchFamily="34" charset="0"/>
                  <a:cs typeface="+mn-cs"/>
                </a:endParaRPr>
              </a:p>
            </p:txBody>
          </p:sp>
          <p:sp>
            <p:nvSpPr>
              <p:cNvPr id="21" name="Oval 61"/>
              <p:cNvSpPr/>
              <p:nvPr/>
            </p:nvSpPr>
            <p:spPr>
              <a:xfrm>
                <a:off x="2246" y="1678"/>
                <a:ext cx="1134" cy="1134"/>
              </a:xfrm>
              <a:prstGeom prst="ellipse">
                <a:avLst/>
              </a:prstGeom>
              <a:gradFill rotWithShape="1">
                <a:gsLst>
                  <a:gs pos="0">
                    <a:srgbClr val="595959"/>
                  </a:gs>
                  <a:gs pos="100000">
                    <a:srgbClr val="C0C0C0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/>
              <a:lstStyle/>
              <a:p>
                <a:pPr eaLnBrk="1" hangingPunct="1">
                  <a:defRPr/>
                </a:pPr>
                <a:endParaRPr>
                  <a:solidFill>
                    <a:srgbClr val="000000"/>
                  </a:solidFill>
                  <a:latin typeface="Franklin Gothic Book" panose="020B0503020102020204" pitchFamily="34" charset="0"/>
                  <a:cs typeface="+mn-cs"/>
                </a:endParaRPr>
              </a:p>
            </p:txBody>
          </p:sp>
          <p:sp>
            <p:nvSpPr>
              <p:cNvPr id="22" name="Oval 62"/>
              <p:cNvSpPr/>
              <p:nvPr/>
            </p:nvSpPr>
            <p:spPr>
              <a:xfrm>
                <a:off x="2261" y="1685"/>
                <a:ext cx="1105" cy="110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E9E9E9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/>
              <a:lstStyle/>
              <a:p>
                <a:pPr eaLnBrk="1" hangingPunct="1">
                  <a:defRPr/>
                </a:pPr>
                <a:endParaRPr>
                  <a:solidFill>
                    <a:srgbClr val="000000"/>
                  </a:solidFill>
                  <a:latin typeface="Franklin Gothic Book" panose="020B0503020102020204" pitchFamily="34" charset="0"/>
                  <a:cs typeface="+mn-cs"/>
                </a:endParaRPr>
              </a:p>
            </p:txBody>
          </p:sp>
          <p:sp>
            <p:nvSpPr>
              <p:cNvPr id="23" name="Oval 63"/>
              <p:cNvSpPr/>
              <p:nvPr/>
            </p:nvSpPr>
            <p:spPr>
              <a:xfrm>
                <a:off x="2273" y="1695"/>
                <a:ext cx="1052" cy="1032"/>
              </a:xfrm>
              <a:prstGeom prst="ellipse">
                <a:avLst/>
              </a:prstGeom>
              <a:solidFill>
                <a:schemeClr val="bg1">
                  <a:alpha val="47842"/>
                </a:schemeClr>
              </a:solidFill>
              <a:ln w="9525">
                <a:noFill/>
              </a:ln>
            </p:spPr>
            <p:txBody>
              <a:bodyPr vert="eaVert" wrap="none" anchor="ctr"/>
              <a:lstStyle/>
              <a:p>
                <a:pPr eaLnBrk="1" hangingPunct="1">
                  <a:defRPr/>
                </a:pPr>
                <a:endParaRPr>
                  <a:solidFill>
                    <a:srgbClr val="000000"/>
                  </a:solidFill>
                  <a:latin typeface="Franklin Gothic Book" panose="020B0503020102020204" pitchFamily="34" charset="0"/>
                  <a:cs typeface="+mn-cs"/>
                </a:endParaRPr>
              </a:p>
            </p:txBody>
          </p:sp>
          <p:sp>
            <p:nvSpPr>
              <p:cNvPr id="24" name="Oval 64"/>
              <p:cNvSpPr/>
              <p:nvPr/>
            </p:nvSpPr>
            <p:spPr>
              <a:xfrm>
                <a:off x="2334" y="1725"/>
                <a:ext cx="936" cy="83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0C0C0">
                      <a:alpha val="37999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/>
              <a:lstStyle/>
              <a:p>
                <a:pPr eaLnBrk="1" hangingPunct="1">
                  <a:defRPr/>
                </a:pPr>
                <a:endParaRPr>
                  <a:solidFill>
                    <a:srgbClr val="000000"/>
                  </a:solidFill>
                  <a:latin typeface="Franklin Gothic Book" panose="020B0503020102020204" pitchFamily="34" charset="0"/>
                  <a:cs typeface="+mn-cs"/>
                </a:endParaRPr>
              </a:p>
            </p:txBody>
          </p:sp>
        </p:grpSp>
        <p:sp>
          <p:nvSpPr>
            <p:cNvPr id="13" name="Text Box 65"/>
            <p:cNvSpPr txBox="1"/>
            <p:nvPr/>
          </p:nvSpPr>
          <p:spPr>
            <a:xfrm>
              <a:off x="493" y="1008"/>
              <a:ext cx="2034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en-US" sz="3200" b="1">
                  <a:solidFill>
                    <a:srgbClr val="3333FF"/>
                  </a:solidFill>
                  <a:latin typeface="Times New Roman" panose="02020603050405020304" pitchFamily="18" charset="0"/>
                  <a:cs typeface="+mn-cs"/>
                </a:rPr>
                <a:t>DẶN DÒ</a:t>
              </a:r>
              <a:endParaRPr sz="3200" b="1">
                <a:solidFill>
                  <a:srgbClr val="3333FF"/>
                </a:solidFill>
                <a:latin typeface="Times New Roman" panose="02020603050405020304" pitchFamily="18" charset="0"/>
                <a:cs typeface="+mn-cs"/>
              </a:endParaRPr>
            </a:p>
          </p:txBody>
        </p:sp>
      </p:grpSp>
      <p:sp>
        <p:nvSpPr>
          <p:cNvPr id="27" name="Rectangle 2"/>
          <p:cNvSpPr>
            <a:spLocks noChangeArrowheads="1"/>
          </p:cNvSpPr>
          <p:nvPr/>
        </p:nvSpPr>
        <p:spPr bwMode="auto">
          <a:xfrm>
            <a:off x="957534" y="1442404"/>
            <a:ext cx="77650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 smtClean="0">
                <a:solidFill>
                  <a:srgbClr val="FF0000"/>
                </a:solidFill>
                <a:cs typeface="Times New Roman" panose="02020603050405020304" pitchFamily="18" charset="0"/>
              </a:rPr>
              <a:t>CHÈN ĐOẠN VIDEO VÀO BÀI TRÌNH CHIẾU</a:t>
            </a:r>
            <a:endParaRPr lang="en-US" altLang="vi-VN" sz="280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 descr="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6" name="AutoShape 4"/>
          <p:cNvSpPr>
            <a:spLocks noChangeArrowheads="1"/>
          </p:cNvSpPr>
          <p:nvPr/>
        </p:nvSpPr>
        <p:spPr bwMode="auto">
          <a:xfrm>
            <a:off x="1908175" y="5445125"/>
            <a:ext cx="5257800" cy="1412875"/>
          </a:xfrm>
          <a:prstGeom prst="ellipseRibbon2">
            <a:avLst>
              <a:gd name="adj1" fmla="val 26023"/>
              <a:gd name="adj2" fmla="val 49972"/>
              <a:gd name="adj3" fmla="val 12500"/>
            </a:avLst>
          </a:prstGeom>
          <a:solidFill>
            <a:srgbClr val="99CC00"/>
          </a:solidFill>
          <a:ln w="38100">
            <a:solidFill>
              <a:schemeClr val="hlink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>
                <a:latin typeface="VNI-Vari" pitchFamily="2" charset="0"/>
              </a:rPr>
              <a:t>THANKS</a:t>
            </a:r>
          </a:p>
        </p:txBody>
      </p:sp>
      <p:pic>
        <p:nvPicPr>
          <p:cNvPr id="46085" name="12 Theo dõi 12.wma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3" y="8366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1763713" y="620713"/>
            <a:ext cx="57610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vi-VN" altLang="vi-VN" sz="3600">
              <a:solidFill>
                <a:srgbClr val="000099"/>
              </a:solidFill>
              <a:latin typeface="VNI-Vari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5030" y="1882776"/>
            <a:ext cx="784778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vi-VN" sz="5400" b="1" cap="none" spc="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Chúc các con </a:t>
            </a:r>
          </a:p>
          <a:p>
            <a:pPr algn="ctr"/>
            <a:r>
              <a:rPr lang="vi-VN" sz="5400" b="1" cap="none" spc="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chăm ngoan – học giỏi! </a:t>
            </a:r>
            <a:endParaRPr lang="en-US" sz="5400" b="1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9" name="Picture 24" descr="Dove-02-jun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986079" flipV="1">
            <a:off x="4271466" y="488633"/>
            <a:ext cx="16002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4" descr="Dove-02-jun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986079" flipV="1">
            <a:off x="-341315" y="2103210"/>
            <a:ext cx="16002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4" descr="Dove-02-jun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986079" flipV="1">
            <a:off x="1108075" y="4760983"/>
            <a:ext cx="16002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4" descr="Dove-02-jun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986079" flipV="1">
            <a:off x="1682501" y="756249"/>
            <a:ext cx="16002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4" descr="Dove-02-jun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986079" flipV="1">
            <a:off x="7885114" y="4300389"/>
            <a:ext cx="16002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4" descr="Dove-02-jun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986079" flipV="1">
            <a:off x="6688603" y="1183988"/>
            <a:ext cx="16002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608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827746" y="430750"/>
            <a:ext cx="2396810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vi-VN" sz="33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ÔN </a:t>
            </a:r>
            <a:r>
              <a:rPr lang="en-US" altLang="vi-VN" sz="33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BÀI </a:t>
            </a:r>
            <a:r>
              <a:rPr lang="en-US" altLang="vi-VN" sz="3300" b="1" dirty="0">
                <a:solidFill>
                  <a:srgbClr val="FF0000"/>
                </a:solidFill>
                <a:cs typeface="Times New Roman" panose="02020603050405020304" pitchFamily="18" charset="0"/>
              </a:rPr>
              <a:t>CŨ</a:t>
            </a:r>
            <a:endParaRPr lang="en-US" altLang="vi-VN" sz="33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0963" name="Rectangle 5"/>
          <p:cNvSpPr>
            <a:spLocks noChangeArrowheads="1"/>
          </p:cNvSpPr>
          <p:nvPr/>
        </p:nvSpPr>
        <p:spPr bwMode="auto">
          <a:xfrm>
            <a:off x="1143001" y="320037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40964" name="Rectangle 6"/>
          <p:cNvSpPr>
            <a:spLocks noChangeArrowheads="1"/>
          </p:cNvSpPr>
          <p:nvPr/>
        </p:nvSpPr>
        <p:spPr bwMode="auto">
          <a:xfrm>
            <a:off x="1143001" y="3207522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40965" name="Rectangle 7"/>
          <p:cNvSpPr>
            <a:spLocks noChangeArrowheads="1"/>
          </p:cNvSpPr>
          <p:nvPr/>
        </p:nvSpPr>
        <p:spPr bwMode="auto">
          <a:xfrm>
            <a:off x="1143001" y="318966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40966" name="Rectangle 8"/>
          <p:cNvSpPr>
            <a:spLocks noChangeArrowheads="1"/>
          </p:cNvSpPr>
          <p:nvPr/>
        </p:nvSpPr>
        <p:spPr bwMode="auto">
          <a:xfrm>
            <a:off x="1143001" y="321466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40967" name="Rectangle 9"/>
          <p:cNvSpPr>
            <a:spLocks noChangeArrowheads="1"/>
          </p:cNvSpPr>
          <p:nvPr/>
        </p:nvSpPr>
        <p:spPr bwMode="auto">
          <a:xfrm>
            <a:off x="1143001" y="32218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1" name="Text Box 37"/>
          <p:cNvSpPr txBox="1">
            <a:spLocks noChangeArrowheads="1"/>
          </p:cNvSpPr>
          <p:nvPr/>
        </p:nvSpPr>
        <p:spPr bwMode="auto">
          <a:xfrm>
            <a:off x="1" y="2851902"/>
            <a:ext cx="9144000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50000"/>
              </a:spcBef>
              <a:buNone/>
            </a:pPr>
            <a:r>
              <a:rPr lang="en-US" altLang="vi-VN" sz="4400" dirty="0" smtClean="0">
                <a:cs typeface="Times New Roman" panose="02020603050405020304" pitchFamily="18" charset="0"/>
              </a:rPr>
              <a:t>	Insert </a:t>
            </a:r>
            <a:r>
              <a:rPr lang="en-US" altLang="vi-VN" sz="4400" dirty="0"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vi-VN" sz="4400" dirty="0" err="1" smtClean="0">
                <a:cs typeface="Times New Roman" panose="02020603050405020304" pitchFamily="18" charset="0"/>
                <a:sym typeface="Wingdings" panose="05000000000000000000" pitchFamily="2" charset="2"/>
              </a:rPr>
              <a:t>chọn</a:t>
            </a:r>
            <a:r>
              <a:rPr lang="en-US" altLang="vi-VN" sz="4400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 Sound  </a:t>
            </a:r>
            <a:r>
              <a:rPr lang="en-US" altLang="vi-VN" sz="4400" dirty="0" err="1" smtClean="0">
                <a:cs typeface="Times New Roman" panose="02020603050405020304" pitchFamily="18" charset="0"/>
                <a:sym typeface="Wingdings" panose="05000000000000000000" pitchFamily="2" charset="2"/>
              </a:rPr>
              <a:t>chọn</a:t>
            </a:r>
            <a:r>
              <a:rPr lang="en-US" altLang="vi-VN" sz="4400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 Sound from File… </a:t>
            </a:r>
            <a:endParaRPr lang="en-US" altLang="vi-VN" sz="4400" dirty="0" smtClean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endParaRPr lang="en-US" altLang="vi-VN" sz="4400" dirty="0" smtClean="0"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4133" name="Text Box 37"/>
          <p:cNvSpPr txBox="1">
            <a:spLocks noChangeArrowheads="1"/>
          </p:cNvSpPr>
          <p:nvPr/>
        </p:nvSpPr>
        <p:spPr bwMode="auto">
          <a:xfrm>
            <a:off x="274319" y="1394527"/>
            <a:ext cx="872598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 u="sng" dirty="0" err="1">
                <a:solidFill>
                  <a:srgbClr val="0070C0"/>
                </a:solidFill>
                <a:cs typeface="Times New Roman" panose="02020603050405020304" pitchFamily="18" charset="0"/>
              </a:rPr>
              <a:t>Câu</a:t>
            </a:r>
            <a:r>
              <a:rPr lang="en-US" altLang="vi-VN" sz="3600" b="1" u="sng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u="sng" dirty="0" err="1">
                <a:solidFill>
                  <a:srgbClr val="0070C0"/>
                </a:solidFill>
                <a:cs typeface="Times New Roman" panose="02020603050405020304" pitchFamily="18" charset="0"/>
              </a:rPr>
              <a:t>hỏi</a:t>
            </a:r>
            <a:r>
              <a:rPr lang="en-US" altLang="vi-VN" sz="3600" b="1" u="sng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u="sng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1</a:t>
            </a:r>
            <a:r>
              <a:rPr lang="en-US" altLang="vi-VN" sz="3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: </a:t>
            </a:r>
            <a:r>
              <a:rPr lang="en-US" altLang="vi-VN" sz="3600" b="1" dirty="0" err="1" smtClean="0">
                <a:solidFill>
                  <a:srgbClr val="0070C0"/>
                </a:solidFill>
                <a:cs typeface="Times New Roman" panose="02020603050405020304" pitchFamily="18" charset="0"/>
              </a:rPr>
              <a:t>Em</a:t>
            </a:r>
            <a:r>
              <a:rPr lang="en-US" altLang="vi-VN" sz="3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70C0"/>
                </a:solidFill>
                <a:cs typeface="Times New Roman" panose="02020603050405020304" pitchFamily="18" charset="0"/>
              </a:rPr>
              <a:t>hãy</a:t>
            </a:r>
            <a:r>
              <a:rPr lang="en-US" altLang="vi-VN" sz="3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70C0"/>
                </a:solidFill>
                <a:cs typeface="Times New Roman" panose="02020603050405020304" pitchFamily="18" charset="0"/>
              </a:rPr>
              <a:t>trình</a:t>
            </a:r>
            <a:r>
              <a:rPr lang="en-US" altLang="vi-VN" sz="3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70C0"/>
                </a:solidFill>
                <a:cs typeface="Times New Roman" panose="02020603050405020304" pitchFamily="18" charset="0"/>
              </a:rPr>
              <a:t>bày</a:t>
            </a:r>
            <a:r>
              <a:rPr lang="en-US" altLang="vi-VN" sz="3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70C0"/>
                </a:solidFill>
                <a:cs typeface="Times New Roman" panose="02020603050405020304" pitchFamily="18" charset="0"/>
              </a:rPr>
              <a:t>lệnh</a:t>
            </a:r>
            <a:r>
              <a:rPr lang="en-US" altLang="vi-VN" sz="3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70C0"/>
                </a:solidFill>
                <a:cs typeface="Times New Roman" panose="02020603050405020304" pitchFamily="18" charset="0"/>
              </a:rPr>
              <a:t>chèn</a:t>
            </a:r>
            <a:r>
              <a:rPr lang="en-US" altLang="vi-VN" sz="3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70C0"/>
                </a:solidFill>
                <a:cs typeface="Times New Roman" panose="02020603050405020304" pitchFamily="18" charset="0"/>
              </a:rPr>
              <a:t>âm</a:t>
            </a:r>
            <a:r>
              <a:rPr lang="en-US" altLang="vi-VN" sz="3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70C0"/>
                </a:solidFill>
                <a:cs typeface="Times New Roman" panose="02020603050405020304" pitchFamily="18" charset="0"/>
              </a:rPr>
              <a:t>thanh</a:t>
            </a:r>
            <a:r>
              <a:rPr lang="en-US" altLang="vi-VN" sz="3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70C0"/>
                </a:solidFill>
                <a:cs typeface="Times New Roman" panose="02020603050405020304" pitchFamily="18" charset="0"/>
              </a:rPr>
              <a:t>vào</a:t>
            </a:r>
            <a:r>
              <a:rPr lang="en-US" altLang="vi-VN" sz="3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70C0"/>
                </a:solidFill>
                <a:cs typeface="Times New Roman" panose="02020603050405020304" pitchFamily="18" charset="0"/>
              </a:rPr>
              <a:t>bài</a:t>
            </a:r>
            <a:r>
              <a:rPr lang="en-US" altLang="vi-VN" sz="3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70C0"/>
                </a:solidFill>
                <a:cs typeface="Times New Roman" panose="02020603050405020304" pitchFamily="18" charset="0"/>
              </a:rPr>
              <a:t>trình</a:t>
            </a:r>
            <a:r>
              <a:rPr lang="en-US" altLang="vi-VN" sz="3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70C0"/>
                </a:solidFill>
                <a:cs typeface="Times New Roman" panose="02020603050405020304" pitchFamily="18" charset="0"/>
              </a:rPr>
              <a:t>chiếu</a:t>
            </a:r>
            <a:r>
              <a:rPr lang="en-US" altLang="vi-VN" sz="3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?</a:t>
            </a:r>
            <a:endParaRPr lang="en-US" altLang="vi-VN" sz="3600" b="1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4045923" y="1904479"/>
            <a:ext cx="4862945" cy="144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" y="2472442"/>
            <a:ext cx="108065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5"/>
          <p:cNvSpPr>
            <a:spLocks noChangeArrowheads="1"/>
          </p:cNvSpPr>
          <p:nvPr/>
        </p:nvSpPr>
        <p:spPr bwMode="auto">
          <a:xfrm>
            <a:off x="1143001" y="320037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40964" name="Rectangle 6"/>
          <p:cNvSpPr>
            <a:spLocks noChangeArrowheads="1"/>
          </p:cNvSpPr>
          <p:nvPr/>
        </p:nvSpPr>
        <p:spPr bwMode="auto">
          <a:xfrm>
            <a:off x="1143001" y="3207522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40965" name="Rectangle 7"/>
          <p:cNvSpPr>
            <a:spLocks noChangeArrowheads="1"/>
          </p:cNvSpPr>
          <p:nvPr/>
        </p:nvSpPr>
        <p:spPr bwMode="auto">
          <a:xfrm>
            <a:off x="1143001" y="318966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40966" name="Rectangle 8"/>
          <p:cNvSpPr>
            <a:spLocks noChangeArrowheads="1"/>
          </p:cNvSpPr>
          <p:nvPr/>
        </p:nvSpPr>
        <p:spPr bwMode="auto">
          <a:xfrm>
            <a:off x="1143001" y="321466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40967" name="Rectangle 9"/>
          <p:cNvSpPr>
            <a:spLocks noChangeArrowheads="1"/>
          </p:cNvSpPr>
          <p:nvPr/>
        </p:nvSpPr>
        <p:spPr bwMode="auto">
          <a:xfrm>
            <a:off x="1143001" y="32218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996919"/>
            <a:ext cx="85692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350" dirty="0">
              <a:solidFill>
                <a:srgbClr val="002060"/>
              </a:solidFill>
            </a:endParaRPr>
          </a:p>
        </p:txBody>
      </p:sp>
      <p:sp>
        <p:nvSpPr>
          <p:cNvPr id="11" name="Text Box 37"/>
          <p:cNvSpPr txBox="1">
            <a:spLocks noChangeArrowheads="1"/>
          </p:cNvSpPr>
          <p:nvPr/>
        </p:nvSpPr>
        <p:spPr bwMode="auto">
          <a:xfrm>
            <a:off x="721217" y="3609548"/>
            <a:ext cx="91440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14350" indent="-514350" algn="just" eaLnBrk="1" hangingPunct="1">
              <a:lnSpc>
                <a:spcPct val="150000"/>
              </a:lnSpc>
              <a:spcBef>
                <a:spcPct val="50000"/>
              </a:spcBef>
              <a:buFontTx/>
              <a:buAutoNum type="alphaUcPeriod"/>
            </a:pPr>
            <a:r>
              <a:rPr lang="en-US" altLang="vi-VN" smtClean="0">
                <a:cs typeface="Times New Roman" panose="02020603050405020304" pitchFamily="18" charset="0"/>
              </a:rPr>
              <a:t>                                   B</a:t>
            </a:r>
            <a:r>
              <a:rPr lang="en-US" altLang="vi-VN">
                <a:cs typeface="Times New Roman" panose="02020603050405020304" pitchFamily="18" charset="0"/>
              </a:rPr>
              <a:t>. </a:t>
            </a:r>
            <a:r>
              <a:rPr lang="en-US" altLang="vi-VN" smtClean="0">
                <a:cs typeface="Times New Roman" panose="02020603050405020304" pitchFamily="18" charset="0"/>
              </a:rPr>
              <a:t> </a:t>
            </a:r>
            <a:endParaRPr lang="en-US" altLang="vi-VN" smtClean="0"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514350" indent="-514350" algn="just" eaLnBrk="1" hangingPunct="1">
              <a:lnSpc>
                <a:spcPct val="150000"/>
              </a:lnSpc>
              <a:spcBef>
                <a:spcPct val="50000"/>
              </a:spcBef>
              <a:buNone/>
            </a:pPr>
            <a:endParaRPr lang="en-US" altLang="vi-VN" smtClean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vi-VN" smtClean="0">
                <a:cs typeface="Times New Roman" panose="02020603050405020304" pitchFamily="18" charset="0"/>
              </a:rPr>
              <a:t>C</a:t>
            </a:r>
            <a:r>
              <a:rPr lang="en-US" altLang="vi-VN">
                <a:cs typeface="Times New Roman" panose="02020603050405020304" pitchFamily="18" charset="0"/>
              </a:rPr>
              <a:t>. </a:t>
            </a:r>
            <a:r>
              <a:rPr lang="en-US" altLang="vi-VN" smtClean="0">
                <a:cs typeface="Times New Roman" panose="02020603050405020304" pitchFamily="18" charset="0"/>
              </a:rPr>
              <a:t>                                    </a:t>
            </a:r>
            <a:r>
              <a:rPr lang="en-US" altLang="vi-VN" smtClean="0">
                <a:cs typeface="Times New Roman" panose="02020603050405020304" pitchFamily="18" charset="0"/>
                <a:sym typeface="Wingdings" panose="05000000000000000000" pitchFamily="2" charset="2"/>
              </a:rPr>
              <a:t>D</a:t>
            </a:r>
            <a:r>
              <a:rPr lang="en-US" altLang="vi-VN">
                <a:cs typeface="Times New Roman" panose="02020603050405020304" pitchFamily="18" charset="0"/>
                <a:sym typeface="Wingdings" panose="05000000000000000000" pitchFamily="2" charset="2"/>
              </a:rPr>
              <a:t>. </a:t>
            </a:r>
          </a:p>
        </p:txBody>
      </p:sp>
      <p:sp>
        <p:nvSpPr>
          <p:cNvPr id="4133" name="Text Box 37"/>
          <p:cNvSpPr txBox="1">
            <a:spLocks noChangeArrowheads="1"/>
          </p:cNvSpPr>
          <p:nvPr/>
        </p:nvSpPr>
        <p:spPr bwMode="auto">
          <a:xfrm>
            <a:off x="0" y="2253434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 u="sng" dirty="0" err="1">
                <a:solidFill>
                  <a:srgbClr val="0070C0"/>
                </a:solidFill>
                <a:cs typeface="Times New Roman" panose="02020603050405020304" pitchFamily="18" charset="0"/>
              </a:rPr>
              <a:t>Câu</a:t>
            </a:r>
            <a:r>
              <a:rPr lang="en-US" altLang="vi-VN" sz="3600" b="1" u="sng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u="sng" dirty="0" err="1">
                <a:solidFill>
                  <a:srgbClr val="0070C0"/>
                </a:solidFill>
                <a:cs typeface="Times New Roman" panose="02020603050405020304" pitchFamily="18" charset="0"/>
              </a:rPr>
              <a:t>hỏi</a:t>
            </a:r>
            <a:r>
              <a:rPr lang="en-US" altLang="vi-VN" sz="3600" b="1" u="sng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u="sng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2</a:t>
            </a:r>
            <a:r>
              <a:rPr lang="en-US" altLang="vi-VN" sz="3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: </a:t>
            </a:r>
            <a:r>
              <a:rPr lang="en-US" altLang="vi-VN" sz="3600" b="1" dirty="0" err="1" smtClean="0">
                <a:solidFill>
                  <a:srgbClr val="0070C0"/>
                </a:solidFill>
                <a:cs typeface="Times New Roman" panose="02020603050405020304" pitchFamily="18" charset="0"/>
              </a:rPr>
              <a:t>Biểu</a:t>
            </a:r>
            <a:r>
              <a:rPr lang="en-US" altLang="vi-VN" sz="3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70C0"/>
                </a:solidFill>
                <a:cs typeface="Times New Roman" panose="02020603050405020304" pitchFamily="18" charset="0"/>
              </a:rPr>
              <a:t>tượng</a:t>
            </a:r>
            <a:r>
              <a:rPr lang="en-US" altLang="vi-VN" sz="3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70C0"/>
                </a:solidFill>
                <a:cs typeface="Times New Roman" panose="02020603050405020304" pitchFamily="18" charset="0"/>
              </a:rPr>
              <a:t>nào</a:t>
            </a:r>
            <a:r>
              <a:rPr lang="en-US" altLang="vi-VN" sz="3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70C0"/>
                </a:solidFill>
                <a:cs typeface="Times New Roman" panose="02020603050405020304" pitchFamily="18" charset="0"/>
              </a:rPr>
              <a:t>dùng</a:t>
            </a:r>
            <a:r>
              <a:rPr lang="en-US" altLang="vi-VN" sz="3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70C0"/>
                </a:solidFill>
                <a:cs typeface="Times New Roman" panose="02020603050405020304" pitchFamily="18" charset="0"/>
              </a:rPr>
              <a:t>để</a:t>
            </a:r>
            <a:r>
              <a:rPr lang="en-US" altLang="vi-VN" sz="3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70C0"/>
                </a:solidFill>
                <a:cs typeface="Times New Roman" panose="02020603050405020304" pitchFamily="18" charset="0"/>
              </a:rPr>
              <a:t>chèn</a:t>
            </a:r>
            <a:r>
              <a:rPr lang="en-US" altLang="vi-VN" sz="3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70C0"/>
                </a:solidFill>
                <a:cs typeface="Times New Roman" panose="02020603050405020304" pitchFamily="18" charset="0"/>
              </a:rPr>
              <a:t>âm</a:t>
            </a:r>
            <a:r>
              <a:rPr lang="en-US" altLang="vi-VN" sz="3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70C0"/>
                </a:solidFill>
                <a:cs typeface="Times New Roman" panose="02020603050405020304" pitchFamily="18" charset="0"/>
              </a:rPr>
              <a:t>thanh</a:t>
            </a:r>
            <a:r>
              <a:rPr lang="en-US" altLang="vi-VN" sz="3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70C0"/>
                </a:solidFill>
                <a:cs typeface="Times New Roman" panose="02020603050405020304" pitchFamily="18" charset="0"/>
              </a:rPr>
              <a:t>vào</a:t>
            </a:r>
            <a:r>
              <a:rPr lang="en-US" altLang="vi-VN" sz="3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70C0"/>
                </a:solidFill>
                <a:cs typeface="Times New Roman" panose="02020603050405020304" pitchFamily="18" charset="0"/>
              </a:rPr>
              <a:t>bài</a:t>
            </a:r>
            <a:r>
              <a:rPr lang="en-US" altLang="vi-VN" sz="3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70C0"/>
                </a:solidFill>
                <a:cs typeface="Times New Roman" panose="02020603050405020304" pitchFamily="18" charset="0"/>
              </a:rPr>
              <a:t>trình</a:t>
            </a:r>
            <a:r>
              <a:rPr lang="en-US" altLang="vi-VN" sz="3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70C0"/>
                </a:solidFill>
                <a:cs typeface="Times New Roman" panose="02020603050405020304" pitchFamily="18" charset="0"/>
              </a:rPr>
              <a:t>chiếu</a:t>
            </a:r>
            <a:r>
              <a:rPr lang="en-US" altLang="vi-VN" sz="3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?</a:t>
            </a:r>
            <a:endParaRPr lang="en-US" altLang="vi-VN" sz="3600" b="1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4833675" y="5503962"/>
            <a:ext cx="528034" cy="528034"/>
          </a:xfrm>
          <a:prstGeom prst="ellipse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r="3837" b="36987"/>
          <a:stretch>
            <a:fillRect/>
          </a:stretch>
        </p:blipFill>
        <p:spPr bwMode="auto">
          <a:xfrm>
            <a:off x="1499321" y="3692669"/>
            <a:ext cx="1901132" cy="1580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r="5394" b="37023"/>
          <a:stretch>
            <a:fillRect/>
          </a:stretch>
        </p:blipFill>
        <p:spPr bwMode="auto">
          <a:xfrm>
            <a:off x="5581218" y="3641583"/>
            <a:ext cx="1716966" cy="1482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 r="4222" b="40103"/>
          <a:stretch>
            <a:fillRect/>
          </a:stretch>
        </p:blipFill>
        <p:spPr bwMode="auto">
          <a:xfrm>
            <a:off x="1427017" y="5472238"/>
            <a:ext cx="2109615" cy="1290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 r="2530" b="36099"/>
          <a:stretch>
            <a:fillRect/>
          </a:stretch>
        </p:blipFill>
        <p:spPr bwMode="auto">
          <a:xfrm>
            <a:off x="5554374" y="5259353"/>
            <a:ext cx="1791306" cy="1585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2" descr="rose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0920" y="3342790"/>
            <a:ext cx="5294441" cy="3515210"/>
          </a:xfrm>
          <a:prstGeom prst="rect">
            <a:avLst/>
          </a:prstGeom>
          <a:noFill/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35" y="1493761"/>
            <a:ext cx="2341307" cy="1845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WordArt 21"/>
          <p:cNvSpPr>
            <a:spLocks noChangeArrowheads="1" noChangeShapeType="1" noTextEdit="1"/>
          </p:cNvSpPr>
          <p:nvPr/>
        </p:nvSpPr>
        <p:spPr bwMode="auto">
          <a:xfrm>
            <a:off x="1892048" y="484750"/>
            <a:ext cx="1600200" cy="8001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vi-VN" sz="27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ahoma"/>
                <a:ea typeface="Tahoma"/>
                <a:cs typeface="Tahoma"/>
              </a:rPr>
              <a:t>Chủ đề </a:t>
            </a:r>
            <a:r>
              <a:rPr lang="en-US" sz="2700" b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ahoma"/>
                <a:ea typeface="Tahoma"/>
                <a:cs typeface="Tahoma"/>
              </a:rPr>
              <a:t>II</a:t>
            </a:r>
            <a:r>
              <a:rPr lang="vi-VN" sz="2700" b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ahoma"/>
                <a:ea typeface="Tahoma"/>
                <a:cs typeface="Tahoma"/>
              </a:rPr>
              <a:t>I</a:t>
            </a:r>
            <a:endParaRPr lang="en-US" sz="2700" b="1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ahoma"/>
              <a:ea typeface="Tahoma"/>
              <a:cs typeface="Tahoma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0" y="265787"/>
            <a:ext cx="9144000" cy="6516013"/>
            <a:chOff x="0" y="0"/>
            <a:chExt cx="9144000" cy="6858000"/>
          </a:xfrm>
        </p:grpSpPr>
        <p:pic>
          <p:nvPicPr>
            <p:cNvPr id="4099" name="Picture 22" descr="Picture1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5400000">
              <a:off x="7850188" y="1587"/>
              <a:ext cx="1295400" cy="1292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0" name="Picture 23" descr="Picture1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0"/>
              <a:ext cx="1676400" cy="1671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1" name="Picture 24" descr="Picture1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10800000">
              <a:off x="7391400" y="5110163"/>
              <a:ext cx="1752600" cy="1747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102" name="Picture 25" descr="Picture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100840" y="5581705"/>
            <a:ext cx="1257300" cy="1253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WordArt 26"/>
          <p:cNvSpPr>
            <a:spLocks noChangeArrowheads="1" noChangeShapeType="1" noTextEdit="1"/>
          </p:cNvSpPr>
          <p:nvPr/>
        </p:nvSpPr>
        <p:spPr bwMode="auto">
          <a:xfrm>
            <a:off x="2699075" y="1474624"/>
            <a:ext cx="4990317" cy="6351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00" b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8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THIẾT KẾ BÀI TRÌNH CHIẾU</a:t>
            </a:r>
            <a:endParaRPr lang="en-US" sz="2700" b="1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00808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76400" y="2510246"/>
            <a:ext cx="7112410" cy="13157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5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Bài</a:t>
            </a:r>
            <a:r>
              <a:rPr lang="en-US" sz="405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vi-VN" sz="405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4: Chèn đoạn video vào bài trình chiếu</a:t>
            </a:r>
            <a:endParaRPr lang="en-US" sz="405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18" name="Group 158"/>
          <p:cNvGrpSpPr>
            <a:grpSpLocks/>
          </p:cNvGrpSpPr>
          <p:nvPr/>
        </p:nvGrpSpPr>
        <p:grpSpPr bwMode="auto">
          <a:xfrm>
            <a:off x="771054" y="5100395"/>
            <a:ext cx="1485900" cy="1085850"/>
            <a:chOff x="5760" y="2544"/>
            <a:chExt cx="1111" cy="768"/>
          </a:xfrm>
        </p:grpSpPr>
        <p:pic>
          <p:nvPicPr>
            <p:cNvPr id="19" name="Picture 159" descr="FLOWERS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160" descr="aaf6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1" name="Group 158"/>
          <p:cNvGrpSpPr>
            <a:grpSpLocks/>
          </p:cNvGrpSpPr>
          <p:nvPr/>
        </p:nvGrpSpPr>
        <p:grpSpPr bwMode="auto">
          <a:xfrm>
            <a:off x="7011988" y="4761067"/>
            <a:ext cx="1485900" cy="1085850"/>
            <a:chOff x="5760" y="2544"/>
            <a:chExt cx="1111" cy="768"/>
          </a:xfrm>
        </p:grpSpPr>
        <p:pic>
          <p:nvPicPr>
            <p:cNvPr id="22" name="Picture 159" descr="FLOWERS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160" descr="aaf6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83674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52" name="Group 20"/>
          <p:cNvGrpSpPr>
            <a:grpSpLocks/>
          </p:cNvGrpSpPr>
          <p:nvPr/>
        </p:nvGrpSpPr>
        <p:grpSpPr bwMode="auto">
          <a:xfrm>
            <a:off x="-200744" y="2133600"/>
            <a:ext cx="3048000" cy="2971800"/>
            <a:chOff x="336" y="1536"/>
            <a:chExt cx="1968" cy="1968"/>
          </a:xfrm>
        </p:grpSpPr>
        <p:grpSp>
          <p:nvGrpSpPr>
            <p:cNvPr id="5135" name="Group 4"/>
            <p:cNvGrpSpPr>
              <a:grpSpLocks/>
            </p:cNvGrpSpPr>
            <p:nvPr/>
          </p:nvGrpSpPr>
          <p:grpSpPr bwMode="auto">
            <a:xfrm>
              <a:off x="336" y="1536"/>
              <a:ext cx="1968" cy="1968"/>
              <a:chOff x="384" y="1776"/>
              <a:chExt cx="1488" cy="1488"/>
            </a:xfrm>
          </p:grpSpPr>
          <p:sp>
            <p:nvSpPr>
              <p:cNvPr id="41989" name="Oval 5"/>
              <p:cNvSpPr>
                <a:spLocks noChangeArrowheads="1"/>
              </p:cNvSpPr>
              <p:nvPr/>
            </p:nvSpPr>
            <p:spPr bwMode="gray">
              <a:xfrm>
                <a:off x="384" y="1776"/>
                <a:ext cx="1488" cy="1488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gamma/>
                      <a:tint val="10196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tint val="10196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50800" dir="54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vi-VN">
                  <a:cs typeface="+mn-cs"/>
                </a:endParaRPr>
              </a:p>
            </p:txBody>
          </p:sp>
          <p:sp>
            <p:nvSpPr>
              <p:cNvPr id="41990" name="Oval 6"/>
              <p:cNvSpPr>
                <a:spLocks noChangeArrowheads="1"/>
              </p:cNvSpPr>
              <p:nvPr/>
            </p:nvSpPr>
            <p:spPr bwMode="gray">
              <a:xfrm>
                <a:off x="407" y="1799"/>
                <a:ext cx="1434" cy="1434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34902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tint val="34902"/>
                      <a:invGamma/>
                    </a:schemeClr>
                  </a:gs>
                </a:gsLst>
                <a:lin ang="5400000" scaled="1"/>
              </a:gradFill>
              <a:ln w="19050">
                <a:solidFill>
                  <a:schemeClr val="bg1">
                    <a:alpha val="20000"/>
                  </a:schemeClr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vi-VN">
                  <a:cs typeface="+mn-cs"/>
                </a:endParaRPr>
              </a:p>
            </p:txBody>
          </p:sp>
        </p:grpSp>
        <p:pic>
          <p:nvPicPr>
            <p:cNvPr id="5136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" y="1776"/>
              <a:ext cx="912" cy="7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37" name="TextBox 32"/>
            <p:cNvSpPr txBox="1">
              <a:spLocks noChangeArrowheads="1"/>
            </p:cNvSpPr>
            <p:nvPr/>
          </p:nvSpPr>
          <p:spPr bwMode="auto">
            <a:xfrm>
              <a:off x="672" y="2399"/>
              <a:ext cx="1632" cy="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600" b="1">
                  <a:solidFill>
                    <a:schemeClr val="bg1"/>
                  </a:solidFill>
                </a:rPr>
                <a:t>Mục tiêu</a:t>
              </a:r>
            </a:p>
          </p:txBody>
        </p:sp>
      </p:grpSp>
      <p:sp>
        <p:nvSpPr>
          <p:cNvPr id="44063" name="Text Box 31"/>
          <p:cNvSpPr txBox="1">
            <a:spLocks noChangeArrowheads="1"/>
          </p:cNvSpPr>
          <p:nvPr/>
        </p:nvSpPr>
        <p:spPr bwMode="auto">
          <a:xfrm>
            <a:off x="2800143" y="3074235"/>
            <a:ext cx="590175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vi-VN" alt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Chèn được đoạn video vào bài trình chiếu</a:t>
            </a:r>
            <a:endParaRPr lang="en-US" altLang="en-U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30" name="Slide Number Placeholder 9"/>
          <p:cNvSpPr txBox="1">
            <a:spLocks noGrp="1"/>
          </p:cNvSpPr>
          <p:nvPr/>
        </p:nvSpPr>
        <p:spPr bwMode="auto">
          <a:xfrm>
            <a:off x="6809656" y="5830888"/>
            <a:ext cx="2133600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0C5815D-638D-4C06-A6AE-5BA10BC7D14C}" type="slidenum">
              <a:rPr lang="en-US" altLang="en-US" sz="1000"/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000"/>
          </a:p>
        </p:txBody>
      </p:sp>
      <p:sp>
        <p:nvSpPr>
          <p:cNvPr id="12" name="Rectangle 11"/>
          <p:cNvSpPr/>
          <p:nvPr/>
        </p:nvSpPr>
        <p:spPr>
          <a:xfrm>
            <a:off x="1193074" y="910053"/>
            <a:ext cx="7112410" cy="13157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5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Bài</a:t>
            </a:r>
            <a:r>
              <a:rPr lang="en-US" sz="405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vi-VN" sz="405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4: Chèn đoạn video vào bài trình chiếu</a:t>
            </a:r>
            <a:endParaRPr lang="en-US" sz="405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664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4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4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5"/>
          <p:cNvSpPr>
            <a:spLocks noChangeArrowheads="1"/>
          </p:cNvSpPr>
          <p:nvPr/>
        </p:nvSpPr>
        <p:spPr bwMode="auto">
          <a:xfrm>
            <a:off x="1143001" y="320037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40964" name="Rectangle 6"/>
          <p:cNvSpPr>
            <a:spLocks noChangeArrowheads="1"/>
          </p:cNvSpPr>
          <p:nvPr/>
        </p:nvSpPr>
        <p:spPr bwMode="auto">
          <a:xfrm>
            <a:off x="1143001" y="3207522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40965" name="Rectangle 7"/>
          <p:cNvSpPr>
            <a:spLocks noChangeArrowheads="1"/>
          </p:cNvSpPr>
          <p:nvPr/>
        </p:nvSpPr>
        <p:spPr bwMode="auto">
          <a:xfrm>
            <a:off x="1143001" y="318966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40966" name="Rectangle 8"/>
          <p:cNvSpPr>
            <a:spLocks noChangeArrowheads="1"/>
          </p:cNvSpPr>
          <p:nvPr/>
        </p:nvSpPr>
        <p:spPr bwMode="auto">
          <a:xfrm>
            <a:off x="1143001" y="321466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40967" name="Rectangle 9"/>
          <p:cNvSpPr>
            <a:spLocks noChangeArrowheads="1"/>
          </p:cNvSpPr>
          <p:nvPr/>
        </p:nvSpPr>
        <p:spPr bwMode="auto">
          <a:xfrm>
            <a:off x="1143001" y="32218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21194" y="692662"/>
            <a:ext cx="56371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A. HOẠT ĐỘNG CƠ BẢN</a:t>
            </a:r>
            <a:endParaRPr lang="en-US" sz="2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33" name="Text Box 37"/>
          <p:cNvSpPr txBox="1">
            <a:spLocks noChangeArrowheads="1"/>
          </p:cNvSpPr>
          <p:nvPr/>
        </p:nvSpPr>
        <p:spPr bwMode="auto">
          <a:xfrm>
            <a:off x="0" y="1825153"/>
            <a:ext cx="9144000" cy="181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None/>
            </a:pPr>
            <a:r>
              <a:rPr lang="en-US" altLang="vi-VN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	</a:t>
            </a:r>
            <a:r>
              <a:rPr lang="en-US" altLang="vi-VN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- </a:t>
            </a:r>
            <a:r>
              <a:rPr lang="en-US" altLang="vi-VN" dirty="0" err="1" smtClean="0">
                <a:cs typeface="Times New Roman" panose="02020603050405020304" pitchFamily="18" charset="0"/>
              </a:rPr>
              <a:t>Để</a:t>
            </a:r>
            <a:r>
              <a:rPr lang="en-US" altLang="vi-VN" dirty="0" smtClean="0"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cs typeface="Times New Roman" panose="02020603050405020304" pitchFamily="18" charset="0"/>
              </a:rPr>
              <a:t>chèn</a:t>
            </a:r>
            <a:r>
              <a:rPr lang="en-US" altLang="vi-VN" dirty="0" smtClean="0"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cs typeface="Times New Roman" panose="02020603050405020304" pitchFamily="18" charset="0"/>
              </a:rPr>
              <a:t>đoạn</a:t>
            </a:r>
            <a:r>
              <a:rPr lang="en-US" altLang="vi-VN" smtClean="0">
                <a:cs typeface="Times New Roman" panose="02020603050405020304" pitchFamily="18" charset="0"/>
              </a:rPr>
              <a:t> video </a:t>
            </a:r>
            <a:r>
              <a:rPr lang="en-US" altLang="vi-VN" dirty="0" err="1" smtClean="0">
                <a:cs typeface="Times New Roman" panose="02020603050405020304" pitchFamily="18" charset="0"/>
              </a:rPr>
              <a:t>vào</a:t>
            </a:r>
            <a:r>
              <a:rPr lang="en-US" altLang="vi-VN" dirty="0" smtClean="0"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cs typeface="Times New Roman" panose="02020603050405020304" pitchFamily="18" charset="0"/>
              </a:rPr>
              <a:t>trang</a:t>
            </a:r>
            <a:r>
              <a:rPr lang="en-US" altLang="vi-VN" dirty="0" smtClean="0"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cs typeface="Times New Roman" panose="02020603050405020304" pitchFamily="18" charset="0"/>
              </a:rPr>
              <a:t>trình</a:t>
            </a:r>
            <a:r>
              <a:rPr lang="en-US" altLang="vi-VN" dirty="0" smtClean="0"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cs typeface="Times New Roman" panose="02020603050405020304" pitchFamily="18" charset="0"/>
              </a:rPr>
              <a:t>chiếu</a:t>
            </a:r>
            <a:r>
              <a:rPr lang="en-US" altLang="vi-VN" dirty="0" smtClean="0"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cs typeface="Times New Roman" panose="02020603050405020304" pitchFamily="18" charset="0"/>
              </a:rPr>
              <a:t>em</a:t>
            </a:r>
            <a:r>
              <a:rPr lang="en-US" altLang="vi-VN" dirty="0" smtClean="0"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cs typeface="Times New Roman" panose="02020603050405020304" pitchFamily="18" charset="0"/>
              </a:rPr>
              <a:t>sử</a:t>
            </a:r>
            <a:r>
              <a:rPr lang="en-US" altLang="vi-VN" dirty="0" smtClean="0"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cs typeface="Times New Roman" panose="02020603050405020304" pitchFamily="18" charset="0"/>
              </a:rPr>
              <a:t>dụng</a:t>
            </a:r>
            <a:r>
              <a:rPr lang="en-US" altLang="vi-VN" dirty="0" smtClean="0"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cs typeface="Times New Roman" panose="02020603050405020304" pitchFamily="18" charset="0"/>
              </a:rPr>
              <a:t>lệnh</a:t>
            </a:r>
            <a:r>
              <a:rPr lang="en-US" altLang="vi-VN" dirty="0" smtClean="0">
                <a:cs typeface="Times New Roman" panose="02020603050405020304" pitchFamily="18" charset="0"/>
              </a:rPr>
              <a:t> </a:t>
            </a:r>
            <a:r>
              <a:rPr lang="en-US" altLang="vi-VN" b="1" dirty="0" smtClean="0">
                <a:cs typeface="Times New Roman" panose="02020603050405020304" pitchFamily="18" charset="0"/>
              </a:rPr>
              <a:t>Insert </a:t>
            </a:r>
            <a:r>
              <a:rPr lang="en-US" altLang="vi-VN" b="1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vi-VN" b="1" dirty="0" err="1" smtClean="0">
                <a:cs typeface="Times New Roman" panose="02020603050405020304" pitchFamily="18" charset="0"/>
                <a:sym typeface="Wingdings" panose="05000000000000000000" pitchFamily="2" charset="2"/>
              </a:rPr>
              <a:t>chọn</a:t>
            </a:r>
            <a:r>
              <a:rPr lang="en-US" altLang="vi-VN" b="1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 Movie (            ) </a:t>
            </a:r>
          </a:p>
          <a:p>
            <a:pPr algn="just">
              <a:spcBef>
                <a:spcPct val="50000"/>
              </a:spcBef>
              <a:buNone/>
            </a:pPr>
            <a:r>
              <a:rPr lang="en-US" altLang="vi-VN" b="1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vi-VN" b="1" dirty="0" err="1" smtClean="0">
                <a:cs typeface="Times New Roman" panose="02020603050405020304" pitchFamily="18" charset="0"/>
                <a:sym typeface="Wingdings" panose="05000000000000000000" pitchFamily="2" charset="2"/>
              </a:rPr>
              <a:t>chọn</a:t>
            </a:r>
            <a:r>
              <a:rPr lang="en-US" altLang="vi-VN" b="1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 Movie from File… </a:t>
            </a:r>
            <a:endParaRPr lang="en-US" altLang="vi-VN" sz="3600" b="1" dirty="0"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36829" y="2292958"/>
            <a:ext cx="921538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37"/>
          <p:cNvSpPr txBox="1">
            <a:spLocks noChangeArrowheads="1"/>
          </p:cNvSpPr>
          <p:nvPr/>
        </p:nvSpPr>
        <p:spPr bwMode="auto">
          <a:xfrm>
            <a:off x="0" y="3769519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smtClean="0">
                <a:solidFill>
                  <a:srgbClr val="0070C0"/>
                </a:solidFill>
                <a:cs typeface="Times New Roman" panose="02020603050405020304" pitchFamily="18" charset="0"/>
              </a:rPr>
              <a:t>	</a:t>
            </a:r>
            <a:r>
              <a:rPr lang="en-US" altLang="vi-VN" smtClean="0">
                <a:cs typeface="Times New Roman" panose="02020603050405020304" pitchFamily="18" charset="0"/>
              </a:rPr>
              <a:t>- Video là dạng dữ liệu đa phương tiện trong bài trình chiếu</a:t>
            </a:r>
            <a:endParaRPr lang="en-US" altLang="vi-VN" sz="2800">
              <a:cs typeface="Times New Roman" panose="02020603050405020304" pitchFamily="18" charset="0"/>
            </a:endParaRPr>
          </a:p>
        </p:txBody>
      </p:sp>
      <p:sp>
        <p:nvSpPr>
          <p:cNvPr id="19" name="Text Box 37"/>
          <p:cNvSpPr txBox="1">
            <a:spLocks noChangeArrowheads="1"/>
          </p:cNvSpPr>
          <p:nvPr/>
        </p:nvSpPr>
        <p:spPr bwMode="auto">
          <a:xfrm>
            <a:off x="0" y="4846595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mtClean="0">
                <a:solidFill>
                  <a:srgbClr val="0070C0"/>
                </a:solidFill>
                <a:cs typeface="Times New Roman" panose="02020603050405020304" pitchFamily="18" charset="0"/>
              </a:rPr>
              <a:t>	</a:t>
            </a:r>
            <a:r>
              <a:rPr lang="en-US" altLang="vi-VN" smtClean="0">
                <a:cs typeface="Times New Roman" panose="02020603050405020304" pitchFamily="18" charset="0"/>
              </a:rPr>
              <a:t>- Nội dung video giúp các em thể hiện ý tưởng của mình một cách sinh động và thuyết phục hơn.</a:t>
            </a:r>
            <a:endParaRPr lang="en-US" altLang="vi-VN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/>
          <p:nvPr/>
        </p:nvSpPr>
        <p:spPr>
          <a:xfrm>
            <a:off x="115911" y="513634"/>
            <a:ext cx="9688132" cy="6084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6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Em soạn</a:t>
            </a:r>
            <a:r>
              <a:rPr kumimoji="0" lang="en-US" sz="3600" b="0" i="0" u="none" strike="noStrike" kern="1200" cap="none" spc="0" normalizeH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bài trình chiếu về tỉnh/ thành phố mà em yêu thích với nội dung gồm 5 trang.</a:t>
            </a: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/>
          <p:nvPr/>
        </p:nvSpPr>
        <p:spPr>
          <a:xfrm>
            <a:off x="228600" y="1654966"/>
            <a:ext cx="8915400" cy="6084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200" b="0" i="1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Sử</a:t>
            </a:r>
            <a:r>
              <a:rPr kumimoji="0" lang="en-US" sz="3200" b="0" i="1" u="none" strike="noStrike" kern="1200" cap="none" spc="0" normalizeH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dụng các nguồn thông tin từ internet, sách, báo rồi tóm tắt nội dung các trang theo yêu cầu sau: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/>
          <p:nvPr/>
        </p:nvSpPr>
        <p:spPr>
          <a:xfrm>
            <a:off x="228600" y="2887850"/>
            <a:ext cx="8915400" cy="6084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 1: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Tiêu</a:t>
            </a:r>
            <a:r>
              <a:rPr kumimoji="0" lang="en-US" sz="3200" b="0" i="0" u="none" strike="noStrike" kern="1200" cap="none" spc="0" normalizeH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đề của tỉnh/ thành phố mà em yêu thích, phía dưới tiêu đề ghi họ tên người soạn.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0" i="0" u="none" strike="noStrike" kern="1200" cap="none" spc="0" normalizeH="0" noProof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228600" y="3817241"/>
            <a:ext cx="8915400" cy="6084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 2: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Giới</a:t>
            </a:r>
            <a:r>
              <a:rPr kumimoji="0" lang="en-US" sz="3200" b="0" i="0" u="none" strike="noStrike" kern="1200" cap="none" spc="0" normalizeH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thiệu đặc điểm địa lí, khí hậu.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0" i="0" u="none" strike="noStrike" kern="1200" cap="none" spc="0" normalizeH="0" noProof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/>
          <p:nvPr/>
        </p:nvSpPr>
        <p:spPr>
          <a:xfrm>
            <a:off x="228600" y="4406290"/>
            <a:ext cx="8915400" cy="6084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 3: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Giới</a:t>
            </a:r>
            <a:r>
              <a:rPr kumimoji="0" lang="en-US" sz="3200" b="0" i="0" u="none" strike="noStrike" kern="1200" cap="none" spc="0" normalizeH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thiệu đặc điểm kinh tế, xã hội.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0" i="0" u="none" strike="noStrike" kern="1200" cap="none" spc="0" normalizeH="0" noProof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/>
          <p:nvPr/>
        </p:nvSpPr>
        <p:spPr>
          <a:xfrm>
            <a:off x="228600" y="4986685"/>
            <a:ext cx="8915400" cy="6084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 4: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Giới</a:t>
            </a:r>
            <a:r>
              <a:rPr kumimoji="0" lang="en-US" sz="3200" b="0" i="0" u="none" strike="noStrike" kern="1200" cap="none" spc="0" normalizeH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thiệu một số địa danh du lịch, văn hóa nổi bật.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0" i="0" u="none" strike="noStrike" kern="1200" cap="none" spc="0" normalizeH="0" noProof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2"/>
          <p:cNvSpPr txBox="1"/>
          <p:nvPr/>
        </p:nvSpPr>
        <p:spPr>
          <a:xfrm>
            <a:off x="228600" y="5931066"/>
            <a:ext cx="8915400" cy="6084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 5: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Phần</a:t>
            </a:r>
            <a:r>
              <a:rPr kumimoji="0" lang="en-US" sz="3200" b="0" i="0" u="none" strike="noStrike" kern="1200" cap="none" spc="0" normalizeH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kết luận và lời cảm ơn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0" i="0" u="none" strike="noStrike" kern="1200" cap="none" spc="0" normalizeH="0" noProof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6133565" y="950503"/>
            <a:ext cx="2910625" cy="1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996226" y="940158"/>
            <a:ext cx="3503054" cy="12879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41480" y="1477691"/>
            <a:ext cx="2910625" cy="1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4134118" y="1430814"/>
            <a:ext cx="3749363" cy="16257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801061" y="-41707"/>
            <a:ext cx="26661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4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Thực hành</a:t>
            </a:r>
            <a:endParaRPr lang="en-US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P. Đà Nẵ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609600"/>
            <a:ext cx="86106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THÀNH PHỐ ĐÀ NẴNG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04800" y="5105400"/>
            <a:ext cx="6400800" cy="1752600"/>
          </a:xfrm>
        </p:spPr>
        <p:txBody>
          <a:bodyPr/>
          <a:lstStyle/>
          <a:p>
            <a:r>
              <a:rPr lang="vi-VN" dirty="0" smtClean="0">
                <a:solidFill>
                  <a:schemeClr val="bg1"/>
                </a:solidFill>
              </a:rPr>
              <a:t>Ngư</a:t>
            </a:r>
            <a:r>
              <a:rPr lang="en-US" dirty="0" smtClean="0">
                <a:solidFill>
                  <a:schemeClr val="bg1"/>
                </a:solidFill>
              </a:rPr>
              <a:t>ỜI </a:t>
            </a:r>
            <a:r>
              <a:rPr lang="en-US" dirty="0" err="1" smtClean="0">
                <a:solidFill>
                  <a:schemeClr val="bg1"/>
                </a:solidFill>
              </a:rPr>
              <a:t>Soạn</a:t>
            </a:r>
            <a:r>
              <a:rPr lang="en-US" dirty="0">
                <a:solidFill>
                  <a:schemeClr val="bg1"/>
                </a:solidFill>
              </a:rPr>
              <a:t>: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Thư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Người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Đọc:Thảo</a:t>
            </a:r>
            <a:r>
              <a:rPr lang="en-US" dirty="0" smtClean="0">
                <a:solidFill>
                  <a:schemeClr val="bg1"/>
                </a:solidFill>
              </a:rPr>
              <a:t> My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ảnh đẹ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>
                <a:solidFill>
                  <a:srgbClr val="FFFF00"/>
                </a:solidFill>
              </a:rPr>
              <a:t>Khí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hậu</a:t>
            </a:r>
            <a:r>
              <a:rPr lang="en-US" sz="3600" dirty="0" smtClean="0">
                <a:solidFill>
                  <a:srgbClr val="FFFF00"/>
                </a:solidFill>
              </a:rPr>
              <a:t> ở </a:t>
            </a:r>
            <a:r>
              <a:rPr lang="en-US" sz="3600" dirty="0" err="1" smtClean="0">
                <a:solidFill>
                  <a:srgbClr val="FFFF00"/>
                </a:solidFill>
              </a:rPr>
              <a:t>đây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mát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mẻ</a:t>
            </a:r>
            <a:r>
              <a:rPr lang="en-US" sz="3600" dirty="0" smtClean="0">
                <a:solidFill>
                  <a:srgbClr val="FFFF00"/>
                </a:solidFill>
              </a:rPr>
              <a:t>, </a:t>
            </a:r>
            <a:r>
              <a:rPr lang="en-US" sz="3600" dirty="0" err="1" smtClean="0">
                <a:solidFill>
                  <a:srgbClr val="FFFF00"/>
                </a:solidFill>
              </a:rPr>
              <a:t>trong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lành</a:t>
            </a:r>
            <a:r>
              <a:rPr lang="en-US" sz="3600" dirty="0" smtClean="0">
                <a:solidFill>
                  <a:srgbClr val="FFFF00"/>
                </a:solidFill>
              </a:rPr>
              <a:t>. </a:t>
            </a:r>
            <a:r>
              <a:rPr lang="en-US" sz="3600" dirty="0" err="1" smtClean="0">
                <a:solidFill>
                  <a:srgbClr val="FFFF00"/>
                </a:solidFill>
              </a:rPr>
              <a:t>Vào</a:t>
            </a:r>
            <a:r>
              <a:rPr lang="en-US" sz="3600" dirty="0" smtClean="0">
                <a:solidFill>
                  <a:srgbClr val="FFFF00"/>
                </a:solidFill>
              </a:rPr>
              <a:t> ban </a:t>
            </a:r>
            <a:r>
              <a:rPr lang="en-US" sz="3600" dirty="0" err="1" smtClean="0">
                <a:solidFill>
                  <a:srgbClr val="FFFF00"/>
                </a:solidFill>
              </a:rPr>
              <a:t>đêm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có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rất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nhiều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cảnh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đẹp</a:t>
            </a:r>
            <a:r>
              <a:rPr lang="en-US" sz="3600" dirty="0" smtClean="0">
                <a:solidFill>
                  <a:srgbClr val="FFFF00"/>
                </a:solidFill>
              </a:rPr>
              <a:t>. </a:t>
            </a:r>
            <a:r>
              <a:rPr lang="en-US" sz="3600" dirty="0" err="1" smtClean="0">
                <a:solidFill>
                  <a:srgbClr val="FFFF00"/>
                </a:solidFill>
              </a:rPr>
              <a:t>Ánh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đèn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nhấp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nháy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như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những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ngôi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sao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sáng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lấp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lánh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trên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bầu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trời</a:t>
            </a:r>
            <a:r>
              <a:rPr lang="en-US" sz="3600" dirty="0" smtClean="0">
                <a:solidFill>
                  <a:srgbClr val="FFFF00"/>
                </a:solidFill>
              </a:rPr>
              <a:t>.</a:t>
            </a:r>
            <a:endParaRPr lang="en-GB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325</Words>
  <Application>Microsoft Office PowerPoint</Application>
  <PresentationFormat>On-screen Show (4:3)</PresentationFormat>
  <Paragraphs>55</Paragraphs>
  <Slides>15</Slides>
  <Notes>0</Notes>
  <HiddenSlides>0</HiddenSlides>
  <MMClips>1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.VnLinus</vt:lpstr>
      <vt:lpstr>Arial</vt:lpstr>
      <vt:lpstr>Calibri</vt:lpstr>
      <vt:lpstr>Calibri Light</vt:lpstr>
      <vt:lpstr>Franklin Gothic Book</vt:lpstr>
      <vt:lpstr>Tahoma</vt:lpstr>
      <vt:lpstr>Times New Roman</vt:lpstr>
      <vt:lpstr>VNI-Vari</vt:lpstr>
      <vt:lpstr>Wingdings</vt:lpstr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THÀNH PHỐ ĐÀ NẴNG </vt:lpstr>
      <vt:lpstr>Khí hậu ở đây mát mẻ, trong lành. Vào ban đêm có rất nhiều cảnh đẹp. Ánh đèn nhấp nháy như những ngôi sao sáng lấp lánh trên bầu trời.</vt:lpstr>
      <vt:lpstr>Ở Đà Nẵng có rất nhiều tòa nhà cao, siêu thị và khách sạn được trang trí lộng lẫy, nhiều bãi biển đẹp, nước biển có màu xanh trong vắt.</vt:lpstr>
      <vt:lpstr>Đà Nẵng là khu du lịch văn hóa lớn nhất thế giới. Là khu du lịch, nghỉ mát được nhiều người biết đến và muốn tới.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tieng</dc:creator>
  <cp:lastModifiedBy>Admin</cp:lastModifiedBy>
  <cp:revision>85</cp:revision>
  <dcterms:created xsi:type="dcterms:W3CDTF">2018-10-27T00:46:00Z</dcterms:created>
  <dcterms:modified xsi:type="dcterms:W3CDTF">2021-03-08T03:54:20Z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1033-11.2.0.9052</vt:lpwstr>
  </property>
</Properties>
</file>