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93" r:id="rId2"/>
    <p:sldId id="297" r:id="rId3"/>
    <p:sldId id="298" r:id="rId4"/>
    <p:sldId id="265" r:id="rId5"/>
    <p:sldId id="296" r:id="rId6"/>
    <p:sldId id="277" r:id="rId7"/>
    <p:sldId id="291" r:id="rId8"/>
    <p:sldId id="292" r:id="rId9"/>
    <p:sldId id="300" r:id="rId10"/>
    <p:sldId id="278" r:id="rId11"/>
    <p:sldId id="290" r:id="rId12"/>
    <p:sldId id="301" r:id="rId13"/>
    <p:sldId id="299" r:id="rId14"/>
    <p:sldId id="279" r:id="rId15"/>
    <p:sldId id="295" r:id="rId16"/>
    <p:sldId id="280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  <a:srgbClr val="FF00FF"/>
    <a:srgbClr val="FFFF99"/>
    <a:srgbClr val="FFFF66"/>
    <a:srgbClr val="CAC336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69" d="100"/>
          <a:sy n="69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063119-4E5E-4BC9-BE17-656889621FE3}" type="datetimeFigureOut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5B4CF0-80DC-4B59-AD74-FB0DEFCFE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1BD88-2E55-47C3-87A8-38C95A7A174D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01625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1BD88-2E55-47C3-87A8-38C95A7A174D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37045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B4CF0-80DC-4B59-AD74-FB0DEFCFE3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04C06-B8BA-4819-BC8D-B12C4E2FB192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DC44B-2969-4909-B374-B6D7C63A7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34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7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4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6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F10B1-E4DD-4EC3-A8D6-9057FCA28187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CDC1D-D3B1-4F62-9467-DA93ADC5C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0CA86-0E16-4FB8-9E11-8D3AF0C9B375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324DD-C2B2-4B98-A147-AF1F88C7D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6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582C-6D31-4270-997C-F8B51ABB4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96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DA149-F15F-4EC6-BC0A-6EDCFBE9F088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E7166-33DD-44C7-B917-F9382988C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5342-2992-4925-8F6A-2A806371BAF5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8A4B1-79CA-4E9E-9A6F-1C3F8CD102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AA22B-F0ED-464D-9E96-113ED0281675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2080B-F820-45D8-BD65-8256FA421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17624-B3D5-4FF8-8E84-BC42DE305B17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FEDDC-CE73-4AFE-860E-8208EE35AD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F54EA-DB50-461C-88CA-6499FA9721B8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2D7FC-468A-44D5-A95A-5C7A40932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7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F8C35-ABBF-4A6E-92A1-49E4542678F7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9B3D9-CBFE-403D-8B85-E8E425D1BB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6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D0B0E8-C800-4770-B489-363C03D590D6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47471-AEF1-422F-8944-6F81CBCDB1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77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AE878-6D3C-47BD-8CC7-8837C4464A66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775E7-6277-49B2-9E54-99DC822FCC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908E9F-8C48-44D6-8AE3-0FC0AF2B8F57}" type="datetimeFigureOut">
              <a:rPr lang="en-US" smtClean="0"/>
              <a:pPr>
                <a:defRPr/>
              </a:pPr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6BC56D4-8259-45F7-969D-85712FD1A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9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2" y="3955500"/>
            <a:ext cx="4575031" cy="2186644"/>
          </a:xfrm>
          <a:prstGeom prst="rect">
            <a:avLst/>
          </a:prstGeom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277268" y="1147341"/>
            <a:ext cx="3886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MÔN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 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  <a:cs typeface="+mn-cs"/>
              </a:rPr>
              <a:t>TIN </a:t>
            </a: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+mn-cs"/>
              </a:rPr>
              <a:t>HỌC Lớp 5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+mn-cs"/>
              </a:rPr>
              <a:t>			                	    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3079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782" y="75363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457681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95300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330447" y="4648200"/>
            <a:ext cx="3962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445" y="555914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4668" y="5909975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81000" y="2592569"/>
            <a:ext cx="7857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+mn-cs"/>
              </a:rPr>
              <a:t> 2: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CÂU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LỆNH LẶP LỒNG NHAU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056974"/>
      </p:ext>
    </p:extLst>
  </p:cSld>
  <p:clrMapOvr>
    <a:masterClrMapping/>
  </p:clrMapOvr>
  <p:transition advTm="6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997594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b="1" dirty="0" smtClean="0">
                <a:solidFill>
                  <a:schemeClr val="bg1"/>
                </a:solidFill>
              </a:rPr>
              <a:t>Đánh dấu X vào        đặt cuối câu trả lời đúng.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1561068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53179" y="2292696"/>
            <a:ext cx="7010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REPEAT 8[REPEAT 6[FD 50 RT 60 WAIT 30] RT 45]</a:t>
            </a:r>
          </a:p>
          <a:p>
            <a:pPr algn="just">
              <a:spcBef>
                <a:spcPts val="600"/>
              </a:spcBef>
            </a:pPr>
            <a:endParaRPr lang="vi-VN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vi-VN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</a:t>
            </a:r>
            <a:r>
              <a:rPr lang="en-US" dirty="0" err="1" smtClean="0">
                <a:solidFill>
                  <a:schemeClr val="bg1"/>
                </a:solidFill>
              </a:rPr>
              <a:t>cạnh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360/8 độ.</a:t>
            </a:r>
          </a:p>
          <a:p>
            <a:pPr marL="0" lvl="1" indent="442913"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c) Lặp </a:t>
            </a:r>
            <a:r>
              <a:rPr lang="en-US" dirty="0" err="1" smtClean="0">
                <a:solidFill>
                  <a:schemeClr val="bg1"/>
                </a:solidFill>
              </a:rPr>
              <a:t>lại</a:t>
            </a:r>
            <a:r>
              <a:rPr lang="en-US" dirty="0" smtClean="0">
                <a:solidFill>
                  <a:schemeClr val="bg1"/>
                </a:solidFill>
              </a:rPr>
              <a:t> 8 lần, mỗi lần vẽ một hình đa giác sáu cạnh, vẽ xong quay một góc 45 độ.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63500" y="36057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8173025" y="402328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8173025" y="44439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215471" y="44249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1658029" y="2139108"/>
            <a:ext cx="190500" cy="11430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3977579" y="1029658"/>
            <a:ext cx="190500" cy="3361899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6102887" y="2424857"/>
            <a:ext cx="190501" cy="5715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2834" y="277307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Lặp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lại</a:t>
            </a:r>
            <a:r>
              <a:rPr lang="en-US" b="1" dirty="0" smtClean="0">
                <a:solidFill>
                  <a:srgbClr val="00FF00"/>
                </a:solidFill>
              </a:rPr>
              <a:t> 8 </a:t>
            </a:r>
            <a:r>
              <a:rPr lang="en-US" b="1" dirty="0" err="1" smtClean="0">
                <a:solidFill>
                  <a:srgbClr val="00FF00"/>
                </a:solidFill>
              </a:rPr>
              <a:t>lần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9579" y="279023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Vẽ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hình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đa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giác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sáu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cạnh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0340" y="2776582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q</a:t>
            </a:r>
            <a:r>
              <a:rPr lang="en-US" b="1" dirty="0" smtClean="0">
                <a:solidFill>
                  <a:srgbClr val="00FF00"/>
                </a:solidFill>
              </a:rPr>
              <a:t>uay 45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endParaRPr lang="en-US" b="1" dirty="0" smtClean="0">
              <a:solidFill>
                <a:srgbClr val="00FF00"/>
              </a:solidFill>
            </a:endParaRPr>
          </a:p>
          <a:p>
            <a:pPr algn="ctr"/>
            <a:r>
              <a:rPr lang="en-US" b="1" dirty="0" smtClean="0">
                <a:solidFill>
                  <a:srgbClr val="00FF00"/>
                </a:solidFill>
              </a:rPr>
              <a:t>(hay 360/8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r>
              <a:rPr lang="en-US" b="1" dirty="0" smtClean="0">
                <a:solidFill>
                  <a:srgbClr val="00FF00"/>
                </a:solidFill>
              </a:rPr>
              <a:t>)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86036" y="991611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063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5" grpId="0"/>
      <p:bldP spid="12" grpId="0" animBg="1"/>
      <p:bldP spid="13" grpId="0" animBg="1"/>
      <p:bldP spid="15" grpId="0" animBg="1"/>
      <p:bldP spid="14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95400" y="34544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REPEAT 8[REPEAT 6[FD 50 RT 60 WAIT 30] RT 45]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71600" y="2170668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 REPEAT 5[REPEAT 6[FD 50 RT 60 WAIT 30] RT 72]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600" y="27802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lệnh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lặp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lồng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nhau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3814207"/>
            <a:ext cx="22098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600200" y="2540000"/>
            <a:ext cx="22098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n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lip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53" y="0"/>
            <a:ext cx="9153053" cy="6858000"/>
          </a:xfrm>
        </p:spPr>
      </p:pic>
    </p:spTree>
    <p:extLst>
      <p:ext uri="{BB962C8B-B14F-4D97-AF65-F5344CB8AC3E}">
        <p14:creationId xmlns:p14="http://schemas.microsoft.com/office/powerpoint/2010/main" val="38898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219" name="Rectangle 49"/>
          <p:cNvSpPr>
            <a:spLocks noChangeArrowheads="1"/>
          </p:cNvSpPr>
          <p:nvPr/>
        </p:nvSpPr>
        <p:spPr bwMode="auto">
          <a:xfrm>
            <a:off x="554831" y="4712384"/>
            <a:ext cx="8077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Phần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ngoặc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vuông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  ]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là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nơi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ghi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được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lại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00012" y="96293"/>
            <a:ext cx="90439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lồng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nhau</a:t>
            </a:r>
            <a:endParaRPr lang="en-US" altLang="en-US" sz="3000" b="1" dirty="0">
              <a:solidFill>
                <a:srgbClr val="7030A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1276350" y="1548766"/>
            <a:ext cx="8020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   m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[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Repeat    n [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&lt;</a:t>
            </a:r>
            <a:r>
              <a:rPr lang="en-US" altLang="en-US" sz="28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&gt; </a:t>
            </a:r>
            <a:r>
              <a:rPr lang="en-US" altLang="en-US" sz="2800" b="1" dirty="0" smtClean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endParaRPr lang="en-US" altLang="en-US" sz="2800" b="1" dirty="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4734790" y="1541643"/>
            <a:ext cx="800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</a:t>
            </a:r>
            <a:endParaRPr lang="en-US" altLang="en-US" sz="2800" dirty="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505619" y="2454389"/>
            <a:ext cx="84343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Tham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chỉ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số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lần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có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thể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giống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hoặc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khác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nhau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</p:txBody>
      </p:sp>
      <p:graphicFrame>
        <p:nvGraphicFramePr>
          <p:cNvPr id="92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257213"/>
              </p:ext>
            </p:extLst>
          </p:nvPr>
        </p:nvGraphicFramePr>
        <p:xfrm>
          <a:off x="4514850" y="251555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15552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2324100" y="1280478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480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00" y="926466"/>
            <a:ext cx="274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Cấu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trúc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:</a:t>
            </a:r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4353773" y="1279706"/>
            <a:ext cx="80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4800" dirty="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2671847" y="1547178"/>
            <a:ext cx="80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endParaRPr lang="en-US" altLang="en-US" sz="2800" dirty="0">
              <a:solidFill>
                <a:srgbClr val="0B03B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5410200" y="42227"/>
            <a:ext cx="342900" cy="43243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33400" y="3425826"/>
            <a:ext cx="89677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Rùa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sẽ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thực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hiện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lần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Repeat </a:t>
            </a:r>
            <a:r>
              <a:rPr lang="en-US" altLang="en-US" sz="26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[&lt;</a:t>
            </a:r>
            <a:r>
              <a:rPr lang="en-US" altLang="en-US" sz="26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6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6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&gt;] </a:t>
            </a:r>
            <a:r>
              <a:rPr lang="en-US" altLang="en-US" sz="26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4831" y="3834764"/>
            <a:ext cx="8434388" cy="829567"/>
            <a:chOff x="554831" y="3782229"/>
            <a:chExt cx="8434388" cy="830997"/>
          </a:xfrm>
        </p:grpSpPr>
        <p:sp>
          <p:nvSpPr>
            <p:cNvPr id="9232" name="Rectangle 44"/>
            <p:cNvSpPr>
              <a:spLocks noChangeArrowheads="1"/>
            </p:cNvSpPr>
            <p:nvPr/>
          </p:nvSpPr>
          <p:spPr bwMode="auto">
            <a:xfrm>
              <a:off x="554831" y="3944956"/>
              <a:ext cx="843438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-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Giữa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b="1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Repeat </a:t>
              </a:r>
              <a:r>
                <a:rPr lang="en-US" altLang="en-US" sz="2600" b="1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và</a:t>
              </a:r>
              <a:r>
                <a:rPr lang="en-US" altLang="en-US" sz="2600" b="1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m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hoặc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600" b="1" dirty="0">
                  <a:solidFill>
                    <a:srgbClr val="00B05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n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phải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có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dấu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cách</a:t>
              </a:r>
              <a:r>
                <a:rPr lang="en-US" altLang="en-US" sz="2600" dirty="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(    ).</a:t>
              </a:r>
            </a:p>
          </p:txBody>
        </p:sp>
        <p:sp>
          <p:nvSpPr>
            <p:cNvPr id="9233" name="Rectangle 44"/>
            <p:cNvSpPr>
              <a:spLocks noChangeArrowheads="1"/>
            </p:cNvSpPr>
            <p:nvPr/>
          </p:nvSpPr>
          <p:spPr bwMode="auto">
            <a:xfrm>
              <a:off x="6677025" y="3782229"/>
              <a:ext cx="79995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800">
                  <a:solidFill>
                    <a:srgbClr val="0B03B1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 3" panose="05040102010807070707" pitchFamily="18" charset="2"/>
                </a:rPr>
                <a:t></a:t>
              </a:r>
              <a:endParaRPr lang="en-US" altLang="en-US" sz="4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8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0" grpId="0"/>
      <p:bldP spid="11" grpId="0"/>
      <p:bldP spid="14" grpId="0"/>
      <p:bldP spid="14" grpId="1"/>
      <p:bldP spid="9" grpId="0"/>
      <p:bldP spid="15" grpId="0"/>
      <p:bldP spid="17" grpId="0"/>
      <p:bldP spid="18" grpId="0"/>
      <p:bldP spid="19" grpId="0"/>
      <p:bldP spid="19" grpId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3455" y="85016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Chú ý: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1828800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Câu lệnh lặp có dạng </a:t>
            </a:r>
            <a:r>
              <a:rPr lang="en-US" b="1" dirty="0" smtClean="0">
                <a:solidFill>
                  <a:srgbClr val="00FF00"/>
                </a:solidFill>
              </a:rPr>
              <a:t>Repeat n[ ]</a:t>
            </a:r>
            <a:r>
              <a:rPr lang="en-US" dirty="0" smtClean="0">
                <a:solidFill>
                  <a:schemeClr val="bg1"/>
                </a:solidFill>
              </a:rPr>
              <a:t>. Trong đó: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Số </a:t>
            </a:r>
            <a:r>
              <a:rPr lang="en-US" b="1" dirty="0" smtClean="0">
                <a:solidFill>
                  <a:srgbClr val="00FF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trong câu lệnh chỉ số lần lặp; giữa </a:t>
            </a:r>
            <a:r>
              <a:rPr lang="en-US" b="1" dirty="0" smtClean="0">
                <a:solidFill>
                  <a:srgbClr val="00FF00"/>
                </a:solidFill>
              </a:rPr>
              <a:t>Repeat</a:t>
            </a:r>
            <a:r>
              <a:rPr lang="en-US" dirty="0" smtClean="0">
                <a:solidFill>
                  <a:schemeClr val="bg1"/>
                </a:solidFill>
              </a:rPr>
              <a:t> và </a:t>
            </a:r>
            <a:r>
              <a:rPr lang="en-US" b="1" dirty="0" smtClean="0">
                <a:solidFill>
                  <a:srgbClr val="00FF0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phải có dấu cách.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Phần trong cặp ngoặc vuông </a:t>
            </a:r>
            <a:r>
              <a:rPr lang="en-US" b="1" dirty="0" smtClean="0">
                <a:solidFill>
                  <a:srgbClr val="00FF00"/>
                </a:solidFill>
              </a:rPr>
              <a:t>[ ]</a:t>
            </a:r>
            <a:r>
              <a:rPr lang="en-US" dirty="0" smtClean="0">
                <a:solidFill>
                  <a:schemeClr val="bg1"/>
                </a:solidFill>
              </a:rPr>
              <a:t> là nơi ghi các lệnh được lặp lại.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0600" y="2982218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Sử dụng câu lệnh lặp lồng nhau có thể cho ra nhiều hình giống nhau.</a:t>
            </a:r>
          </a:p>
        </p:txBody>
      </p:sp>
    </p:spTree>
    <p:extLst>
      <p:ext uri="{BB962C8B-B14F-4D97-AF65-F5344CB8AC3E}">
        <p14:creationId xmlns:p14="http://schemas.microsoft.com/office/powerpoint/2010/main" val="24480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34" y="-417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1467" y="800033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Sử dụng câu lệnh lặp lồng nhau có thể cho ra nhiều hình giống nhau.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37" y="1667371"/>
            <a:ext cx="1806737" cy="1666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84" y="1646156"/>
            <a:ext cx="1806737" cy="156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55" y="4287148"/>
            <a:ext cx="1749640" cy="1666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4" y="4303498"/>
            <a:ext cx="1731368" cy="1620688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1467" y="3792396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6[ Repeat 6[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95800" y="3758700"/>
            <a:ext cx="32982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6[ Repeat 5[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72]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8931" y="5996544"/>
            <a:ext cx="42172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6[ 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Repeat 4[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90] </a:t>
            </a:r>
            <a:r>
              <a:rPr lang="en-US" sz="1400" b="1" dirty="0" err="1" smtClean="0">
                <a:solidFill>
                  <a:schemeClr val="bg1"/>
                </a:solidFill>
              </a:rPr>
              <a:t>bk</a:t>
            </a:r>
            <a:r>
              <a:rPr lang="en-US" sz="1400" b="1" dirty="0" smtClean="0">
                <a:solidFill>
                  <a:schemeClr val="bg1"/>
                </a:solidFill>
              </a:rPr>
              <a:t> 50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60]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3867" y="6007318"/>
            <a:ext cx="3303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Repeat 8[ Repeat 24[</a:t>
            </a:r>
            <a:r>
              <a:rPr lang="en-US" sz="1400" b="1" dirty="0" err="1" smtClean="0">
                <a:solidFill>
                  <a:schemeClr val="bg1"/>
                </a:solidFill>
              </a:rPr>
              <a:t>fd</a:t>
            </a:r>
            <a:r>
              <a:rPr lang="en-US" sz="1400" b="1" dirty="0" smtClean="0">
                <a:solidFill>
                  <a:schemeClr val="bg1"/>
                </a:solidFill>
              </a:rPr>
              <a:t> 5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15] </a:t>
            </a:r>
            <a:r>
              <a:rPr lang="en-US" sz="1400" b="1" dirty="0" err="1" smtClean="0">
                <a:solidFill>
                  <a:schemeClr val="bg1"/>
                </a:solidFill>
              </a:rPr>
              <a:t>rt</a:t>
            </a:r>
            <a:r>
              <a:rPr lang="en-US" sz="1400" b="1" dirty="0" smtClean="0">
                <a:solidFill>
                  <a:schemeClr val="bg1"/>
                </a:solidFill>
              </a:rPr>
              <a:t> 45]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8654" y="35045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vi-V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32801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vi-V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72055" y="55548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vi-V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64447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4839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107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6247" y="1063322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1. </a:t>
            </a:r>
            <a:r>
              <a:rPr lang="en-US" b="1" dirty="0" smtClean="0">
                <a:solidFill>
                  <a:schemeClr val="bg1"/>
                </a:solidFill>
              </a:rPr>
              <a:t>Viết lệnh điều khiển Rùa thực hiện: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1633212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Lặp lại 4 lần, trong mỗi lần vẽ một hình vuông cạnh dài 50 bước, vẽ xong quay một góc 90 độ.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……………………………………………………………………………………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46100" y="2350083"/>
            <a:ext cx="1489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REPEAT 4[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2655" y="2351929"/>
            <a:ext cx="283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REPEAT </a:t>
            </a:r>
            <a:r>
              <a:rPr lang="en-US" b="1" dirty="0">
                <a:solidFill>
                  <a:srgbClr val="FFFF00"/>
                </a:solidFill>
              </a:rPr>
              <a:t>4[FD 50 RT </a:t>
            </a:r>
            <a:r>
              <a:rPr lang="en-US" b="1" dirty="0" smtClean="0">
                <a:solidFill>
                  <a:srgbClr val="FFFF00"/>
                </a:solidFill>
              </a:rPr>
              <a:t>90] 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96243" y="2344408"/>
            <a:ext cx="1109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  RT 90]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48522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Vni-ariston" pitchFamily="2" charset="0"/>
              </a:rPr>
              <a:t>B. </a:t>
            </a:r>
            <a:r>
              <a:rPr lang="vi-VN" sz="2400" dirty="0" smtClean="0">
                <a:solidFill>
                  <a:srgbClr val="FF0000"/>
                </a:solidFill>
                <a:latin typeface="Vni-ariston" pitchFamily="2" charset="0"/>
              </a:rPr>
              <a:t>Hoạt động thực hành</a:t>
            </a:r>
            <a:endParaRPr lang="en-US" sz="2400" dirty="0">
              <a:solidFill>
                <a:srgbClr val="FF0000"/>
              </a:solidFill>
              <a:latin typeface="Vni-aristo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22360" y="1946437"/>
            <a:ext cx="1336344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44294" y="1947575"/>
            <a:ext cx="39624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83056" y="2223941"/>
            <a:ext cx="2022144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>
            <a:spLocks noChangeArrowheads="1"/>
          </p:cNvSpPr>
          <p:nvPr/>
        </p:nvSpPr>
        <p:spPr bwMode="auto">
          <a:xfrm>
            <a:off x="492778" y="3258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2.</a:t>
            </a:r>
            <a:r>
              <a:rPr lang="en-US" b="1" dirty="0" smtClean="0">
                <a:solidFill>
                  <a:schemeClr val="bg1"/>
                </a:solidFill>
              </a:rPr>
              <a:t> Viết lệnh điều khiển Rùa vẽ hình sau: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723628" y="4010270"/>
            <a:ext cx="4648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………………………………………………….……………………………………........................................................................................</a:t>
            </a:r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96" y="3845298"/>
            <a:ext cx="2340444" cy="2321048"/>
          </a:xfrm>
          <a:prstGeom prst="rect">
            <a:avLst/>
          </a:prstGeom>
        </p:spPr>
      </p:pic>
      <p:sp>
        <p:nvSpPr>
          <p:cNvPr id="205" name="TextBox 204"/>
          <p:cNvSpPr txBox="1">
            <a:spLocks noChangeArrowheads="1"/>
          </p:cNvSpPr>
          <p:nvPr/>
        </p:nvSpPr>
        <p:spPr bwMode="auto">
          <a:xfrm>
            <a:off x="695053" y="4010512"/>
            <a:ext cx="1705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REPEAT 6[       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941608" y="4012358"/>
            <a:ext cx="283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REPEAT </a:t>
            </a:r>
            <a:r>
              <a:rPr lang="en-US" b="1" dirty="0">
                <a:solidFill>
                  <a:srgbClr val="FFFF00"/>
                </a:solidFill>
              </a:rPr>
              <a:t>4[FD 50 RT </a:t>
            </a:r>
            <a:r>
              <a:rPr lang="en-US" b="1" dirty="0" smtClean="0">
                <a:solidFill>
                  <a:srgbClr val="FFFF00"/>
                </a:solidFill>
              </a:rPr>
              <a:t>90] 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4339692" y="4010512"/>
            <a:ext cx="1552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</a:rPr>
              <a:t>   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RT 60]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8001456" y="41354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1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8278960" y="5061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2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525066" y="5823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3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458266" y="55070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4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229666" y="45926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5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970058" y="37954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6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/>
      <p:bldP spid="14" grpId="0"/>
      <p:bldP spid="202" grpId="0"/>
      <p:bldP spid="203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952750" y="3046413"/>
            <a:ext cx="6629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543550" y="3268663"/>
            <a:ext cx="6629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143000" y="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096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2000250" y="1143000"/>
            <a:ext cx="531495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SỨC KHỎE QUÝ THẦY CÔ  </a:t>
            </a:r>
          </a:p>
        </p:txBody>
      </p:sp>
      <p:pic>
        <p:nvPicPr>
          <p:cNvPr id="13319" name="Picture 148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390650" y="-2476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9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17057">
            <a:off x="4876800" y="41719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50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31978">
            <a:off x="3505200" y="46291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51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886450" y="3752850"/>
            <a:ext cx="2057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52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983422">
            <a:off x="1562100" y="43243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53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66835">
            <a:off x="5791200" y="-990600"/>
            <a:ext cx="167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54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298871">
            <a:off x="1390650" y="13525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55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419850" y="10477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6" descr="pha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50003">
            <a:off x="3562350" y="57150"/>
            <a:ext cx="1676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143000" y="2819400"/>
            <a:ext cx="7204729" cy="156966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934200" y="6400800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628650" y="3846514"/>
            <a:ext cx="8362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                                                   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giữa 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phải có dấu cách.</a:t>
            </a:r>
            <a:endParaRPr lang="en-US" altLang="en-US" sz="2800">
              <a:solidFill>
                <a:srgbClr val="0B03B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638175" y="28956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Phần trong ngoặc vuông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  ]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là nơi ghi các câu lệnh được lặp lại.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0" y="1046164"/>
            <a:ext cx="90439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Ôn lại câu lệnh lặp</a:t>
            </a: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2424114" y="1981201"/>
            <a:ext cx="527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     n   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[ </a:t>
            </a:r>
            <a:r>
              <a:rPr lang="en-US" altLang="en-US" sz="2800" b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&lt;Các lệnh lặp&gt;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endParaRPr lang="en-US" altLang="en-US" sz="2800" b="1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3968113" y="1981201"/>
            <a:ext cx="56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</a:t>
            </a:r>
            <a:endParaRPr lang="en-US" altLang="en-US" sz="2800" dirty="0">
              <a:solidFill>
                <a:srgbClr val="0B03B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628650" y="3829051"/>
            <a:ext cx="569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80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trong câu lệnh chỉ số lần lặp, </a:t>
            </a:r>
          </a:p>
        </p:txBody>
      </p:sp>
      <p:graphicFrame>
        <p:nvGraphicFramePr>
          <p:cNvPr id="7178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3495676" y="1722438"/>
            <a:ext cx="56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480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4720587" y="1981201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&lt;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&gt;</a:t>
            </a:r>
            <a:endParaRPr lang="en-US" altLang="en-US" sz="28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0" grpId="0"/>
      <p:bldP spid="11" grpId="0"/>
      <p:bldP spid="14" grpId="0"/>
      <p:bldP spid="9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1951038"/>
          <a:ext cx="8839200" cy="30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54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ùng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Repeat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Repeat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1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08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8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2" t="37674" r="55469" b="47244"/>
          <a:stretch>
            <a:fillRect/>
          </a:stretch>
        </p:blipFill>
        <p:spPr bwMode="auto">
          <a:xfrm>
            <a:off x="609601" y="3386138"/>
            <a:ext cx="103822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1" name="Rectangle 49"/>
          <p:cNvSpPr>
            <a:spLocks noChangeArrowheads="1"/>
          </p:cNvSpPr>
          <p:nvPr/>
        </p:nvSpPr>
        <p:spPr bwMode="auto">
          <a:xfrm>
            <a:off x="2743200" y="3146425"/>
            <a:ext cx="23622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</p:txBody>
      </p:sp>
      <p:sp>
        <p:nvSpPr>
          <p:cNvPr id="8212" name="Rectangle 49"/>
          <p:cNvSpPr>
            <a:spLocks noChangeArrowheads="1"/>
          </p:cNvSpPr>
          <p:nvPr/>
        </p:nvSpPr>
        <p:spPr bwMode="auto">
          <a:xfrm>
            <a:off x="5791200" y="3673476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5[FD 80 RT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7</a:t>
            </a:r>
            <a:r>
              <a:rPr lang="vi-VN" altLang="en-US" sz="22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endParaRPr lang="en-US" altLang="en-US" sz="2400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nen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294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9600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105525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MIL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131" y="5562600"/>
            <a:ext cx="47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3" y="2466511"/>
            <a:ext cx="1581371" cy="137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66" y="1853310"/>
            <a:ext cx="1995494" cy="1978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1244" y="398171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NI-Ariston" pitchFamily="2" charset="0"/>
              </a:rPr>
              <a:t>Hình 2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5260" y="398171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NI-Ariston" pitchFamily="2" charset="0"/>
              </a:rPr>
              <a:t>Hình 3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7598" y="398171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NI-Ariston" pitchFamily="2" charset="0"/>
              </a:rPr>
              <a:t>Hình 1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65" y="2239579"/>
            <a:ext cx="1781424" cy="1581371"/>
          </a:xfrm>
          <a:prstGeom prst="rect">
            <a:avLst/>
          </a:prstGeom>
        </p:spPr>
      </p:pic>
    </p:spTree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55713" y="1371600"/>
            <a:ext cx="7550150" cy="2190750"/>
            <a:chOff x="1336675" y="443345"/>
            <a:chExt cx="7532555" cy="3022600"/>
          </a:xfrm>
        </p:grpSpPr>
        <p:pic>
          <p:nvPicPr>
            <p:cNvPr id="6152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443345"/>
              <a:ext cx="5004809" cy="1855176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lồng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5" y="3276600"/>
            <a:ext cx="7431088" cy="2324100"/>
            <a:chOff x="1462426" y="3337719"/>
            <a:chExt cx="7430655" cy="3098800"/>
          </a:xfrm>
        </p:grpSpPr>
        <p:pic>
          <p:nvPicPr>
            <p:cNvPr id="6150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453203"/>
              <a:ext cx="5028907" cy="1913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lồng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2524126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173"/>
            <a:ext cx="7332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Bài 2. Câu lệnh lặp lồng nhau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50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0890" y="492951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Vni-ariston" pitchFamily="2" charset="0"/>
              </a:rPr>
              <a:t>A. </a:t>
            </a:r>
            <a:r>
              <a:rPr lang="vi-VN" sz="2400" dirty="0" smtClean="0">
                <a:solidFill>
                  <a:srgbClr val="FF0000"/>
                </a:solidFill>
                <a:latin typeface="Vni-ariston" pitchFamily="2" charset="0"/>
              </a:rPr>
              <a:t>Hoạt động cơ bản</a:t>
            </a:r>
            <a:endParaRPr lang="en-US" sz="2400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890" y="1104983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smtClean="0">
                <a:solidFill>
                  <a:schemeClr val="bg1"/>
                </a:solidFill>
              </a:rPr>
              <a:t>Đánh dấu X vào        đặt cuối câu trả lời đúng.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1727087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0" y="2388918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1. </a:t>
            </a:r>
            <a:r>
              <a:rPr lang="en-US" dirty="0" smtClean="0">
                <a:solidFill>
                  <a:schemeClr val="bg1"/>
                </a:solidFill>
              </a:rPr>
              <a:t>REPEAT 6[FD 50 RT 60 WAIT 30] RT 72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Vẽ</a:t>
            </a:r>
            <a:r>
              <a:rPr lang="en-US" dirty="0" smtClean="0">
                <a:solidFill>
                  <a:schemeClr val="bg1"/>
                </a:solidFill>
              </a:rPr>
              <a:t>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360/5 độ.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77200" y="269173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ounded Rectangle 27"/>
          <p:cNvSpPr/>
          <p:nvPr/>
        </p:nvSpPr>
        <p:spPr>
          <a:xfrm>
            <a:off x="8086725" y="3098806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2000" y="3962400"/>
            <a:ext cx="66294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2. </a:t>
            </a:r>
            <a:r>
              <a:rPr lang="en-US" dirty="0" smtClean="0">
                <a:solidFill>
                  <a:schemeClr val="bg1"/>
                </a:solidFill>
              </a:rPr>
              <a:t>REPEAT 5[REPEAT 6[FD 50 RT 60 WAIT 30] RT 72]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72 độ.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Lặp lại 5 lần, mỗi lần vẽ một hình đa giác sáu cạnh, vẽ xong quay một góc 72 độ.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067675" y="434340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ounded Rectangle 37"/>
          <p:cNvSpPr/>
          <p:nvPr/>
        </p:nvSpPr>
        <p:spPr>
          <a:xfrm>
            <a:off x="8077200" y="476091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ounded Rectangle 38"/>
          <p:cNvSpPr/>
          <p:nvPr/>
        </p:nvSpPr>
        <p:spPr>
          <a:xfrm>
            <a:off x="8077200" y="51932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ounded Rectangle 138"/>
          <p:cNvSpPr/>
          <p:nvPr/>
        </p:nvSpPr>
        <p:spPr>
          <a:xfrm>
            <a:off x="2726280" y="1102981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610177" y="747814"/>
            <a:ext cx="1674816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47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48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49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50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51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52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53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54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55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56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57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58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59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60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61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62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63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64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65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66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67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68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69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70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71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72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73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74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75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76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77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78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79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80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81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82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83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84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85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86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87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88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89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90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91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92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93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94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95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96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97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98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99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00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01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02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03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4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05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6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7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8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646389" y="747814"/>
            <a:ext cx="1598618" cy="63205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4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8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3" grpId="0"/>
      <p:bldP spid="3" grpId="0" animBg="1"/>
      <p:bldP spid="28" grpId="0" animBg="1"/>
      <p:bldP spid="36" grpId="0"/>
      <p:bldP spid="37" grpId="0" animBg="1"/>
      <p:bldP spid="38" grpId="0" animBg="1"/>
      <p:bldP spid="39" grpId="0" animBg="1"/>
      <p:bldP spid="139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3" y="-174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9133" y="560696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Vni-ariston" pitchFamily="2" charset="0"/>
              </a:rPr>
              <a:t>A. </a:t>
            </a:r>
            <a:r>
              <a:rPr lang="vi-VN" sz="2400" dirty="0" smtClean="0">
                <a:solidFill>
                  <a:srgbClr val="FF0000"/>
                </a:solidFill>
                <a:latin typeface="Vni-ariston" pitchFamily="2" charset="0"/>
              </a:rPr>
              <a:t>Hoạt động cơ bản</a:t>
            </a:r>
            <a:endParaRPr lang="en-US" sz="2400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0229" y="1162233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smtClean="0">
                <a:solidFill>
                  <a:schemeClr val="bg1"/>
                </a:solidFill>
              </a:rPr>
              <a:t>Đánh dấu X vào        đặt cuối câu trả lời đúng.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8829" y="1587803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14400" y="2731258"/>
            <a:ext cx="79248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1. </a:t>
            </a:r>
            <a:r>
              <a:rPr lang="en-US" dirty="0" smtClean="0">
                <a:solidFill>
                  <a:schemeClr val="bg1"/>
                </a:solidFill>
              </a:rPr>
              <a:t>REPEAT 6[FD 50 RT 60 WAIT 30] RT 72</a:t>
            </a:r>
          </a:p>
          <a:p>
            <a:pPr marL="342900" indent="-342900" algn="just">
              <a:spcBef>
                <a:spcPts val="600"/>
              </a:spcBef>
              <a:buAutoNum type="alphaLcParen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600"/>
              </a:spcBef>
              <a:buAutoNum type="alphaLcParenR"/>
            </a:pPr>
            <a:endParaRPr lang="vi-VN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360/5 độ.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69065" y="115625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ounded Rectangle 27"/>
          <p:cNvSpPr/>
          <p:nvPr/>
        </p:nvSpPr>
        <p:spPr>
          <a:xfrm>
            <a:off x="8231773" y="447920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8272046" y="44632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3472969" y="1418903"/>
            <a:ext cx="141902" cy="3430242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5598306" y="2795795"/>
            <a:ext cx="201292" cy="687209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1855" y="325447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Vẽ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hình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đa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giác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sáu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cạnh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864" y="321333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q</a:t>
            </a:r>
            <a:r>
              <a:rPr lang="en-US" b="1" dirty="0" smtClean="0">
                <a:solidFill>
                  <a:srgbClr val="00FF00"/>
                </a:solidFill>
              </a:rPr>
              <a:t>uay 72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 rot="16200000" flipV="1">
            <a:off x="4718120" y="2237729"/>
            <a:ext cx="153989" cy="923499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3197" y="222780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Tạm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dừng</a:t>
            </a:r>
            <a:r>
              <a:rPr lang="en-US" b="1" dirty="0" smtClean="0">
                <a:solidFill>
                  <a:srgbClr val="00FF00"/>
                </a:solidFill>
              </a:rPr>
              <a:t> 30 </a:t>
            </a:r>
            <a:r>
              <a:rPr lang="en-US" b="1" dirty="0" err="1" smtClean="0">
                <a:solidFill>
                  <a:srgbClr val="00FF00"/>
                </a:solidFill>
              </a:rPr>
              <a:t>tíc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29600" y="410140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00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0" grpId="0" animBg="1"/>
      <p:bldP spid="22" grpId="0" animBg="1"/>
      <p:bldP spid="24" grpId="0"/>
      <p:bldP spid="30" grpId="0"/>
      <p:bldP spid="34" grpId="0" animBg="1"/>
      <p:bldP spid="34" grpId="1" animBg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57" name="Picture 3" descr="nen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0890" y="1037244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Rùa thực hiện công việc nào dưới đây khi nhận được các lệnh sau.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5058" y="1895566"/>
            <a:ext cx="662940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dirty="0" smtClean="0">
                <a:solidFill>
                  <a:schemeClr val="bg1"/>
                </a:solidFill>
              </a:rPr>
              <a:t>Lệnh 2. </a:t>
            </a:r>
            <a:r>
              <a:rPr lang="en-US" dirty="0" smtClean="0">
                <a:solidFill>
                  <a:schemeClr val="bg1"/>
                </a:solidFill>
              </a:rPr>
              <a:t>REPEAT 5[REPEAT 6[FD 50 RT 60 WAIT 30] RT 72]</a:t>
            </a:r>
          </a:p>
          <a:p>
            <a:pPr algn="just"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vi-VN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vi-VN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Vẽ hình đa giác sáu cạnh, vẽ xong quay một góc 72 độ.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Lặp lại 5 lần, mỗi lần vẽ một hình đa giác sáu cạnh, vẽ xong quay một góc 72 độ.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18069" y="3657600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ounded Rectangle 30"/>
          <p:cNvSpPr/>
          <p:nvPr/>
        </p:nvSpPr>
        <p:spPr>
          <a:xfrm>
            <a:off x="7927594" y="407511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ounded Rectangle 31"/>
          <p:cNvSpPr/>
          <p:nvPr/>
        </p:nvSpPr>
        <p:spPr>
          <a:xfrm>
            <a:off x="7927594" y="4507468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Box 32"/>
          <p:cNvSpPr txBox="1"/>
          <p:nvPr/>
        </p:nvSpPr>
        <p:spPr>
          <a:xfrm>
            <a:off x="7970040" y="4491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2093448" y="1815972"/>
            <a:ext cx="190500" cy="11430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4408784" y="676271"/>
            <a:ext cx="187654" cy="3410803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4" name="Right Brace 23"/>
          <p:cNvSpPr/>
          <p:nvPr/>
        </p:nvSpPr>
        <p:spPr>
          <a:xfrm rot="5400000">
            <a:off x="6512276" y="2084674"/>
            <a:ext cx="190501" cy="5715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9248" y="246567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FF00"/>
                </a:solidFill>
              </a:rPr>
              <a:t>Lặp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</a:rPr>
              <a:t>lại</a:t>
            </a:r>
            <a:r>
              <a:rPr lang="en-US" b="1" dirty="0" smtClean="0">
                <a:solidFill>
                  <a:srgbClr val="00FF00"/>
                </a:solidFill>
              </a:rPr>
              <a:t> 5 </a:t>
            </a:r>
            <a:r>
              <a:rPr lang="en-US" b="1" dirty="0" err="1" smtClean="0">
                <a:solidFill>
                  <a:srgbClr val="00FF00"/>
                </a:solidFill>
              </a:rPr>
              <a:t>lần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0485" y="245611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Vẽ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hình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đa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giác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sáu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cạnh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9638" y="2487282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q</a:t>
            </a:r>
            <a:r>
              <a:rPr lang="en-US" b="1" dirty="0" smtClean="0">
                <a:solidFill>
                  <a:srgbClr val="00FF00"/>
                </a:solidFill>
              </a:rPr>
              <a:t>uay 72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endParaRPr lang="en-US" b="1" dirty="0" smtClean="0">
              <a:solidFill>
                <a:srgbClr val="00FF00"/>
              </a:solidFill>
            </a:endParaRPr>
          </a:p>
          <a:p>
            <a:pPr algn="ctr"/>
            <a:r>
              <a:rPr lang="en-US" b="1" dirty="0" smtClean="0">
                <a:solidFill>
                  <a:srgbClr val="00FF00"/>
                </a:solidFill>
              </a:rPr>
              <a:t>(hay 360/5 </a:t>
            </a:r>
            <a:r>
              <a:rPr lang="en-US" b="1" dirty="0" err="1" smtClean="0">
                <a:solidFill>
                  <a:srgbClr val="00FF00"/>
                </a:solidFill>
              </a:rPr>
              <a:t>độ</a:t>
            </a:r>
            <a:r>
              <a:rPr lang="en-US" b="1" dirty="0" smtClean="0">
                <a:solidFill>
                  <a:srgbClr val="00FF00"/>
                </a:solidFill>
              </a:rPr>
              <a:t>)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 animBg="1"/>
      <p:bldP spid="22" grpId="0" animBg="1"/>
      <p:bldP spid="24" grpId="0" animBg="1"/>
      <p:bldP spid="10" grpId="0"/>
      <p:bldP spid="2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en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53" y="-87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lip bai 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228600"/>
            <a:ext cx="6248400" cy="6445137"/>
          </a:xfrm>
        </p:spPr>
      </p:pic>
    </p:spTree>
    <p:extLst>
      <p:ext uri="{BB962C8B-B14F-4D97-AF65-F5344CB8AC3E}">
        <p14:creationId xmlns:p14="http://schemas.microsoft.com/office/powerpoint/2010/main" val="38310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6387</TotalTime>
  <Words>1133</Words>
  <Application>Microsoft Office PowerPoint</Application>
  <PresentationFormat>On-screen Show (4:3)</PresentationFormat>
  <Paragraphs>202</Paragraphs>
  <Slides>17</Slides>
  <Notes>3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VNI-Ariston</vt:lpstr>
      <vt:lpstr>VNI-Ariston</vt:lpstr>
      <vt:lpstr>Wingdings</vt:lpstr>
      <vt:lpstr>Wingdings 3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222</cp:revision>
  <dcterms:created xsi:type="dcterms:W3CDTF">2017-10-16T08:46:10Z</dcterms:created>
  <dcterms:modified xsi:type="dcterms:W3CDTF">2021-03-05T07:45:47Z</dcterms:modified>
</cp:coreProperties>
</file>