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87" r:id="rId3"/>
    <p:sldMasterId id="2147483690" r:id="rId4"/>
  </p:sldMasterIdLst>
  <p:notesMasterIdLst>
    <p:notesMasterId r:id="rId25"/>
  </p:notesMasterIdLst>
  <p:sldIdLst>
    <p:sldId id="808" r:id="rId5"/>
    <p:sldId id="297" r:id="rId6"/>
    <p:sldId id="260" r:id="rId7"/>
    <p:sldId id="841" r:id="rId8"/>
    <p:sldId id="812" r:id="rId9"/>
    <p:sldId id="845" r:id="rId10"/>
    <p:sldId id="829" r:id="rId11"/>
    <p:sldId id="842" r:id="rId12"/>
    <p:sldId id="843" r:id="rId13"/>
    <p:sldId id="815" r:id="rId14"/>
    <p:sldId id="819" r:id="rId15"/>
    <p:sldId id="844" r:id="rId16"/>
    <p:sldId id="830" r:id="rId17"/>
    <p:sldId id="834" r:id="rId18"/>
    <p:sldId id="832" r:id="rId19"/>
    <p:sldId id="835" r:id="rId20"/>
    <p:sldId id="836" r:id="rId21"/>
    <p:sldId id="838" r:id="rId22"/>
    <p:sldId id="839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2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6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3/10/2024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3/10/2024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3/10/2024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3/10/2024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3/10/2024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3/10/2024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106CE-2507-4C6B-BBF2-259B54034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411" y="2507277"/>
            <a:ext cx="882167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921165" y="1642341"/>
            <a:ext cx="8044872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2292928" y="3350491"/>
            <a:ext cx="7248236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8B70B6B9-6814-402A-89AE-262EA948E7F5}"/>
              </a:ext>
            </a:extLst>
          </p:cNvPr>
          <p:cNvSpPr/>
          <p:nvPr/>
        </p:nvSpPr>
        <p:spPr>
          <a:xfrm>
            <a:off x="4403968" y="4758401"/>
            <a:ext cx="2648583" cy="1519874"/>
          </a:xfrm>
          <a:custGeom>
            <a:avLst/>
            <a:gdLst>
              <a:gd name="connsiteX0" fmla="*/ 0 w 2888541"/>
              <a:gd name="connsiteY0" fmla="*/ 276268 h 1657573"/>
              <a:gd name="connsiteX1" fmla="*/ 276268 w 2888541"/>
              <a:gd name="connsiteY1" fmla="*/ 0 h 1657573"/>
              <a:gd name="connsiteX2" fmla="*/ 2612273 w 2888541"/>
              <a:gd name="connsiteY2" fmla="*/ 0 h 1657573"/>
              <a:gd name="connsiteX3" fmla="*/ 2888541 w 2888541"/>
              <a:gd name="connsiteY3" fmla="*/ 276268 h 1657573"/>
              <a:gd name="connsiteX4" fmla="*/ 2888541 w 2888541"/>
              <a:gd name="connsiteY4" fmla="*/ 1381305 h 1657573"/>
              <a:gd name="connsiteX5" fmla="*/ 2612273 w 2888541"/>
              <a:gd name="connsiteY5" fmla="*/ 1657573 h 1657573"/>
              <a:gd name="connsiteX6" fmla="*/ 276268 w 2888541"/>
              <a:gd name="connsiteY6" fmla="*/ 1657573 h 1657573"/>
              <a:gd name="connsiteX7" fmla="*/ 0 w 2888541"/>
              <a:gd name="connsiteY7" fmla="*/ 1381305 h 1657573"/>
              <a:gd name="connsiteX8" fmla="*/ 0 w 2888541"/>
              <a:gd name="connsiteY8" fmla="*/ 276268 h 165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8541" h="1657573" fill="none" extrusionOk="0">
                <a:moveTo>
                  <a:pt x="0" y="276268"/>
                </a:moveTo>
                <a:cubicBezTo>
                  <a:pt x="76" y="125740"/>
                  <a:pt x="125096" y="2362"/>
                  <a:pt x="276268" y="0"/>
                </a:cubicBezTo>
                <a:cubicBezTo>
                  <a:pt x="1132259" y="72427"/>
                  <a:pt x="2171805" y="61419"/>
                  <a:pt x="2612273" y="0"/>
                </a:cubicBezTo>
                <a:cubicBezTo>
                  <a:pt x="2764246" y="-4172"/>
                  <a:pt x="2883308" y="122106"/>
                  <a:pt x="2888541" y="276268"/>
                </a:cubicBezTo>
                <a:cubicBezTo>
                  <a:pt x="2938520" y="824394"/>
                  <a:pt x="2904272" y="1256471"/>
                  <a:pt x="2888541" y="1381305"/>
                </a:cubicBezTo>
                <a:cubicBezTo>
                  <a:pt x="2891899" y="1516843"/>
                  <a:pt x="2756089" y="1647750"/>
                  <a:pt x="2612273" y="1657573"/>
                </a:cubicBezTo>
                <a:cubicBezTo>
                  <a:pt x="2167923" y="1687400"/>
                  <a:pt x="1020063" y="1578267"/>
                  <a:pt x="276268" y="1657573"/>
                </a:cubicBezTo>
                <a:cubicBezTo>
                  <a:pt x="126808" y="1657220"/>
                  <a:pt x="-14583" y="1536768"/>
                  <a:pt x="0" y="1381305"/>
                </a:cubicBezTo>
                <a:cubicBezTo>
                  <a:pt x="-75329" y="1251181"/>
                  <a:pt x="54893" y="791664"/>
                  <a:pt x="0" y="276268"/>
                </a:cubicBezTo>
                <a:close/>
              </a:path>
              <a:path w="2888541" h="1657573" stroke="0" extrusionOk="0">
                <a:moveTo>
                  <a:pt x="0" y="276268"/>
                </a:moveTo>
                <a:cubicBezTo>
                  <a:pt x="7413" y="125710"/>
                  <a:pt x="135193" y="23968"/>
                  <a:pt x="276268" y="0"/>
                </a:cubicBezTo>
                <a:cubicBezTo>
                  <a:pt x="734270" y="123000"/>
                  <a:pt x="2257503" y="-96860"/>
                  <a:pt x="2612273" y="0"/>
                </a:cubicBezTo>
                <a:cubicBezTo>
                  <a:pt x="2756733" y="-6188"/>
                  <a:pt x="2890240" y="120265"/>
                  <a:pt x="2888541" y="276268"/>
                </a:cubicBezTo>
                <a:cubicBezTo>
                  <a:pt x="2891152" y="394968"/>
                  <a:pt x="2834371" y="1083966"/>
                  <a:pt x="2888541" y="1381305"/>
                </a:cubicBezTo>
                <a:cubicBezTo>
                  <a:pt x="2860541" y="1544028"/>
                  <a:pt x="2740421" y="1653575"/>
                  <a:pt x="2612273" y="1657573"/>
                </a:cubicBezTo>
                <a:cubicBezTo>
                  <a:pt x="1851650" y="1496866"/>
                  <a:pt x="1273574" y="1697240"/>
                  <a:pt x="276268" y="1657573"/>
                </a:cubicBezTo>
                <a:cubicBezTo>
                  <a:pt x="115556" y="1655930"/>
                  <a:pt x="-26145" y="1522040"/>
                  <a:pt x="0" y="1381305"/>
                </a:cubicBezTo>
                <a:cubicBezTo>
                  <a:pt x="86692" y="843498"/>
                  <a:pt x="-66853" y="591439"/>
                  <a:pt x="0" y="27626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05740" rtlCol="0" anchor="ctr"/>
          <a:lstStyle/>
          <a:p>
            <a:pPr algn="ctr"/>
            <a:r>
              <a:rPr lang="vi-VN" sz="33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Làm bài </a:t>
            </a:r>
          </a:p>
          <a:p>
            <a:pPr algn="ctr"/>
            <a:r>
              <a:rPr lang="vi-VN" sz="33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vào SGK</a:t>
            </a:r>
            <a:endParaRPr lang="en-US" sz="33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:a16="http://schemas.microsoft.com/office/drawing/2014/main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64C15B-8B2C-2B4D-D357-34FF06799321}"/>
              </a:ext>
            </a:extLst>
          </p:cNvPr>
          <p:cNvSpPr txBox="1"/>
          <p:nvPr/>
        </p:nvSpPr>
        <p:spPr>
          <a:xfrm>
            <a:off x="362370" y="1701829"/>
            <a:ext cx="11161125" cy="4524315"/>
          </a:xfrm>
          <a:prstGeom prst="rect">
            <a:avLst/>
          </a:prstGeom>
          <a:noFill/>
          <a:ln w="28575">
            <a:solidFill>
              <a:srgbClr val="FD4952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ngừng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trở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lừng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Đác-uyn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vẫn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ngừng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lần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miệt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giữa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khuya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con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Đác-uyn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Cha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bác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rồi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còn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nghiên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cứu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gì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mệt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Đác-uyn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Bác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nghĩa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ngừng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(Theo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Vi)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DA017F-C72E-981B-1E9F-F5FC3F69E18D}"/>
              </a:ext>
            </a:extLst>
          </p:cNvPr>
          <p:cNvSpPr txBox="1"/>
          <p:nvPr/>
        </p:nvSpPr>
        <p:spPr>
          <a:xfrm>
            <a:off x="2544621" y="565881"/>
            <a:ext cx="80624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 em, cần sử dụng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ngoặc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đánh dấu lời đối thoại của nhân vật.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A05F2-30C6-ADF4-E953-1EB81623C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84" y="507151"/>
            <a:ext cx="2664183" cy="1298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53D178-58ED-5EFE-8769-A4554C3CD9AC}"/>
              </a:ext>
            </a:extLst>
          </p:cNvPr>
          <p:cNvSpPr txBox="1"/>
          <p:nvPr/>
        </p:nvSpPr>
        <p:spPr>
          <a:xfrm>
            <a:off x="9845967" y="3320481"/>
            <a:ext cx="39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“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39B574-2BE3-BB2A-974E-CB1FB6E07EEE}"/>
              </a:ext>
            </a:extLst>
          </p:cNvPr>
          <p:cNvSpPr txBox="1"/>
          <p:nvPr/>
        </p:nvSpPr>
        <p:spPr>
          <a:xfrm>
            <a:off x="7504549" y="4354030"/>
            <a:ext cx="39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“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B55AA-28E9-E976-B659-AF02E560C304}"/>
              </a:ext>
            </a:extLst>
          </p:cNvPr>
          <p:cNvSpPr txBox="1"/>
          <p:nvPr/>
        </p:nvSpPr>
        <p:spPr>
          <a:xfrm>
            <a:off x="2200110" y="4401014"/>
            <a:ext cx="39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81AF5-1B7B-DB48-AF69-284D4FEC556A}"/>
              </a:ext>
            </a:extLst>
          </p:cNvPr>
          <p:cNvSpPr txBox="1"/>
          <p:nvPr/>
        </p:nvSpPr>
        <p:spPr>
          <a:xfrm>
            <a:off x="4156009" y="4972055"/>
            <a:ext cx="39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B55AA-28E9-E976-B659-AF02E560C304}"/>
              </a:ext>
            </a:extLst>
          </p:cNvPr>
          <p:cNvSpPr txBox="1"/>
          <p:nvPr/>
        </p:nvSpPr>
        <p:spPr>
          <a:xfrm>
            <a:off x="2315566" y="4377925"/>
            <a:ext cx="3953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kern="0" dirty="0">
                <a:solidFill>
                  <a:srgbClr val="00B050"/>
                </a:solidFill>
                <a:latin typeface="Cambria" panose="02040503050406030204" pitchFamily="18" charset="0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DB55AA-28E9-E976-B659-AF02E560C304}"/>
              </a:ext>
            </a:extLst>
          </p:cNvPr>
          <p:cNvSpPr txBox="1"/>
          <p:nvPr/>
        </p:nvSpPr>
        <p:spPr>
          <a:xfrm>
            <a:off x="4263259" y="4939609"/>
            <a:ext cx="3953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kern="0" dirty="0">
                <a:solidFill>
                  <a:srgbClr val="00B050"/>
                </a:solidFill>
                <a:latin typeface="Cambria" panose="02040503050406030204" pitchFamily="18" charset="0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5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/>
      <p:bldP spid="3" grpId="0"/>
      <p:bldP spid="4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</a:t>
            </a:r>
            <a:r>
              <a:rPr lang="vi-VN" sz="42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 </a:t>
            </a:r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dùng </a:t>
            </a:r>
            <a:r>
              <a:rPr lang="vi-VN" sz="42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ngoặc </a:t>
            </a:r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học được gì từ nhà bác học Đác -uyn?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AA95D1-67BB-43C1-9C74-23B864842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67" y="2317137"/>
            <a:ext cx="769991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3656A5D-C681-438A-B091-CF3DA54A787F}"/>
              </a:ext>
            </a:extLst>
          </p:cNvPr>
          <p:cNvSpPr/>
          <p:nvPr/>
        </p:nvSpPr>
        <p:spPr>
          <a:xfrm>
            <a:off x="352926" y="240632"/>
            <a:ext cx="11486147" cy="51495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07EB0-9CC4-4619-B270-56F3748B6E20}"/>
              </a:ext>
            </a:extLst>
          </p:cNvPr>
          <p:cNvSpPr txBox="1"/>
          <p:nvPr/>
        </p:nvSpPr>
        <p:spPr>
          <a:xfrm>
            <a:off x="761121" y="1685078"/>
            <a:ext cx="1086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………….?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766EF-155B-4CCD-8199-B3188C8ED739}"/>
              </a:ext>
            </a:extLst>
          </p:cNvPr>
          <p:cNvSpPr txBox="1"/>
          <p:nvPr/>
        </p:nvSpPr>
        <p:spPr>
          <a:xfrm>
            <a:off x="2379943" y="2288738"/>
            <a:ext cx="79464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A585D-2FE1-4755-A07A-569010FD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80" y="46005"/>
            <a:ext cx="878509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10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ở cuối câu báo hiệu câu đã kết </a:t>
            </a:r>
            <a:r>
              <a:rPr lang="vi-VN" sz="32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thúc? 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14749" y="1068169"/>
            <a:ext cx="351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 bạn! Đố bạn!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88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để đánh dấu các trích </a:t>
            </a:r>
            <a:r>
              <a:rPr lang="vi-V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kép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14749" y="1068169"/>
            <a:ext cx="351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 bạn! Đố bạn!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051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2789821" y="2240141"/>
            <a:ext cx="641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dấu được dùng để kết thúc câu cảm thán, câu cầu </a:t>
            </a:r>
            <a:r>
              <a:rPr lang="vi-V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than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14749" y="1068169"/>
            <a:ext cx="351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 bạn! Đố bạn!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2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430361" y="1845111"/>
            <a:ext cx="9331279" cy="2554545"/>
            <a:chOff x="1079045" y="3034407"/>
            <a:chExt cx="5935623" cy="2555565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25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diện và hiểu được tác dụng của dấu gạch ngang đặt ở dấu câu để đánh dấu lời nói trực tiếp của nhân vật. </a:t>
              </a:r>
            </a:p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sử dụng dấu gạch ngang để đánh dấu lời nói của nhân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C51D3F-D93A-3168-62BE-02496505B24A}"/>
              </a:ext>
            </a:extLst>
          </p:cNvPr>
          <p:cNvSpPr txBox="1"/>
          <p:nvPr/>
        </p:nvSpPr>
        <p:spPr>
          <a:xfrm>
            <a:off x="1944254" y="594877"/>
            <a:ext cx="94826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i="1" kern="0" dirty="0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b="1" i="1" kern="0" dirty="0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i="1" kern="0" dirty="0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i="1" kern="0" dirty="0" err="1" smtClean="0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kern="0" dirty="0" smtClean="0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Dấu gạch ngang trong những câu đó dùng để làm gì?</a:t>
            </a:r>
            <a:endParaRPr lang="vi-VN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3243DB-0413-2F4C-9B41-F1352FC4E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7" y="1726030"/>
            <a:ext cx="5590768" cy="4529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77438-9564-3E75-86C2-F7FBAFD32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" r="8122"/>
          <a:stretch/>
        </p:blipFill>
        <p:spPr>
          <a:xfrm>
            <a:off x="5815509" y="2080122"/>
            <a:ext cx="5749957" cy="3259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40CF38-2F42-0461-2E0A-4E4D358D6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57" y="439057"/>
            <a:ext cx="2053937" cy="99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8B70B6B9-6814-402A-89AE-262EA948E7F5}"/>
              </a:ext>
            </a:extLst>
          </p:cNvPr>
          <p:cNvSpPr/>
          <p:nvPr/>
        </p:nvSpPr>
        <p:spPr>
          <a:xfrm>
            <a:off x="4819605" y="777528"/>
            <a:ext cx="2648583" cy="1519874"/>
          </a:xfrm>
          <a:custGeom>
            <a:avLst/>
            <a:gdLst>
              <a:gd name="connsiteX0" fmla="*/ 0 w 2888541"/>
              <a:gd name="connsiteY0" fmla="*/ 276268 h 1657573"/>
              <a:gd name="connsiteX1" fmla="*/ 276268 w 2888541"/>
              <a:gd name="connsiteY1" fmla="*/ 0 h 1657573"/>
              <a:gd name="connsiteX2" fmla="*/ 2612273 w 2888541"/>
              <a:gd name="connsiteY2" fmla="*/ 0 h 1657573"/>
              <a:gd name="connsiteX3" fmla="*/ 2888541 w 2888541"/>
              <a:gd name="connsiteY3" fmla="*/ 276268 h 1657573"/>
              <a:gd name="connsiteX4" fmla="*/ 2888541 w 2888541"/>
              <a:gd name="connsiteY4" fmla="*/ 1381305 h 1657573"/>
              <a:gd name="connsiteX5" fmla="*/ 2612273 w 2888541"/>
              <a:gd name="connsiteY5" fmla="*/ 1657573 h 1657573"/>
              <a:gd name="connsiteX6" fmla="*/ 276268 w 2888541"/>
              <a:gd name="connsiteY6" fmla="*/ 1657573 h 1657573"/>
              <a:gd name="connsiteX7" fmla="*/ 0 w 2888541"/>
              <a:gd name="connsiteY7" fmla="*/ 1381305 h 1657573"/>
              <a:gd name="connsiteX8" fmla="*/ 0 w 2888541"/>
              <a:gd name="connsiteY8" fmla="*/ 276268 h 165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8541" h="1657573" fill="none" extrusionOk="0">
                <a:moveTo>
                  <a:pt x="0" y="276268"/>
                </a:moveTo>
                <a:cubicBezTo>
                  <a:pt x="76" y="125740"/>
                  <a:pt x="125096" y="2362"/>
                  <a:pt x="276268" y="0"/>
                </a:cubicBezTo>
                <a:cubicBezTo>
                  <a:pt x="1132259" y="72427"/>
                  <a:pt x="2171805" y="61419"/>
                  <a:pt x="2612273" y="0"/>
                </a:cubicBezTo>
                <a:cubicBezTo>
                  <a:pt x="2764246" y="-4172"/>
                  <a:pt x="2883308" y="122106"/>
                  <a:pt x="2888541" y="276268"/>
                </a:cubicBezTo>
                <a:cubicBezTo>
                  <a:pt x="2938520" y="824394"/>
                  <a:pt x="2904272" y="1256471"/>
                  <a:pt x="2888541" y="1381305"/>
                </a:cubicBezTo>
                <a:cubicBezTo>
                  <a:pt x="2891899" y="1516843"/>
                  <a:pt x="2756089" y="1647750"/>
                  <a:pt x="2612273" y="1657573"/>
                </a:cubicBezTo>
                <a:cubicBezTo>
                  <a:pt x="2167923" y="1687400"/>
                  <a:pt x="1020063" y="1578267"/>
                  <a:pt x="276268" y="1657573"/>
                </a:cubicBezTo>
                <a:cubicBezTo>
                  <a:pt x="126808" y="1657220"/>
                  <a:pt x="-14583" y="1536768"/>
                  <a:pt x="0" y="1381305"/>
                </a:cubicBezTo>
                <a:cubicBezTo>
                  <a:pt x="-75329" y="1251181"/>
                  <a:pt x="54893" y="791664"/>
                  <a:pt x="0" y="276268"/>
                </a:cubicBezTo>
                <a:close/>
              </a:path>
              <a:path w="2888541" h="1657573" stroke="0" extrusionOk="0">
                <a:moveTo>
                  <a:pt x="0" y="276268"/>
                </a:moveTo>
                <a:cubicBezTo>
                  <a:pt x="7413" y="125710"/>
                  <a:pt x="135193" y="23968"/>
                  <a:pt x="276268" y="0"/>
                </a:cubicBezTo>
                <a:cubicBezTo>
                  <a:pt x="734270" y="123000"/>
                  <a:pt x="2257503" y="-96860"/>
                  <a:pt x="2612273" y="0"/>
                </a:cubicBezTo>
                <a:cubicBezTo>
                  <a:pt x="2756733" y="-6188"/>
                  <a:pt x="2890240" y="120265"/>
                  <a:pt x="2888541" y="276268"/>
                </a:cubicBezTo>
                <a:cubicBezTo>
                  <a:pt x="2891152" y="394968"/>
                  <a:pt x="2834371" y="1083966"/>
                  <a:pt x="2888541" y="1381305"/>
                </a:cubicBezTo>
                <a:cubicBezTo>
                  <a:pt x="2860541" y="1544028"/>
                  <a:pt x="2740421" y="1653575"/>
                  <a:pt x="2612273" y="1657573"/>
                </a:cubicBezTo>
                <a:cubicBezTo>
                  <a:pt x="1851650" y="1496866"/>
                  <a:pt x="1273574" y="1697240"/>
                  <a:pt x="276268" y="1657573"/>
                </a:cubicBezTo>
                <a:cubicBezTo>
                  <a:pt x="115556" y="1655930"/>
                  <a:pt x="-26145" y="1522040"/>
                  <a:pt x="0" y="1381305"/>
                </a:cubicBezTo>
                <a:cubicBezTo>
                  <a:pt x="86692" y="843498"/>
                  <a:pt x="-66853" y="591439"/>
                  <a:pt x="0" y="27626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05740" rtlCol="0" anchor="ctr"/>
          <a:lstStyle/>
          <a:p>
            <a:pPr algn="ctr"/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C51D3F-D93A-3168-62BE-02496505B24A}"/>
              </a:ext>
            </a:extLst>
          </p:cNvPr>
          <p:cNvSpPr txBox="1"/>
          <p:nvPr/>
        </p:nvSpPr>
        <p:spPr>
          <a:xfrm>
            <a:off x="1944254" y="594877"/>
            <a:ext cx="94826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i="1" kern="0" dirty="0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b="1" i="1" kern="0" dirty="0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i="1" kern="0" dirty="0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i="1" kern="0" dirty="0" err="1" smtClean="0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kern="0" dirty="0" smtClean="0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FD49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Dấu gạch ngang trong những câu đó dùng để làm gì?</a:t>
            </a:r>
            <a:endParaRPr lang="vi-VN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3243DB-0413-2F4C-9B41-F1352FC4E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7" y="1726030"/>
            <a:ext cx="5590768" cy="4529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77438-9564-3E75-86C2-F7FBAFD32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" r="8122"/>
          <a:stretch/>
        </p:blipFill>
        <p:spPr>
          <a:xfrm>
            <a:off x="5815509" y="2080122"/>
            <a:ext cx="5749957" cy="3259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40CF38-2F42-0461-2E0A-4E4D358D6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57" y="439057"/>
            <a:ext cx="2053937" cy="99444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47750" y="3848100"/>
            <a:ext cx="180975" cy="1714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85850" y="4781550"/>
            <a:ext cx="180975" cy="1714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57275" y="5048250"/>
            <a:ext cx="180975" cy="1714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76325" y="5467350"/>
            <a:ext cx="180975" cy="1714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43625" y="2438400"/>
            <a:ext cx="180975" cy="1714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34100" y="4324350"/>
            <a:ext cx="180975" cy="1714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76325" y="4267200"/>
            <a:ext cx="180975" cy="1714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</a:t>
            </a:r>
            <a:r>
              <a:rPr lang="vi-VN" sz="42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đặt ở đâu?</a:t>
            </a:r>
          </a:p>
          <a:p>
            <a:pPr algn="ctr"/>
            <a:r>
              <a:rPr lang="vi-VN" sz="42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có tác dụng gì?</a:t>
            </a:r>
            <a:endParaRPr lang="vi-VN" sz="4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098427" y="3780254"/>
            <a:ext cx="8054108" cy="1191816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gạch</a:t>
            </a:r>
            <a:r>
              <a:rPr lang="en-US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ngang</a:t>
            </a:r>
            <a:r>
              <a:rPr lang="en-US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kern="0" dirty="0" smtClea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được đặt ở đầu câu.</a:t>
            </a:r>
          </a:p>
          <a:p>
            <a:pPr lvl="0" defTabSz="914354"/>
            <a:r>
              <a:rPr kumimoji="0" lang="vi-VN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dùng để đánh dấu lời nói.</a:t>
            </a:r>
            <a:endParaRPr kumimoji="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9A25F4-2F95-61AC-1202-498A3330E51C}"/>
              </a:ext>
            </a:extLst>
          </p:cNvPr>
          <p:cNvSpPr txBox="1"/>
          <p:nvPr/>
        </p:nvSpPr>
        <p:spPr>
          <a:xfrm>
            <a:off x="2132675" y="451084"/>
            <a:ext cx="94826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000" b="1" kern="0" dirty="0">
                <a:latin typeface="Cambria" panose="02040503050406030204" pitchFamily="18" charset="0"/>
              </a:rPr>
              <a:t>Tìm những lời đối thoại có trong cây chuyện sau. Theo em, cần sử dụng dấu câu nào để đánh dấu lời đối thoại của nhân vật?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64C15B-8B2C-2B4D-D357-34FF06799321}"/>
              </a:ext>
            </a:extLst>
          </p:cNvPr>
          <p:cNvSpPr txBox="1"/>
          <p:nvPr/>
        </p:nvSpPr>
        <p:spPr>
          <a:xfrm>
            <a:off x="748145" y="1945037"/>
            <a:ext cx="10602443" cy="4154984"/>
          </a:xfrm>
          <a:prstGeom prst="rect">
            <a:avLst/>
          </a:prstGeom>
          <a:noFill/>
          <a:ln w="28575">
            <a:solidFill>
              <a:srgbClr val="FD4952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300" b="1" kern="0" dirty="0" err="1">
                <a:latin typeface="Cambria" panose="02040503050406030204" pitchFamily="18" charset="0"/>
              </a:rPr>
              <a:t>Nhà</a:t>
            </a:r>
            <a:r>
              <a:rPr lang="en-US" sz="3300" b="1" kern="0" dirty="0">
                <a:latin typeface="Cambria" panose="02040503050406030204" pitchFamily="18" charset="0"/>
              </a:rPr>
              <a:t> </a:t>
            </a:r>
            <a:r>
              <a:rPr lang="en-US" sz="3300" b="1" kern="0" dirty="0" err="1">
                <a:latin typeface="Cambria" panose="02040503050406030204" pitchFamily="18" charset="0"/>
              </a:rPr>
              <a:t>bác</a:t>
            </a:r>
            <a:r>
              <a:rPr lang="en-US" sz="3300" b="1" kern="0" dirty="0">
                <a:latin typeface="Cambria" panose="02040503050406030204" pitchFamily="18" charset="0"/>
              </a:rPr>
              <a:t> </a:t>
            </a:r>
            <a:r>
              <a:rPr lang="en-US" sz="3300" b="1" kern="0" dirty="0" err="1">
                <a:latin typeface="Cambria" panose="02040503050406030204" pitchFamily="18" charset="0"/>
              </a:rPr>
              <a:t>học</a:t>
            </a:r>
            <a:r>
              <a:rPr lang="en-US" sz="3300" b="1" kern="0" dirty="0">
                <a:latin typeface="Cambria" panose="02040503050406030204" pitchFamily="18" charset="0"/>
              </a:rPr>
              <a:t> </a:t>
            </a:r>
            <a:r>
              <a:rPr lang="en-US" sz="3300" b="1" kern="0" dirty="0" err="1">
                <a:latin typeface="Cambria" panose="02040503050406030204" pitchFamily="18" charset="0"/>
              </a:rPr>
              <a:t>không</a:t>
            </a:r>
            <a:r>
              <a:rPr lang="en-US" sz="3300" b="1" kern="0" dirty="0">
                <a:latin typeface="Cambria" panose="02040503050406030204" pitchFamily="18" charset="0"/>
              </a:rPr>
              <a:t> </a:t>
            </a:r>
            <a:r>
              <a:rPr lang="en-US" sz="3300" b="1" kern="0" dirty="0" err="1">
                <a:latin typeface="Cambria" panose="02040503050406030204" pitchFamily="18" charset="0"/>
              </a:rPr>
              <a:t>ngừng</a:t>
            </a:r>
            <a:r>
              <a:rPr lang="en-US" sz="3300" b="1" kern="0" dirty="0">
                <a:latin typeface="Cambria" panose="02040503050406030204" pitchFamily="18" charset="0"/>
              </a:rPr>
              <a:t> </a:t>
            </a:r>
            <a:r>
              <a:rPr lang="en-US" sz="3300" b="1" kern="0" dirty="0" err="1">
                <a:latin typeface="Cambria" panose="02040503050406030204" pitchFamily="18" charset="0"/>
              </a:rPr>
              <a:t>học</a:t>
            </a:r>
            <a:endParaRPr lang="en-US" sz="3300" b="1" kern="0" dirty="0">
              <a:latin typeface="Cambria" panose="02040503050406030204" pitchFamily="18" charset="0"/>
            </a:endParaRPr>
          </a:p>
          <a:p>
            <a:pPr algn="just">
              <a:defRPr/>
            </a:pPr>
            <a:r>
              <a:rPr lang="vi-VN" sz="3300" kern="0" dirty="0" smtClean="0">
                <a:latin typeface="Cambria" panose="02040503050406030204" pitchFamily="18" charset="0"/>
              </a:rPr>
              <a:t>      </a:t>
            </a:r>
            <a:r>
              <a:rPr lang="en-US" sz="3300" kern="0" dirty="0" err="1" smtClean="0">
                <a:latin typeface="Cambria" panose="02040503050406030204" pitchFamily="18" charset="0"/>
              </a:rPr>
              <a:t>Khi</a:t>
            </a:r>
            <a:r>
              <a:rPr lang="en-US" sz="3300" kern="0" dirty="0" smtClean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đã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trở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thành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nhà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bác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học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lừng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danh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thế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giới</a:t>
            </a:r>
            <a:r>
              <a:rPr lang="en-US" sz="3300" kern="0" dirty="0">
                <a:latin typeface="Cambria" panose="02040503050406030204" pitchFamily="18" charset="0"/>
              </a:rPr>
              <a:t>, </a:t>
            </a:r>
            <a:r>
              <a:rPr lang="en-US" sz="3300" kern="0" dirty="0" err="1">
                <a:latin typeface="Cambria" panose="02040503050406030204" pitchFamily="18" charset="0"/>
              </a:rPr>
              <a:t>Đác-uyn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vẫn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không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ngừng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học</a:t>
            </a:r>
            <a:r>
              <a:rPr lang="en-US" sz="3300" kern="0" dirty="0">
                <a:latin typeface="Cambria" panose="02040503050406030204" pitchFamily="18" charset="0"/>
              </a:rPr>
              <a:t>. </a:t>
            </a:r>
            <a:r>
              <a:rPr lang="en-US" sz="3300" kern="0" dirty="0" err="1">
                <a:latin typeface="Cambria" panose="02040503050406030204" pitchFamily="18" charset="0"/>
              </a:rPr>
              <a:t>Có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lần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thấy</a:t>
            </a:r>
            <a:r>
              <a:rPr lang="en-US" sz="3300" kern="0" dirty="0">
                <a:latin typeface="Cambria" panose="02040503050406030204" pitchFamily="18" charset="0"/>
              </a:rPr>
              <a:t> cha </a:t>
            </a:r>
            <a:r>
              <a:rPr lang="en-US" sz="3300" kern="0" dirty="0" err="1">
                <a:latin typeface="Cambria" panose="02040503050406030204" pitchFamily="18" charset="0"/>
              </a:rPr>
              <a:t>còn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miệt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mài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đọc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sách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giữa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đêm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khuya</a:t>
            </a:r>
            <a:r>
              <a:rPr lang="en-US" sz="3300" kern="0" dirty="0">
                <a:latin typeface="Cambria" panose="02040503050406030204" pitchFamily="18" charset="0"/>
              </a:rPr>
              <a:t>, con </a:t>
            </a:r>
            <a:r>
              <a:rPr lang="en-US" sz="3300" kern="0" dirty="0" err="1">
                <a:latin typeface="Cambria" panose="02040503050406030204" pitchFamily="18" charset="0"/>
              </a:rPr>
              <a:t>của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Đác-uyn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hỏi</a:t>
            </a:r>
            <a:r>
              <a:rPr lang="en-US" sz="3300" kern="0" dirty="0">
                <a:latin typeface="Cambria" panose="02040503050406030204" pitchFamily="18" charset="0"/>
              </a:rPr>
              <a:t>: </a:t>
            </a:r>
            <a:r>
              <a:rPr lang="en-US" sz="3300" i="1" kern="0" dirty="0">
                <a:latin typeface="Cambria" panose="02040503050406030204" pitchFamily="18" charset="0"/>
              </a:rPr>
              <a:t>Cha </a:t>
            </a:r>
            <a:r>
              <a:rPr lang="en-US" sz="3300" i="1" kern="0" dirty="0" err="1">
                <a:latin typeface="Cambria" panose="02040503050406030204" pitchFamily="18" charset="0"/>
              </a:rPr>
              <a:t>đã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là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nhà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bác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học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rồi</a:t>
            </a:r>
            <a:r>
              <a:rPr lang="en-US" sz="3300" i="1" kern="0" dirty="0">
                <a:latin typeface="Cambria" panose="02040503050406030204" pitchFamily="18" charset="0"/>
              </a:rPr>
              <a:t>, </a:t>
            </a:r>
            <a:r>
              <a:rPr lang="en-US" sz="3300" i="1" kern="0" dirty="0" err="1">
                <a:latin typeface="Cambria" panose="02040503050406030204" pitchFamily="18" charset="0"/>
              </a:rPr>
              <a:t>còn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phải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ngày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đêm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nghiên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cứu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làm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gì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cho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mệt</a:t>
            </a:r>
            <a:r>
              <a:rPr lang="en-US" sz="3300" i="1" kern="0" dirty="0">
                <a:latin typeface="Cambria" panose="02040503050406030204" pitchFamily="18" charset="0"/>
              </a:rPr>
              <a:t>?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Đác-uyn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bình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thản</a:t>
            </a:r>
            <a:r>
              <a:rPr lang="en-US" sz="3300" kern="0" dirty="0">
                <a:latin typeface="Cambria" panose="02040503050406030204" pitchFamily="18" charset="0"/>
              </a:rPr>
              <a:t> </a:t>
            </a:r>
            <a:r>
              <a:rPr lang="en-US" sz="3300" kern="0" dirty="0" err="1">
                <a:latin typeface="Cambria" panose="02040503050406030204" pitchFamily="18" charset="0"/>
              </a:rPr>
              <a:t>đáp</a:t>
            </a:r>
            <a:r>
              <a:rPr lang="en-US" sz="3300" kern="0" dirty="0">
                <a:latin typeface="Cambria" panose="02040503050406030204" pitchFamily="18" charset="0"/>
              </a:rPr>
              <a:t>: </a:t>
            </a:r>
            <a:r>
              <a:rPr lang="en-US" sz="3300" i="1" kern="0" dirty="0" err="1">
                <a:latin typeface="Cambria" panose="02040503050406030204" pitchFamily="18" charset="0"/>
              </a:rPr>
              <a:t>Bác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học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không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có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nghĩa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là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ngừng</a:t>
            </a:r>
            <a:r>
              <a:rPr lang="en-US" sz="3300" i="1" kern="0" dirty="0">
                <a:latin typeface="Cambria" panose="02040503050406030204" pitchFamily="18" charset="0"/>
              </a:rPr>
              <a:t> </a:t>
            </a:r>
            <a:r>
              <a:rPr lang="en-US" sz="3300" i="1" kern="0" dirty="0" err="1">
                <a:latin typeface="Cambria" panose="02040503050406030204" pitchFamily="18" charset="0"/>
              </a:rPr>
              <a:t>học</a:t>
            </a:r>
            <a:r>
              <a:rPr lang="en-US" sz="3300" i="1" kern="0" dirty="0">
                <a:latin typeface="Cambria" panose="02040503050406030204" pitchFamily="18" charset="0"/>
              </a:rPr>
              <a:t>.</a:t>
            </a:r>
          </a:p>
          <a:p>
            <a:pPr algn="r">
              <a:defRPr/>
            </a:pPr>
            <a:r>
              <a:rPr lang="en-US" sz="3300" kern="0" dirty="0">
                <a:latin typeface="Cambria" panose="02040503050406030204" pitchFamily="18" charset="0"/>
              </a:rPr>
              <a:t>(Theo </a:t>
            </a:r>
            <a:r>
              <a:rPr lang="en-US" sz="3300" kern="0" dirty="0" err="1">
                <a:latin typeface="Cambria" panose="02040503050406030204" pitchFamily="18" charset="0"/>
              </a:rPr>
              <a:t>Hà</a:t>
            </a:r>
            <a:r>
              <a:rPr lang="en-US" sz="3300" kern="0" dirty="0">
                <a:latin typeface="Cambria" panose="02040503050406030204" pitchFamily="18" charset="0"/>
              </a:rPr>
              <a:t> Vi)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218882-15B1-7F8D-C173-4F88A7E42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459"/>
            <a:ext cx="2664183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9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30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605</Words>
  <Application>Microsoft Office PowerPoint</Application>
  <PresentationFormat>Widescreen</PresentationFormat>
  <Paragraphs>60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Microsoft JhengHei Light</vt:lpstr>
      <vt:lpstr>宋体</vt:lpstr>
      <vt:lpstr>Arial</vt:lpstr>
      <vt:lpstr>Calibri</vt:lpstr>
      <vt:lpstr>Calibri Light</vt:lpstr>
      <vt:lpstr>Cambria</vt:lpstr>
      <vt:lpstr>等线</vt:lpstr>
      <vt:lpstr>HappyZcool</vt:lpstr>
      <vt:lpstr>Pattaya</vt:lpstr>
      <vt:lpstr>Times New Roman</vt:lpstr>
      <vt:lpstr>UTM Cookies</vt:lpstr>
      <vt:lpstr>Wingdings</vt:lpstr>
      <vt:lpstr>华康海报体W12(P)</vt:lpstr>
      <vt:lpstr>字魂59号-创粗黑</vt:lpstr>
      <vt:lpstr>方正清刻本悦宋简体</vt:lpstr>
      <vt:lpstr>5_Office Theme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34</cp:revision>
  <dcterms:created xsi:type="dcterms:W3CDTF">2022-11-26T06:23:00Z</dcterms:created>
  <dcterms:modified xsi:type="dcterms:W3CDTF">2024-03-10T14:40:53Z</dcterms:modified>
</cp:coreProperties>
</file>