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57" r:id="rId4"/>
    <p:sldId id="313" r:id="rId5"/>
    <p:sldId id="335" r:id="rId6"/>
    <p:sldId id="336" r:id="rId7"/>
    <p:sldId id="314" r:id="rId8"/>
    <p:sldId id="321" r:id="rId9"/>
    <p:sldId id="337" r:id="rId10"/>
    <p:sldId id="338" r:id="rId11"/>
    <p:sldId id="339" r:id="rId12"/>
    <p:sldId id="332" r:id="rId13"/>
    <p:sldId id="340" r:id="rId14"/>
    <p:sldId id="341" r:id="rId15"/>
    <p:sldId id="334" r:id="rId16"/>
    <p:sldId id="318" r:id="rId17"/>
    <p:sldId id="315" r:id="rId18"/>
    <p:sldId id="342"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28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95"/>
    <a:srgbClr val="D39D17"/>
    <a:srgbClr val="0DBBB8"/>
    <a:srgbClr val="F3C93D"/>
    <a:srgbClr val="F5C0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4" d="100"/>
          <a:sy n="64" d="100"/>
        </p:scale>
        <p:origin x="84" y="-126"/>
      </p:cViewPr>
      <p:guideLst>
        <p:guide pos="416"/>
        <p:guide pos="7256"/>
        <p:guide orient="horz" pos="648"/>
        <p:guide orient="horz" pos="2886"/>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54927-38C2-4127-9CB0-D126FE219D8B}" type="datetimeFigureOut">
              <a:rPr lang="zh-CN" altLang="en-US" smtClean="0"/>
              <a:t>2024/2/16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B2F0F-1CB6-4F68-931C-97345245C50B}" type="slidenum">
              <a:rPr lang="zh-CN" altLang="en-US" smtClean="0"/>
              <a:t>‹#›</a:t>
            </a:fld>
            <a:endParaRPr lang="zh-CN" altLang="en-US"/>
          </a:p>
        </p:txBody>
      </p:sp>
    </p:spTree>
    <p:extLst>
      <p:ext uri="{BB962C8B-B14F-4D97-AF65-F5344CB8AC3E}">
        <p14:creationId xmlns:p14="http://schemas.microsoft.com/office/powerpoint/2010/main" val="396500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9</a:t>
            </a:fld>
            <a:endParaRPr lang="zh-CN" altLang="en-US"/>
          </a:p>
        </p:txBody>
      </p:sp>
    </p:spTree>
    <p:extLst>
      <p:ext uri="{BB962C8B-B14F-4D97-AF65-F5344CB8AC3E}">
        <p14:creationId xmlns:p14="http://schemas.microsoft.com/office/powerpoint/2010/main" val="149789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10</a:t>
            </a:fld>
            <a:endParaRPr lang="zh-CN" altLang="en-US"/>
          </a:p>
        </p:txBody>
      </p:sp>
    </p:spTree>
    <p:extLst>
      <p:ext uri="{BB962C8B-B14F-4D97-AF65-F5344CB8AC3E}">
        <p14:creationId xmlns:p14="http://schemas.microsoft.com/office/powerpoint/2010/main" val="72693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12</a:t>
            </a:fld>
            <a:endParaRPr lang="zh-CN" altLang="en-US"/>
          </a:p>
        </p:txBody>
      </p:sp>
    </p:spTree>
    <p:extLst>
      <p:ext uri="{BB962C8B-B14F-4D97-AF65-F5344CB8AC3E}">
        <p14:creationId xmlns:p14="http://schemas.microsoft.com/office/powerpoint/2010/main" val="365833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13</a:t>
            </a:fld>
            <a:endParaRPr lang="zh-CN" altLang="en-US"/>
          </a:p>
        </p:txBody>
      </p:sp>
    </p:spTree>
    <p:extLst>
      <p:ext uri="{BB962C8B-B14F-4D97-AF65-F5344CB8AC3E}">
        <p14:creationId xmlns:p14="http://schemas.microsoft.com/office/powerpoint/2010/main" val="214600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B6229-85FE-4CD8-860E-3CB8E1AC0D6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69D427-5A1F-4E1B-8A0F-E80ACAEB3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FF2CDC-F38B-41A0-A773-C3933D4DB995}"/>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2FCFD6B9-88A5-4846-B282-227F094565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14E757-807B-46C6-AB91-8A4C1F68D77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784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1A415C-C738-484A-AB23-A402B084EA6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5E8C9B-F9B6-4DD9-B812-1E4DA892CCE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FF0DDB2-F5B9-473F-88A4-9E6901F41310}"/>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78EBB63A-892F-43F4-944B-6695C66AA9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D1C4C1-0C10-464F-A23F-DF81EDE89AF8}"/>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27306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F67C63-D31B-42AC-A3B6-109E8C74AE6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D080F3-C99C-491B-B1B5-4769DE8121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72B423-AD97-4DDB-81C6-4E3E20CF91F4}"/>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C1E32362-D196-4C65-91FF-EFCA5AA062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975CE7-690E-4F71-A5E9-3C5238D1570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7711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984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8436D0-6A96-44E4-9EF5-A7ED266E63E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19ACB2-0B82-4755-ABF1-9AB192D47C2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87BE7A-F9F5-4CC1-A9B0-D07EF5F2C005}"/>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1D0A6816-889E-4259-89EC-1BE7C15C2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2CA092-71E3-4468-A16A-179C011C456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6535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06F3FF-3586-49C6-AA4E-D9DDC9863B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DBC50B-CD6C-4DD1-AF55-650143FEF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7EDC726-4ABA-4EF1-884B-D451B6E1F3CE}"/>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2DEA070B-CA81-4B94-B919-A01C2AE80A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F518431-974B-4BA8-8C1D-8193C6E70C4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13240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32D3F-52CC-48B1-A913-6CD3AC21295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BAFC18-D163-4A11-9405-FE4F7398412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B50C94B-B49C-4077-9EA5-68442CB85E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B0B201A-1B88-4DFF-9D81-99612417A6A4}"/>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DFB44139-7602-47C2-B3AA-8BF69F4224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D7FDF6-7751-40C1-9E64-81FA134D92D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706899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FCD61C-2C0C-4595-8448-D15F9053ADA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B80A3D-38C3-41B5-8D78-2E50DDC06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320D09C-4319-4794-A782-B23B368A05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623B15C-BBDA-4743-924F-D01F7E1503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8E0DA4-964E-4854-B038-14A818DBB7D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1D1D330-8DC3-4001-9A25-7035E4D27BEC}"/>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8" name="页脚占位符 7">
            <a:extLst>
              <a:ext uri="{FF2B5EF4-FFF2-40B4-BE49-F238E27FC236}">
                <a16:creationId xmlns:a16="http://schemas.microsoft.com/office/drawing/2014/main" id="{B45ADA52-D08C-4890-BDEA-B3923A78AA0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FE7E306-EB25-4D3C-8B3C-E31354706FB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05866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27C5E-0471-4663-9D91-96E8860286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A87E5E-4B9B-4F45-8539-84989E5CE155}"/>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4" name="页脚占位符 3">
            <a:extLst>
              <a:ext uri="{FF2B5EF4-FFF2-40B4-BE49-F238E27FC236}">
                <a16:creationId xmlns:a16="http://schemas.microsoft.com/office/drawing/2014/main" id="{77830BE1-EA50-47BC-90DA-77E02FB4B64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76E6484-F74E-423C-929D-B33BD4ECC24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978683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EDA6A7-0A77-4DFE-9446-AB35BA4A34A7}"/>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3" name="页脚占位符 2">
            <a:extLst>
              <a:ext uri="{FF2B5EF4-FFF2-40B4-BE49-F238E27FC236}">
                <a16:creationId xmlns:a16="http://schemas.microsoft.com/office/drawing/2014/main" id="{82E2B59D-B7AB-4499-AF72-344F3BD35CC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05EE4D2-E0B4-4E39-8180-957E1F9884F3}"/>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61682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1F69AC-A812-45D7-B1CC-623BA6317B8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0ACA32-B265-4A3B-9B27-E9086D78E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F50052D-6AE4-48F8-81BB-C373CB8CD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FC2940F-4D00-4A6F-9217-FD533C98932A}"/>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DC313E9F-1A4E-4693-A727-29E142DEF6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ABDA21-9ACE-4328-BF1D-E26EE82F0B9C}"/>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46839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8AC14-4F12-4221-AC85-5A21E73DEC9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7FAA44C-EDBE-4D78-B2DB-E383BA9F1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D337A67-E1CE-4340-A3B5-25242CE76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EBD3CDE-4470-4545-858E-7B230B54EFC4}"/>
              </a:ext>
            </a:extLst>
          </p:cNvPr>
          <p:cNvSpPr>
            <a:spLocks noGrp="1"/>
          </p:cNvSpPr>
          <p:nvPr>
            <p:ph type="dt" sz="half" idx="10"/>
          </p:nvPr>
        </p:nvSpPr>
        <p:spPr/>
        <p:txBody>
          <a:bodyPr/>
          <a:lstStyle/>
          <a:p>
            <a:fld id="{9916CB04-313A-4CAF-8943-FAA0EF8BAAB1}"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2C68444E-3154-4A5E-A6DC-1A6C78D201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7357A-E6E0-4889-83BE-C6950EDD2A6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99778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336A00C-5BD9-47B9-82AE-907B7FE5C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2B84102-6AC8-4301-BACF-705FE30F57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BB028C-D83B-44A3-A010-19DC84763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6CB04-313A-4CAF-8943-FAA0EF8BAAB1}"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D1CE02BF-D26E-4C24-8D08-6120F254B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4785CFA-9B6E-4964-8BBD-03F4516E7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31A0F-4798-4FF8-833E-A6253B2384D3}"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01479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54907918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7332" y="226338"/>
            <a:ext cx="1645682" cy="1645682"/>
          </a:xfrm>
          <a:prstGeom prst="rect">
            <a:avLst/>
          </a:prstGeom>
        </p:spPr>
      </p:pic>
      <p:pic>
        <p:nvPicPr>
          <p:cNvPr id="8" name="Picture 7"/>
          <p:cNvPicPr>
            <a:picLocks noChangeAspect="1"/>
          </p:cNvPicPr>
          <p:nvPr/>
        </p:nvPicPr>
        <p:blipFill>
          <a:blip r:embed="rId4"/>
          <a:stretch>
            <a:fillRect/>
          </a:stretch>
        </p:blipFill>
        <p:spPr>
          <a:xfrm>
            <a:off x="84295" y="71854"/>
            <a:ext cx="12107705" cy="6511092"/>
          </a:xfrm>
          <a:prstGeom prst="rect">
            <a:avLst/>
          </a:prstGeom>
        </p:spPr>
      </p:pic>
    </p:spTree>
    <p:extLst>
      <p:ext uri="{BB962C8B-B14F-4D97-AF65-F5344CB8AC3E}">
        <p14:creationId xmlns:p14="http://schemas.microsoft.com/office/powerpoint/2010/main" val="626969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548640" y="880432"/>
            <a:ext cx="6807200" cy="5693866"/>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lang="vi-VN" sz="4400" b="0" i="0" dirty="0">
              <a:effectLst/>
              <a:latin typeface="Cambria" panose="02040503050406030204" pitchFamily="18" charset="0"/>
              <a:ea typeface="Cambria" panose="02040503050406030204" pitchFamily="18" charset="0"/>
            </a:endParaRPr>
          </a:p>
        </p:txBody>
      </p:sp>
      <p:grpSp>
        <p:nvGrpSpPr>
          <p:cNvPr id="8" name="Group 7"/>
          <p:cNvGrpSpPr/>
          <p:nvPr/>
        </p:nvGrpSpPr>
        <p:grpSpPr>
          <a:xfrm>
            <a:off x="640080" y="1380203"/>
            <a:ext cx="6583680" cy="798830"/>
            <a:chOff x="619760" y="1635760"/>
            <a:chExt cx="6583680" cy="79883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9760" y="202184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760" y="2434590"/>
              <a:ext cx="36576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p>
        </p:txBody>
      </p:sp>
      <p:sp>
        <p:nvSpPr>
          <p:cNvPr id="24" name="Line Callout 1 23"/>
          <p:cNvSpPr/>
          <p:nvPr/>
        </p:nvSpPr>
        <p:spPr>
          <a:xfrm>
            <a:off x="7579360" y="2904633"/>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sp>
        <p:nvSpPr>
          <p:cNvPr id="28" name="Line Callout 1 27"/>
          <p:cNvSpPr/>
          <p:nvPr/>
        </p:nvSpPr>
        <p:spPr>
          <a:xfrm>
            <a:off x="7843520" y="492915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grpSp>
        <p:nvGrpSpPr>
          <p:cNvPr id="4" name="Group 3"/>
          <p:cNvGrpSpPr/>
          <p:nvPr/>
        </p:nvGrpSpPr>
        <p:grpSpPr>
          <a:xfrm>
            <a:off x="640080" y="2179033"/>
            <a:ext cx="6609080" cy="2575847"/>
            <a:chOff x="640080" y="2179033"/>
            <a:chExt cx="6609080" cy="2575847"/>
          </a:xfrm>
        </p:grpSpPr>
        <p:grpSp>
          <p:nvGrpSpPr>
            <p:cNvPr id="14" name="Group 13"/>
            <p:cNvGrpSpPr/>
            <p:nvPr/>
          </p:nvGrpSpPr>
          <p:grpSpPr>
            <a:xfrm>
              <a:off x="640080" y="2179033"/>
              <a:ext cx="6583680" cy="2575847"/>
              <a:chOff x="640080" y="2179033"/>
              <a:chExt cx="6583680" cy="2575847"/>
            </a:xfrm>
          </p:grpSpPr>
          <p:cxnSp>
            <p:nvCxnSpPr>
              <p:cNvPr id="16" name="Straight Connector 15"/>
              <p:cNvCxnSpPr/>
              <p:nvPr/>
            </p:nvCxnSpPr>
            <p:spPr>
              <a:xfrm>
                <a:off x="640080" y="390144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0080" y="347472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 y="431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0080" y="304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5480" y="4754880"/>
                <a:ext cx="457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65320" y="2179033"/>
                <a:ext cx="2743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665480" y="26212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 y="4724723"/>
            <a:ext cx="6609080" cy="1706880"/>
            <a:chOff x="640080" y="4724723"/>
            <a:chExt cx="6609080" cy="1706880"/>
          </a:xfrm>
        </p:grpSpPr>
        <p:grpSp>
          <p:nvGrpSpPr>
            <p:cNvPr id="15" name="Group 14"/>
            <p:cNvGrpSpPr/>
            <p:nvPr/>
          </p:nvGrpSpPr>
          <p:grpSpPr>
            <a:xfrm>
              <a:off x="640080" y="4724723"/>
              <a:ext cx="6583680" cy="436880"/>
              <a:chOff x="635000" y="4754880"/>
              <a:chExt cx="6583680" cy="436880"/>
            </a:xfrm>
          </p:grpSpPr>
          <p:cxnSp>
            <p:nvCxnSpPr>
              <p:cNvPr id="25" name="Straight Connector 24"/>
              <p:cNvCxnSpPr/>
              <p:nvPr/>
            </p:nvCxnSpPr>
            <p:spPr>
              <a:xfrm>
                <a:off x="5389880" y="4754880"/>
                <a:ext cx="1828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000" y="5191760"/>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665480" y="559848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5480" y="601504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0080" y="6431603"/>
              <a:ext cx="11887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126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7" name="Picture 6"/>
          <p:cNvPicPr>
            <a:picLocks noChangeAspect="1"/>
          </p:cNvPicPr>
          <p:nvPr/>
        </p:nvPicPr>
        <p:blipFill>
          <a:blip r:embed="rId5"/>
          <a:stretch>
            <a:fillRect/>
          </a:stretch>
        </p:blipFill>
        <p:spPr>
          <a:xfrm>
            <a:off x="5311218" y="810820"/>
            <a:ext cx="6072142" cy="5255207"/>
          </a:xfrm>
          <a:prstGeom prst="rect">
            <a:avLst/>
          </a:prstGeom>
        </p:spPr>
      </p:pic>
    </p:spTree>
    <p:extLst>
      <p:ext uri="{BB962C8B-B14F-4D97-AF65-F5344CB8AC3E}">
        <p14:creationId xmlns:p14="http://schemas.microsoft.com/office/powerpoint/2010/main" val="3470685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p:cNvPicPr>
          <p:nvPr/>
        </p:nvPicPr>
        <p:blipFill>
          <a:blip r:embed="rId4"/>
          <a:stretch>
            <a:fillRect/>
          </a:stretch>
        </p:blipFill>
        <p:spPr>
          <a:xfrm>
            <a:off x="159266" y="1485146"/>
            <a:ext cx="5675868" cy="5675868"/>
          </a:xfrm>
          <a:prstGeom prst="rect">
            <a:avLst/>
          </a:prstGeom>
        </p:spPr>
      </p:pic>
      <p:sp>
        <p:nvSpPr>
          <p:cNvPr id="31" name="矩形 3">
            <a:extLst>
              <a:ext uri="{FF2B5EF4-FFF2-40B4-BE49-F238E27FC236}">
                <a16:creationId xmlns:a16="http://schemas.microsoft.com/office/drawing/2014/main" id="{883E73CD-79D9-47CF-B907-B0233C3F2DF0}"/>
              </a:ext>
            </a:extLst>
          </p:cNvPr>
          <p:cNvSpPr/>
          <p:nvPr/>
        </p:nvSpPr>
        <p:spPr>
          <a:xfrm>
            <a:off x="1574800" y="887420"/>
            <a:ext cx="9829605" cy="1446550"/>
          </a:xfrm>
          <a:prstGeom prst="rect">
            <a:avLst/>
          </a:prstGeom>
        </p:spPr>
        <p:txBody>
          <a:bodyPr wrap="square">
            <a:spAutoFit/>
          </a:bodyPr>
          <a:lstStyle/>
          <a:p>
            <a:pPr algn="just"/>
            <a:r>
              <a:rPr lang="nl-NL" sz="4400" b="1" dirty="0">
                <a:solidFill>
                  <a:srgbClr val="C0000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4400" dirty="0">
              <a:solidFill>
                <a:srgbClr val="C00000"/>
              </a:solidFill>
              <a:latin typeface="Cambria" panose="02040503050406030204" pitchFamily="18" charset="0"/>
              <a:ea typeface="Cambria" panose="02040503050406030204" pitchFamily="18" charset="0"/>
            </a:endParaRPr>
          </a:p>
        </p:txBody>
      </p:sp>
      <p:sp>
        <p:nvSpPr>
          <p:cNvPr id="32" name="矩形 3">
            <a:extLst>
              <a:ext uri="{FF2B5EF4-FFF2-40B4-BE49-F238E27FC236}">
                <a16:creationId xmlns:a16="http://schemas.microsoft.com/office/drawing/2014/main" id="{883E73CD-79D9-47CF-B907-B0233C3F2DF0}"/>
              </a:ext>
            </a:extLst>
          </p:cNvPr>
          <p:cNvSpPr/>
          <p:nvPr/>
        </p:nvSpPr>
        <p:spPr>
          <a:xfrm>
            <a:off x="5039360" y="2506368"/>
            <a:ext cx="6675120" cy="2800767"/>
          </a:xfrm>
          <a:prstGeom prst="rect">
            <a:avLst/>
          </a:prstGeom>
        </p:spPr>
        <p:txBody>
          <a:bodyPr wrap="square">
            <a:spAutoFit/>
          </a:bodyPr>
          <a:lstStyle/>
          <a:p>
            <a:pPr algn="just"/>
            <a:r>
              <a:rPr lang="nl-NL" sz="4400" b="1" i="1" dirty="0">
                <a:solidFill>
                  <a:schemeClr val="tx1">
                    <a:lumMod val="95000"/>
                    <a:lumOff val="5000"/>
                  </a:schemeClr>
                </a:solidFill>
                <a:latin typeface="Cambria" panose="02040503050406030204" pitchFamily="18" charset="0"/>
                <a:ea typeface="Cambria" panose="02040503050406030204" pitchFamily="18" charset="0"/>
              </a:rPr>
              <a:t>Yêu cầu:</a:t>
            </a:r>
          </a:p>
          <a:p>
            <a:pPr marL="571500" indent="-571500" algn="just">
              <a:buFontTx/>
              <a:buChar char="-"/>
            </a:pPr>
            <a:r>
              <a:rPr lang="nl-NL" sz="4400" dirty="0">
                <a:latin typeface="Cambria" panose="02040503050406030204" pitchFamily="18" charset="0"/>
                <a:ea typeface="Cambria" panose="02040503050406030204" pitchFamily="18" charset="0"/>
              </a:rPr>
              <a:t>Viết đúng bố cục</a:t>
            </a:r>
          </a:p>
          <a:p>
            <a:pPr marL="571500" indent="-571500" algn="just">
              <a:buFontTx/>
              <a:buChar char="-"/>
            </a:pPr>
            <a:r>
              <a:rPr lang="nl-NL" sz="4400" dirty="0">
                <a:latin typeface="Cambria" panose="02040503050406030204" pitchFamily="18" charset="0"/>
                <a:ea typeface="Cambria" panose="02040503050406030204" pitchFamily="18" charset="0"/>
              </a:rPr>
              <a:t>Có thể sử dụng hình ảnh so sánh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16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
            <a:extLst>
              <a:ext uri="{FF2B5EF4-FFF2-40B4-BE49-F238E27FC236}">
                <a16:creationId xmlns:a16="http://schemas.microsoft.com/office/drawing/2014/main" id="{883E73CD-79D9-47CF-B907-B0233C3F2DF0}"/>
              </a:ext>
            </a:extLst>
          </p:cNvPr>
          <p:cNvSpPr/>
          <p:nvPr/>
        </p:nvSpPr>
        <p:spPr>
          <a:xfrm>
            <a:off x="1574800" y="887420"/>
            <a:ext cx="9829605" cy="1754326"/>
          </a:xfrm>
          <a:prstGeom prst="rect">
            <a:avLst/>
          </a:prstGeom>
        </p:spPr>
        <p:txBody>
          <a:bodyPr wrap="square">
            <a:spAutoFit/>
          </a:bodyPr>
          <a:lstStyle/>
          <a:p>
            <a:pPr algn="ctr"/>
            <a:r>
              <a:rPr lang="nl-NL" sz="5400" b="1" dirty="0">
                <a:solidFill>
                  <a:srgbClr val="C00000"/>
                </a:solidFill>
                <a:latin typeface="Cambria" panose="02040503050406030204" pitchFamily="18" charset="0"/>
                <a:ea typeface="Cambria" panose="02040503050406030204" pitchFamily="18" charset="0"/>
              </a:rPr>
              <a:t>Trao đổi bài làm với bạn để sửa lỗi và bổ sung ý hay </a:t>
            </a:r>
            <a:endParaRPr lang="en-US" sz="11500"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60" y="2431831"/>
            <a:ext cx="10058400" cy="3822192"/>
          </a:xfrm>
          <a:prstGeom prst="rect">
            <a:avLst/>
          </a:prstGeom>
        </p:spPr>
      </p:pic>
    </p:spTree>
    <p:extLst>
      <p:ext uri="{BB962C8B-B14F-4D97-AF65-F5344CB8AC3E}">
        <p14:creationId xmlns:p14="http://schemas.microsoft.com/office/powerpoint/2010/main" val="210252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4"/>
          <a:stretch>
            <a:fillRect/>
          </a:stretch>
        </p:blipFill>
        <p:spPr>
          <a:xfrm>
            <a:off x="5697581" y="808136"/>
            <a:ext cx="6072142" cy="5255207"/>
          </a:xfrm>
          <a:prstGeom prst="rect">
            <a:avLst/>
          </a:prstGeom>
        </p:spPr>
      </p:pic>
    </p:spTree>
    <p:extLst>
      <p:ext uri="{BB962C8B-B14F-4D97-AF65-F5344CB8AC3E}">
        <p14:creationId xmlns:p14="http://schemas.microsoft.com/office/powerpoint/2010/main" val="131050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736600" y="819150"/>
            <a:ext cx="1071880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2">
            <a:extLst>
              <a:ext uri="{FF2B5EF4-FFF2-40B4-BE49-F238E27FC236}">
                <a16:creationId xmlns:a16="http://schemas.microsoft.com/office/drawing/2014/main" id="{85C91CE8-C224-4761-815A-4BDB070A9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600" y="1681325"/>
            <a:ext cx="3724167" cy="3724167"/>
          </a:xfrm>
          <a:prstGeom prst="rect">
            <a:avLst/>
          </a:prstGeom>
          <a:effectLst>
            <a:outerShdw blurRad="25400" dist="25400" dir="2700000" algn="tl" rotWithShape="0">
              <a:prstClr val="black">
                <a:alpha val="40000"/>
              </a:prstClr>
            </a:outerShdw>
          </a:effectLst>
        </p:spPr>
      </p:pic>
      <p:pic>
        <p:nvPicPr>
          <p:cNvPr id="23" name="图片 2">
            <a:extLst>
              <a:ext uri="{FF2B5EF4-FFF2-40B4-BE49-F238E27FC236}">
                <a16:creationId xmlns:a16="http://schemas.microsoft.com/office/drawing/2014/main" id="{85C91CE8-C224-4761-815A-4BDB070A9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80" y="1843885"/>
            <a:ext cx="3724167" cy="3724167"/>
          </a:xfrm>
          <a:prstGeom prst="rect">
            <a:avLst/>
          </a:prstGeom>
          <a:effectLst>
            <a:outerShdw blurRad="25400" dist="25400" dir="2700000" algn="tl" rotWithShape="0">
              <a:prstClr val="black">
                <a:alpha val="40000"/>
              </a:prstClr>
            </a:outerShdw>
          </a:effectLst>
        </p:spPr>
      </p:pic>
      <p:sp>
        <p:nvSpPr>
          <p:cNvPr id="8" name="Rectangle 7"/>
          <p:cNvSpPr/>
          <p:nvPr/>
        </p:nvSpPr>
        <p:spPr>
          <a:xfrm>
            <a:off x="4135120" y="1518765"/>
            <a:ext cx="6888481" cy="3785652"/>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
            </a:pPr>
            <a:r>
              <a:rPr lang="nl-NL" sz="4000" dirty="0">
                <a:latin typeface="Cambria" panose="02040503050406030204" pitchFamily="18" charset="0"/>
                <a:ea typeface="Cambria" panose="02040503050406030204" pitchFamily="18" charset="0"/>
              </a:rPr>
              <a:t>Tìm đọc thêm những bài văn, bài thơ,...viết về những hoạt động yêu thích của em.</a:t>
            </a:r>
          </a:p>
          <a:p>
            <a:pPr marL="571500" indent="-571500" algn="just">
              <a:lnSpc>
                <a:spcPct val="120000"/>
              </a:lnSpc>
              <a:spcAft>
                <a:spcPts val="0"/>
              </a:spcAft>
              <a:buFont typeface="Wingdings" panose="05000000000000000000" pitchFamily="2" charset="2"/>
              <a:buChar char="§"/>
            </a:pPr>
            <a:r>
              <a:rPr lang="nl-NL" sz="4000" dirty="0">
                <a:effectLst/>
                <a:latin typeface="Cambria" panose="02040503050406030204" pitchFamily="18" charset="0"/>
                <a:ea typeface="Cambria" panose="02040503050406030204" pitchFamily="18" charset="0"/>
              </a:rPr>
              <a:t>Chia sẻ những gì em tìm được với người thân.</a:t>
            </a:r>
            <a:endParaRPr lang="en-US" sz="4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280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4663440" y="819150"/>
            <a:ext cx="679196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E856CECD-4C2A-46DE-A5FD-64F1F8C73A53}"/>
              </a:ext>
            </a:extLst>
          </p:cNvPr>
          <p:cNvSpPr txBox="1"/>
          <p:nvPr/>
        </p:nvSpPr>
        <p:spPr>
          <a:xfrm>
            <a:off x="4663441" y="1401078"/>
            <a:ext cx="6791959" cy="4339650"/>
          </a:xfrm>
          <a:prstGeom prst="rect">
            <a:avLst/>
          </a:prstGeom>
          <a:noFill/>
        </p:spPr>
        <p:txBody>
          <a:bodyPr wrap="square" rtlCol="0">
            <a:spAutoFit/>
          </a:bodyPr>
          <a:lstStyle/>
          <a:p>
            <a:pPr algn="ctr"/>
            <a:r>
              <a:rPr lang="en-US" altLang="zh-CN" sz="13800" dirty="0">
                <a:ln>
                  <a:solidFill>
                    <a:sysClr val="windowText" lastClr="000000"/>
                  </a:solidFill>
                </a:ln>
                <a:solidFill>
                  <a:srgbClr val="0DBBB8"/>
                </a:solidFill>
                <a:latin typeface="#9Slide06 SVNBonjour" pitchFamily="2" charset="0"/>
                <a:ea typeface="思源黑体 CN Medium" panose="020B0600000000000000" pitchFamily="34" charset="-122"/>
              </a:rPr>
              <a:t>CHÀO TẠM BIỆT</a:t>
            </a:r>
            <a:endParaRPr lang="zh-CN" altLang="en-US" sz="13800" dirty="0">
              <a:ln>
                <a:solidFill>
                  <a:sysClr val="windowText" lastClr="000000"/>
                </a:solidFill>
              </a:ln>
              <a:solidFill>
                <a:srgbClr val="0DBBB8"/>
              </a:solidFill>
              <a:latin typeface="#9Slide06 SVNBonjour" pitchFamily="2" charset="0"/>
              <a:ea typeface="思源黑体 CN Medium" panose="020B0600000000000000" pitchFamily="34" charset="-122"/>
            </a:endParaRPr>
          </a:p>
        </p:txBody>
      </p:sp>
      <p:pic>
        <p:nvPicPr>
          <p:cNvPr id="8" name="图片 9">
            <a:extLst>
              <a:ext uri="{FF2B5EF4-FFF2-40B4-BE49-F238E27FC236}">
                <a16:creationId xmlns:a16="http://schemas.microsoft.com/office/drawing/2014/main" id="{FB1FBE23-BCED-420F-8FBE-B8F9BEDA0482}"/>
              </a:ext>
            </a:extLst>
          </p:cNvPr>
          <p:cNvPicPr>
            <a:picLocks noChangeAspect="1"/>
          </p:cNvPicPr>
          <p:nvPr/>
        </p:nvPicPr>
        <p:blipFill>
          <a:blip r:embed="rId3"/>
          <a:stretch>
            <a:fillRect/>
          </a:stretch>
        </p:blipFill>
        <p:spPr>
          <a:xfrm>
            <a:off x="-216459" y="819150"/>
            <a:ext cx="4879898" cy="5267075"/>
          </a:xfrm>
          <a:prstGeom prst="rect">
            <a:avLst/>
          </a:prstGeom>
          <a:effectLst>
            <a:outerShdw blurRad="12700" dist="12700" dir="2700000" algn="tl" rotWithShape="0">
              <a:prstClr val="black">
                <a:alpha val="40000"/>
              </a:prstClr>
            </a:outerShdw>
          </a:effectLst>
        </p:spPr>
      </p:pic>
    </p:spTree>
    <p:extLst>
      <p:ext uri="{BB962C8B-B14F-4D97-AF65-F5344CB8AC3E}">
        <p14:creationId xmlns:p14="http://schemas.microsoft.com/office/powerpoint/2010/main" val="150436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94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577980" y="1081824"/>
            <a:ext cx="11495832" cy="5471160"/>
          </a:xfrm>
          <a:prstGeom prst="rect">
            <a:avLst/>
          </a:prstGeom>
          <a:solidFill>
            <a:schemeClr val="bg1">
              <a:alpha val="99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F8C8527E-04E1-4308-8BA3-21914CA8F7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859" y="-259119"/>
            <a:ext cx="2362201" cy="2362201"/>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378" y="-320117"/>
            <a:ext cx="4383404" cy="1767993"/>
          </a:xfrm>
          <a:prstGeom prst="rect">
            <a:avLst/>
          </a:prstGeom>
        </p:spPr>
      </p:pic>
      <p:sp>
        <p:nvSpPr>
          <p:cNvPr id="4" name="Rectangle 3"/>
          <p:cNvSpPr/>
          <p:nvPr/>
        </p:nvSpPr>
        <p:spPr>
          <a:xfrm>
            <a:off x="811763" y="1035320"/>
            <a:ext cx="10748866" cy="5831212"/>
          </a:xfrm>
          <a:prstGeom prst="rect">
            <a:avLst/>
          </a:prstGeom>
        </p:spPr>
        <p:txBody>
          <a:bodyPr wrap="square">
            <a:spAutoFit/>
          </a:bodyPr>
          <a:lstStyle/>
          <a:p>
            <a:pPr indent="228600" algn="just">
              <a:lnSpc>
                <a:spcPct val="120000"/>
              </a:lnSpc>
              <a:spcAft>
                <a:spcPts val="0"/>
              </a:spcAft>
            </a:pPr>
            <a:endParaRPr lang="en-US" b="1"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sz="3200" dirty="0">
                <a:latin typeface="Times New Roman" panose="02020603050405020304" pitchFamily="18" charset="0"/>
                <a:ea typeface="Times New Roman" panose="02020603050405020304" pitchFamily="18" charset="0"/>
              </a:rPr>
              <a:t>- Dựa vào các tranh ảnh trong sách để nói về một cảnh vật.</a:t>
            </a:r>
            <a:endParaRPr lang="en-US" sz="32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sz="3200" dirty="0">
                <a:latin typeface="Times New Roman" panose="02020603050405020304" pitchFamily="18" charset="0"/>
                <a:ea typeface="Times New Roman" panose="02020603050405020304" pitchFamily="18" charset="0"/>
              </a:rPr>
              <a:t>- Viết được một đoạn văn ngắn nêu tình cảm, cảm xúc của em về một cảnh vật em yêu thích. Biết chia sẻ đoạn văn của mình với bạn. Chỉnh sửa theo góp ý.</a:t>
            </a:r>
            <a:endParaRPr lang="en-US" sz="32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sz="3200" dirty="0">
                <a:latin typeface="Times New Roman" panose="02020603050405020304" pitchFamily="18" charset="0"/>
                <a:ea typeface="Times New Roman" panose="02020603050405020304" pitchFamily="18" charset="0"/>
              </a:rPr>
              <a:t>- Hiểu biết về thế giới thiên nhiên, từ đó biết yêu quý, bảo về các laoif thú, bảo vệ môi trường sống của chúng. Chia sẻ với người thân những hiểu biết về thế giới thiên nhiên. </a:t>
            </a:r>
            <a:endParaRPr lang="en-US" sz="3200" dirty="0">
              <a:latin typeface="Times New Roman" panose="02020603050405020304" pitchFamily="18" charset="0"/>
              <a:ea typeface="Times New Roman" panose="02020603050405020304" pitchFamily="18" charset="0"/>
            </a:endParaRPr>
          </a:p>
          <a:p>
            <a:pPr indent="228600" algn="just">
              <a:lnSpc>
                <a:spcPct val="120000"/>
              </a:lnSpc>
              <a:spcAft>
                <a:spcPts val="0"/>
              </a:spcAft>
            </a:pPr>
            <a:r>
              <a:rPr lang="nl-NL" sz="3200" dirty="0">
                <a:latin typeface="Times New Roman" panose="02020603050405020304" pitchFamily="18" charset="0"/>
                <a:ea typeface="Times New Roman" panose="02020603050405020304" pitchFamily="18" charset="0"/>
              </a:rPr>
              <a:t>- Phát triển năng lực ngôn ngữ.</a:t>
            </a:r>
            <a:endParaRPr lang="en-US" sz="3200" dirty="0">
              <a:latin typeface="Times New Roman" panose="02020603050405020304" pitchFamily="18" charset="0"/>
              <a:ea typeface="Times New Roman" panose="02020603050405020304" pitchFamily="18" charset="0"/>
            </a:endParaRPr>
          </a:p>
          <a:p>
            <a:pPr indent="228600" algn="just">
              <a:lnSpc>
                <a:spcPct val="120000"/>
              </a:lnSpc>
              <a:spcBef>
                <a:spcPts val="600"/>
              </a:spcBef>
              <a:spcAft>
                <a:spcPts val="0"/>
              </a:spcAft>
            </a:pPr>
            <a:endParaRPr lang="en-US" b="1" dirty="0">
              <a:latin typeface="Times New Roman" panose="02020603050405020304" pitchFamily="18" charset="0"/>
              <a:ea typeface="Times New Roman" panose="02020603050405020304" pitchFamily="18" charset="0"/>
            </a:endParaRPr>
          </a:p>
          <a:p>
            <a:pPr indent="228600" algn="just">
              <a:lnSpc>
                <a:spcPct val="120000"/>
              </a:lnSpc>
              <a:spcAft>
                <a:spcPts val="0"/>
              </a:spcAft>
            </a:pP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7353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4663440" y="819150"/>
            <a:ext cx="6791960" cy="5368290"/>
          </a:xfrm>
          <a:prstGeom prst="rect">
            <a:avLst/>
          </a:prstGeom>
          <a:solidFill>
            <a:schemeClr val="bg1"/>
          </a:solidFill>
          <a:ln w="38100">
            <a:solidFill>
              <a:schemeClr val="tx1"/>
            </a:solidFill>
            <a:prstDash val="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8" name="Picture 7"/>
          <p:cNvPicPr>
            <a:picLocks noChangeAspect="1"/>
          </p:cNvPicPr>
          <p:nvPr/>
        </p:nvPicPr>
        <p:blipFill>
          <a:blip r:embed="rId5"/>
          <a:stretch>
            <a:fillRect/>
          </a:stretch>
        </p:blipFill>
        <p:spPr>
          <a:xfrm>
            <a:off x="5175749" y="875691"/>
            <a:ext cx="6072142" cy="5255207"/>
          </a:xfrm>
          <a:prstGeom prst="rect">
            <a:avLst/>
          </a:prstGeom>
        </p:spPr>
      </p:pic>
    </p:spTree>
    <p:extLst>
      <p:ext uri="{BB962C8B-B14F-4D97-AF65-F5344CB8AC3E}">
        <p14:creationId xmlns:p14="http://schemas.microsoft.com/office/powerpoint/2010/main" val="28129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4579463" y="2125435"/>
            <a:ext cx="7111793" cy="3827496"/>
          </a:xfrm>
          <a:prstGeom prst="rect">
            <a:avLst/>
          </a:prstGeom>
          <a:solidFill>
            <a:schemeClr val="accent4">
              <a:lumMod val="20000"/>
              <a:lumOff val="80000"/>
            </a:schemeClr>
          </a:solidFill>
          <a:ln w="38100">
            <a:solidFill>
              <a:schemeClr val="tx1"/>
            </a:solidFill>
            <a:prstDash val="dash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4826068" y="2331023"/>
            <a:ext cx="6618582" cy="3416320"/>
          </a:xfrm>
          <a:prstGeom prst="rect">
            <a:avLst/>
          </a:prstGeom>
          <a:noFill/>
        </p:spPr>
        <p:txBody>
          <a:bodyPr wrap="square" rtlCol="0">
            <a:spAutoFit/>
          </a:bodyPr>
          <a:lstStyle/>
          <a:p>
            <a:pPr algn="just"/>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nghe</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hát</a:t>
            </a:r>
            <a:r>
              <a:rPr lang="en-US" sz="3600" dirty="0">
                <a:latin typeface="Cambria" panose="02040503050406030204" pitchFamily="18" charset="0"/>
                <a:ea typeface="Cambria" panose="02040503050406030204" pitchFamily="18" charset="0"/>
              </a:rPr>
              <a:t> Hello </a:t>
            </a: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Nam,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hỏi</a:t>
            </a:r>
            <a:r>
              <a:rPr lang="en-US" sz="36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nl-NL" sz="3600" i="1" dirty="0">
                <a:latin typeface="Cambria" panose="02040503050406030204" pitchFamily="18" charset="0"/>
                <a:ea typeface="Cambria" panose="02040503050406030204" pitchFamily="18" charset="0"/>
              </a:rPr>
              <a:t>Đoạn nhạc có những sự vật nào? </a:t>
            </a:r>
          </a:p>
          <a:p>
            <a:pPr marL="285750" indent="-285750" algn="just">
              <a:buFont typeface="Wingdings" panose="05000000000000000000" pitchFamily="2" charset="2"/>
              <a:buChar char="§"/>
            </a:pPr>
            <a:r>
              <a:rPr lang="nl-NL" sz="3600" i="1" dirty="0">
                <a:latin typeface="Cambria" panose="02040503050406030204" pitchFamily="18" charset="0"/>
                <a:ea typeface="Cambria" panose="02040503050406030204" pitchFamily="18" charset="0"/>
              </a:rPr>
              <a:t>Các sự vật đó có đặc điểm gì?</a:t>
            </a:r>
            <a:endParaRPr lang="en-US" sz="3600" i="1"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0534" y1="49412" x2="30534" y2="49412"/>
                        <a14:foregroundMark x1="65903" y1="24118" x2="74555" y2="78529"/>
                        <a14:foregroundMark x1="77354" y1="75000" x2="77354" y2="75000"/>
                      </a14:backgroundRemoval>
                    </a14:imgEffect>
                  </a14:imgLayer>
                </a14:imgProps>
              </a:ext>
            </a:extLst>
          </a:blip>
          <a:stretch>
            <a:fillRect/>
          </a:stretch>
        </p:blipFill>
        <p:spPr>
          <a:xfrm>
            <a:off x="0" y="2211356"/>
            <a:ext cx="4657809" cy="4029657"/>
          </a:xfrm>
          <a:prstGeom prst="rect">
            <a:avLst/>
          </a:prstGeom>
        </p:spPr>
      </p:pic>
    </p:spTree>
    <p:extLst>
      <p:ext uri="{BB962C8B-B14F-4D97-AF65-F5344CB8AC3E}">
        <p14:creationId xmlns:p14="http://schemas.microsoft.com/office/powerpoint/2010/main" val="79563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HD Chào Việt Nam  Thùy Chi  Hello Vie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9" y="0"/>
            <a:ext cx="12197259" cy="6855936"/>
          </a:xfrm>
          <a:prstGeom prst="rect">
            <a:avLst/>
          </a:prstGeom>
        </p:spPr>
      </p:pic>
    </p:spTree>
    <p:extLst>
      <p:ext uri="{BB962C8B-B14F-4D97-AF65-F5344CB8AC3E}">
        <p14:creationId xmlns:p14="http://schemas.microsoft.com/office/powerpoint/2010/main" val="131135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13" name="Picture 12"/>
          <p:cNvPicPr>
            <a:picLocks noChangeAspect="1"/>
          </p:cNvPicPr>
          <p:nvPr/>
        </p:nvPicPr>
        <p:blipFill>
          <a:blip r:embed="rId4"/>
          <a:stretch>
            <a:fillRect/>
          </a:stretch>
        </p:blipFill>
        <p:spPr>
          <a:xfrm>
            <a:off x="5467463" y="875443"/>
            <a:ext cx="6072142" cy="5255207"/>
          </a:xfrm>
          <a:prstGeom prst="rect">
            <a:avLst/>
          </a:prstGeom>
        </p:spPr>
      </p:pic>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spTree>
    <p:extLst>
      <p:ext uri="{BB962C8B-B14F-4D97-AF65-F5344CB8AC3E}">
        <p14:creationId xmlns:p14="http://schemas.microsoft.com/office/powerpoint/2010/main" val="424692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8E3DE72-A586-4EEE-AB3F-7F104B96D7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56212" y="3043481"/>
            <a:ext cx="3814519" cy="3814519"/>
          </a:xfrm>
          <a:prstGeom prst="rect">
            <a:avLst/>
          </a:prstGeom>
          <a:effectLst>
            <a:outerShdw blurRad="25400" dist="25400" dir="2700000" algn="tl" rotWithShape="0">
              <a:prstClr val="black">
                <a:alpha val="40000"/>
              </a:prstClr>
            </a:outerShdw>
          </a:effectLst>
        </p:spPr>
      </p:pic>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1</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4" name="矩形 3">
            <a:extLst>
              <a:ext uri="{FF2B5EF4-FFF2-40B4-BE49-F238E27FC236}">
                <a16:creationId xmlns:a16="http://schemas.microsoft.com/office/drawing/2014/main" id="{883E73CD-79D9-47CF-B907-B0233C3F2DF0}"/>
              </a:ext>
            </a:extLst>
          </p:cNvPr>
          <p:cNvSpPr/>
          <p:nvPr/>
        </p:nvSpPr>
        <p:spPr>
          <a:xfrm>
            <a:off x="736211" y="5018913"/>
            <a:ext cx="4107960" cy="584775"/>
          </a:xfrm>
          <a:prstGeom prst="rect">
            <a:avLst/>
          </a:prstGeom>
          <a:solidFill>
            <a:schemeClr val="accent4">
              <a:lumMod val="20000"/>
              <a:lumOff val="80000"/>
            </a:schemeClr>
          </a:solidFill>
          <a:ln w="28575">
            <a:solidFill>
              <a:schemeClr val="tx1"/>
            </a:solidFill>
            <a:prstDash val="dashDot"/>
          </a:ln>
        </p:spPr>
        <p:txBody>
          <a:bodyPr wrap="square">
            <a:spAutoFit/>
          </a:bodyPr>
          <a:lstStyle/>
          <a:p>
            <a:pPr lvl="0" defTabSz="1219170">
              <a:defRPr/>
            </a:pPr>
            <a:r>
              <a:rPr lang="nl-NL" sz="3200" b="1" dirty="0">
                <a:solidFill>
                  <a:srgbClr val="D39D17"/>
                </a:solidFill>
                <a:latin typeface="Cambria" panose="02040503050406030204" pitchFamily="18" charset="0"/>
                <a:ea typeface="Cambria" panose="02040503050406030204" pitchFamily="18" charset="0"/>
              </a:rPr>
              <a:t>THẢO LUẬN NHÓM 4</a:t>
            </a:r>
            <a:endParaRPr kumimoji="0" lang="en-US" altLang="zh-CN" sz="2000" b="0" i="0" u="none" strike="noStrike" kern="0" cap="none" spc="0" normalizeH="0" baseline="0" noProof="0" dirty="0">
              <a:ln>
                <a:noFill/>
              </a:ln>
              <a:solidFill>
                <a:srgbClr val="D39D17"/>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srcRect t="-3395" r="2" b="-1244"/>
          <a:stretch/>
        </p:blipFill>
        <p:spPr>
          <a:xfrm>
            <a:off x="736211" y="1968651"/>
            <a:ext cx="8824349" cy="2813035"/>
          </a:xfrm>
          <a:prstGeom prst="rect">
            <a:avLst/>
          </a:prstGeom>
        </p:spPr>
      </p:pic>
      <p:sp>
        <p:nvSpPr>
          <p:cNvPr id="23" name="矩形 3">
            <a:extLst>
              <a:ext uri="{FF2B5EF4-FFF2-40B4-BE49-F238E27FC236}">
                <a16:creationId xmlns:a16="http://schemas.microsoft.com/office/drawing/2014/main" id="{883E73CD-79D9-47CF-B907-B0233C3F2DF0}"/>
              </a:ext>
            </a:extLst>
          </p:cNvPr>
          <p:cNvSpPr/>
          <p:nvPr/>
        </p:nvSpPr>
        <p:spPr>
          <a:xfrm>
            <a:off x="493149" y="1211783"/>
            <a:ext cx="11607411" cy="677108"/>
          </a:xfrm>
          <a:prstGeom prst="rect">
            <a:avLst/>
          </a:prstGeom>
        </p:spPr>
        <p:txBody>
          <a:bodyPr wrap="square">
            <a:spAutoFit/>
          </a:bodyPr>
          <a:lstStyle/>
          <a:p>
            <a:pPr lvl="0" defTabSz="1219170">
              <a:defRPr/>
            </a:pPr>
            <a:r>
              <a:rPr lang="nl-NL" sz="3800" b="1" dirty="0">
                <a:solidFill>
                  <a:srgbClr val="C00000"/>
                </a:solidFill>
                <a:latin typeface="Cambria" panose="02040503050406030204" pitchFamily="18" charset="0"/>
                <a:ea typeface="Cambria" panose="02040503050406030204" pitchFamily="18" charset="0"/>
              </a:rPr>
              <a:t>Em thích cảnh vật nào trong các bức ảnh? Vì sao?</a:t>
            </a:r>
            <a:endParaRPr kumimoji="0" lang="en-US" altLang="zh-CN" sz="3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06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2</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23" name="矩形 3">
            <a:extLst>
              <a:ext uri="{FF2B5EF4-FFF2-40B4-BE49-F238E27FC236}">
                <a16:creationId xmlns:a16="http://schemas.microsoft.com/office/drawing/2014/main" id="{883E73CD-79D9-47CF-B907-B0233C3F2DF0}"/>
              </a:ext>
            </a:extLst>
          </p:cNvPr>
          <p:cNvSpPr/>
          <p:nvPr/>
        </p:nvSpPr>
        <p:spPr>
          <a:xfrm>
            <a:off x="457394" y="907740"/>
            <a:ext cx="11607411" cy="1200329"/>
          </a:xfrm>
          <a:prstGeom prst="rect">
            <a:avLst/>
          </a:prstGeom>
        </p:spPr>
        <p:txBody>
          <a:bodyPr wrap="square">
            <a:spAutoFit/>
          </a:bodyPr>
          <a:lstStyle/>
          <a:p>
            <a:r>
              <a:rPr lang="nl-NL" sz="3600" b="1" dirty="0">
                <a:solidFill>
                  <a:srgbClr val="00B05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3600" dirty="0">
              <a:solidFill>
                <a:srgbClr val="00B050"/>
              </a:solidFill>
              <a:latin typeface="Cambria" panose="02040503050406030204" pitchFamily="18" charset="0"/>
              <a:ea typeface="Cambria" panose="02040503050406030204" pitchFamily="18" charset="0"/>
            </a:endParaRPr>
          </a:p>
        </p:txBody>
      </p:sp>
      <p:sp>
        <p:nvSpPr>
          <p:cNvPr id="10" name="矩形 3">
            <a:extLst>
              <a:ext uri="{FF2B5EF4-FFF2-40B4-BE49-F238E27FC236}">
                <a16:creationId xmlns:a16="http://schemas.microsoft.com/office/drawing/2014/main" id="{883E73CD-79D9-47CF-B907-B0233C3F2DF0}"/>
              </a:ext>
            </a:extLst>
          </p:cNvPr>
          <p:cNvSpPr/>
          <p:nvPr/>
        </p:nvSpPr>
        <p:spPr>
          <a:xfrm>
            <a:off x="5298729" y="2031425"/>
            <a:ext cx="1295789" cy="584775"/>
          </a:xfrm>
          <a:prstGeom prst="rect">
            <a:avLst/>
          </a:prstGeom>
          <a:noFill/>
          <a:ln w="28575">
            <a:noFill/>
            <a:prstDash val="dashDot"/>
          </a:ln>
        </p:spPr>
        <p:txBody>
          <a:bodyPr wrap="square">
            <a:spAutoFit/>
          </a:bodyPr>
          <a:lstStyle/>
          <a:p>
            <a:pPr lvl="0" defTabSz="1219170">
              <a:defRPr/>
            </a:pPr>
            <a:r>
              <a:rPr lang="nl-NL" sz="3200" b="1" dirty="0">
                <a:solidFill>
                  <a:srgbClr val="C00000"/>
                </a:solidFill>
                <a:latin typeface="Cambria" panose="02040503050406030204" pitchFamily="18" charset="0"/>
                <a:ea typeface="Cambria" panose="02040503050406030204" pitchFamily="18" charset="0"/>
              </a:rPr>
              <a:t>Gợi ý:</a:t>
            </a:r>
            <a:endParaRPr kumimoji="0" lang="en-US" altLang="zh-CN" sz="20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矩形 3">
            <a:extLst>
              <a:ext uri="{FF2B5EF4-FFF2-40B4-BE49-F238E27FC236}">
                <a16:creationId xmlns:a16="http://schemas.microsoft.com/office/drawing/2014/main" id="{883E73CD-79D9-47CF-B907-B0233C3F2DF0}"/>
              </a:ext>
            </a:extLst>
          </p:cNvPr>
          <p:cNvSpPr/>
          <p:nvPr/>
        </p:nvSpPr>
        <p:spPr>
          <a:xfrm>
            <a:off x="483227" y="2697093"/>
            <a:ext cx="10926791" cy="3046988"/>
          </a:xfrm>
          <a:prstGeom prst="rect">
            <a:avLst/>
          </a:prstGeom>
          <a:noFill/>
          <a:ln w="28575">
            <a:noFill/>
            <a:prstDash val="dashDot"/>
          </a:ln>
        </p:spPr>
        <p:txBody>
          <a:bodyPr wrap="square">
            <a:spAutoFit/>
          </a:bodyPr>
          <a:lstStyle/>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Cảnh vật em yêu thích là gì, ở đâu?</a:t>
            </a:r>
          </a:p>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Đặc điểm nổi bật của cảnh vật đó là gì? Điều khiến em ấn tượng nhất?</a:t>
            </a:r>
          </a:p>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Khi ngắm nhìn cảnh vật đó, em có cảm nghĩ thế nào? (yêu vẻ đẹp của cảnh vật, biết ơn những người khám phá, giữ gìn cảnh vật,...) </a:t>
            </a:r>
            <a:endParaRPr kumimoji="0" lang="en-US" altLang="zh-CN" sz="2000" b="0" i="0" u="none" strike="noStrike" kern="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8597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457200" y="1166842"/>
            <a:ext cx="6807200" cy="4524315"/>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Bãi biển Mỹ Khê là một điểm du lịch nổi tiếng ở Đà Nẵng. Em đã có dịp đến thăm vào kì nghỉ hè. Khung cảnh nơi đây thật đẹp. Nước biển trong xanh, mát lạnh. Bãi cát vàng trải dài mềm mịn. Từng con sóng đánh vào bờ. Xung quanh, nhiều khách sạn hay nhà hàng được xây dựng. Em rất thích vẻ đẹp của nơi đây.</a:t>
            </a:r>
            <a:endParaRPr lang="vi-VN" sz="3200" b="0" i="0" dirty="0">
              <a:effectLst/>
              <a:latin typeface="Cambria" panose="02040503050406030204" pitchFamily="18" charset="0"/>
              <a:ea typeface="Cambria" panose="02040503050406030204" pitchFamily="18" charset="0"/>
            </a:endParaRPr>
          </a:p>
        </p:txBody>
      </p:sp>
      <p:pic>
        <p:nvPicPr>
          <p:cNvPr id="2050" name="Picture 2" descr="Kinh nghiệm du lịch bãi biển Mỹ Khê: Đi đâu? Chơi gì? Ăn gì - Viv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440" y="2160270"/>
            <a:ext cx="4516120" cy="2537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79120" y="1635760"/>
            <a:ext cx="6583680" cy="995680"/>
            <a:chOff x="579120" y="1635760"/>
            <a:chExt cx="6583680" cy="99568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 y="213360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120" y="2631440"/>
              <a:ext cx="429768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p>
        </p:txBody>
      </p:sp>
      <p:grpSp>
        <p:nvGrpSpPr>
          <p:cNvPr id="14" name="Group 13"/>
          <p:cNvGrpSpPr/>
          <p:nvPr/>
        </p:nvGrpSpPr>
        <p:grpSpPr>
          <a:xfrm>
            <a:off x="579120" y="2631440"/>
            <a:ext cx="6583680" cy="2428240"/>
            <a:chOff x="579120" y="2631440"/>
            <a:chExt cx="6583680" cy="2428240"/>
          </a:xfrm>
        </p:grpSpPr>
        <p:cxnSp>
          <p:nvCxnSpPr>
            <p:cNvPr id="16" name="Straight Connector 15"/>
            <p:cNvCxnSpPr/>
            <p:nvPr/>
          </p:nvCxnSpPr>
          <p:spPr>
            <a:xfrm>
              <a:off x="579120" y="4064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9120" y="35864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9120" y="458216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9120" y="30988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9120" y="5059680"/>
              <a:ext cx="4297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15560" y="263144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4" name="Line Callout 1 23"/>
          <p:cNvSpPr/>
          <p:nvPr/>
        </p:nvSpPr>
        <p:spPr>
          <a:xfrm>
            <a:off x="7650480" y="4898676"/>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grpSp>
        <p:nvGrpSpPr>
          <p:cNvPr id="15" name="Group 14"/>
          <p:cNvGrpSpPr/>
          <p:nvPr/>
        </p:nvGrpSpPr>
        <p:grpSpPr>
          <a:xfrm>
            <a:off x="579120" y="5059680"/>
            <a:ext cx="6644640" cy="487680"/>
            <a:chOff x="579120" y="5059680"/>
            <a:chExt cx="6644640" cy="487680"/>
          </a:xfrm>
        </p:grpSpPr>
        <p:cxnSp>
          <p:nvCxnSpPr>
            <p:cNvPr id="25" name="Straight Connector 24"/>
            <p:cNvCxnSpPr/>
            <p:nvPr/>
          </p:nvCxnSpPr>
          <p:spPr>
            <a:xfrm>
              <a:off x="5029200" y="5059680"/>
              <a:ext cx="21945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9120" y="5547360"/>
              <a:ext cx="32918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8" name="Line Callout 1 27"/>
          <p:cNvSpPr/>
          <p:nvPr/>
        </p:nvSpPr>
        <p:spPr>
          <a:xfrm>
            <a:off x="3464560" y="576227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spTree>
    <p:extLst>
      <p:ext uri="{BB962C8B-B14F-4D97-AF65-F5344CB8AC3E}">
        <p14:creationId xmlns:p14="http://schemas.microsoft.com/office/powerpoint/2010/main" val="332890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TotalTime>
  <Words>626</Words>
  <Application>Microsoft Office PowerPoint</Application>
  <PresentationFormat>Widescreen</PresentationFormat>
  <Paragraphs>37</Paragraphs>
  <Slides>17</Slides>
  <Notes>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等线</vt:lpstr>
      <vt:lpstr>等线 Light</vt:lpstr>
      <vt:lpstr>#9Slide06 SVNBonjour</vt:lpstr>
      <vt:lpstr>#9Slide07 Altus</vt:lpstr>
      <vt:lpstr>#9Slide07 HoneyCream</vt:lpstr>
      <vt:lpstr>Arial</vt:lpstr>
      <vt:lpstr>Cambria</vt:lpstr>
      <vt:lpstr>SVN-Newton</vt:lpstr>
      <vt:lpstr>Times New Roman</vt:lpstr>
      <vt:lpstr>Wingdings</vt:lpstr>
      <vt:lpstr>阿里巴巴普惠体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SKY</cp:lastModifiedBy>
  <cp:revision>37</cp:revision>
  <dcterms:created xsi:type="dcterms:W3CDTF">2020-08-29T11:11:58Z</dcterms:created>
  <dcterms:modified xsi:type="dcterms:W3CDTF">2024-02-16T01:05:26Z</dcterms:modified>
</cp:coreProperties>
</file>