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30"/>
  </p:notesMasterIdLst>
  <p:sldIdLst>
    <p:sldId id="352" r:id="rId4"/>
    <p:sldId id="524" r:id="rId5"/>
    <p:sldId id="353" r:id="rId6"/>
    <p:sldId id="470" r:id="rId7"/>
    <p:sldId id="475" r:id="rId8"/>
    <p:sldId id="480" r:id="rId9"/>
    <p:sldId id="494" r:id="rId10"/>
    <p:sldId id="510" r:id="rId11"/>
    <p:sldId id="474" r:id="rId12"/>
    <p:sldId id="522" r:id="rId13"/>
    <p:sldId id="523" r:id="rId14"/>
    <p:sldId id="512" r:id="rId15"/>
    <p:sldId id="506" r:id="rId16"/>
    <p:sldId id="515" r:id="rId17"/>
    <p:sldId id="473" r:id="rId18"/>
    <p:sldId id="514" r:id="rId19"/>
    <p:sldId id="479" r:id="rId20"/>
    <p:sldId id="495" r:id="rId21"/>
    <p:sldId id="496" r:id="rId22"/>
    <p:sldId id="516" r:id="rId23"/>
    <p:sldId id="517" r:id="rId24"/>
    <p:sldId id="518" r:id="rId25"/>
    <p:sldId id="520" r:id="rId26"/>
    <p:sldId id="497" r:id="rId27"/>
    <p:sldId id="519" r:id="rId28"/>
    <p:sldId id="52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48"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D63AA-FBEF-400B-A8C9-61419EB96CC6}" type="datetimeFigureOut">
              <a:rPr lang="en-US" smtClean="0"/>
              <a:t>9/5/2023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43503-01E6-4BE3-BBDD-1991E49C884D}" type="slidenum">
              <a:rPr lang="en-US" smtClean="0"/>
              <a:t>‹#›</a:t>
            </a:fld>
            <a:endParaRPr lang="en-US"/>
          </a:p>
        </p:txBody>
      </p:sp>
    </p:spTree>
    <p:extLst>
      <p:ext uri="{BB962C8B-B14F-4D97-AF65-F5344CB8AC3E}">
        <p14:creationId xmlns:p14="http://schemas.microsoft.com/office/powerpoint/2010/main" val="50330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883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6358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82598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04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43817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290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26573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5562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491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2765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6492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73859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5001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1700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2686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3079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5545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0139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3534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011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08239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61007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6965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2.xml"/><Relationship Id="rId5" Type="http://schemas.openxmlformats.org/officeDocument/2006/relationships/tags" Target="../tags/tag57.xml"/><Relationship Id="rId4" Type="http://schemas.openxmlformats.org/officeDocument/2006/relationships/tags" Target="../tags/tag5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3.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3.xml"/><Relationship Id="rId5" Type="http://schemas.openxmlformats.org/officeDocument/2006/relationships/tags" Target="../tags/tag68.xml"/><Relationship Id="rId4" Type="http://schemas.openxmlformats.org/officeDocument/2006/relationships/tags" Target="../tags/tag6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3.xml"/><Relationship Id="rId5" Type="http://schemas.openxmlformats.org/officeDocument/2006/relationships/tags" Target="../tags/tag73.xml"/><Relationship Id="rId4" Type="http://schemas.openxmlformats.org/officeDocument/2006/relationships/tags" Target="../tags/tag7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3.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3.xml"/><Relationship Id="rId4" Type="http://schemas.openxmlformats.org/officeDocument/2006/relationships/tags" Target="../tags/tag9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3.xml"/><Relationship Id="rId5" Type="http://schemas.openxmlformats.org/officeDocument/2006/relationships/tags" Target="../tags/tag105.xml"/><Relationship Id="rId4" Type="http://schemas.openxmlformats.org/officeDocument/2006/relationships/tags" Target="../tags/tag10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3.xml"/><Relationship Id="rId4" Type="http://schemas.openxmlformats.org/officeDocument/2006/relationships/tags" Target="../tags/tag109.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3.xml"/><Relationship Id="rId5" Type="http://schemas.openxmlformats.org/officeDocument/2006/relationships/tags" Target="../tags/tag114.xml"/><Relationship Id="rId4" Type="http://schemas.openxmlformats.org/officeDocument/2006/relationships/tags" Target="../tags/tag1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05955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896590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9538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874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484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311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311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3681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87676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6424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197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6994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05052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1537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2023/9/5</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84268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2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60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8402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582034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1193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2006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1937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995927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912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9370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224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2023/9/5</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523949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1781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62229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60908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91921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902022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69024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558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3575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01453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5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242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B10CF7-1427-4708-A665-7C43220F7D8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6239334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26794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03" y="1242972"/>
            <a:ext cx="6539340" cy="5615028"/>
          </a:xfrm>
          <a:prstGeom prst="rect">
            <a:avLst/>
          </a:prstGeom>
        </p:spPr>
      </p:pic>
      <p:pic>
        <p:nvPicPr>
          <p:cNvPr id="8" name="Picture 7">
            <a:extLst>
              <a:ext uri="{FF2B5EF4-FFF2-40B4-BE49-F238E27FC236}">
                <a16:creationId xmlns:a16="http://schemas.microsoft.com/office/drawing/2014/main" id="{C8CDB9F2-E0B0-4434-B5C9-08733D69F7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3979" y="2553852"/>
            <a:ext cx="5727424" cy="1200329"/>
          </a:xfrm>
          <a:prstGeom prst="rect">
            <a:avLst/>
          </a:prstGeom>
          <a:noFill/>
        </p:spPr>
        <p:txBody>
          <a:bodyPr wrap="square" rtlCol="0">
            <a:spAutoFit/>
          </a:bodyPr>
          <a:lstStyle/>
          <a:p>
            <a:pPr algn="ctr"/>
            <a:r>
              <a:rPr lang="en-US" sz="7200" b="1" dirty="0" err="1" smtClean="0">
                <a:solidFill>
                  <a:schemeClr val="accent6">
                    <a:lumMod val="75000"/>
                  </a:schemeClr>
                </a:solidFill>
                <a:latin typeface="Times New Roman" panose="02020603050405020304" pitchFamily="18" charset="0"/>
                <a:cs typeface="Times New Roman" panose="02020603050405020304" pitchFamily="18" charset="0"/>
              </a:rPr>
              <a:t>Khởi</a:t>
            </a:r>
            <a:r>
              <a:rPr lang="en-US" sz="72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7200" b="1" dirty="0" err="1">
                <a:solidFill>
                  <a:schemeClr val="accent6">
                    <a:lumMod val="75000"/>
                  </a:schemeClr>
                </a:solidFill>
                <a:latin typeface="Times New Roman" panose="02020603050405020304" pitchFamily="18" charset="0"/>
                <a:cs typeface="Times New Roman" panose="02020603050405020304" pitchFamily="18" charset="0"/>
              </a:rPr>
              <a:t>động</a:t>
            </a:r>
            <a:endParaRPr lang="en-US" sz="72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Thế là Chi kể bố dạy Chi đi xe đạp. Bây giờ, Chi đã đạp xe bon bon. Con đường quen thuộc bỗng trở nên mới mẻ.</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Cứ thế, hai bạn thi nhau kể những trải nghiệm mùa hè.</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Ngày mai đi học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r>
              <a:rPr lang="en-US"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nhưng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chắc sẽ theo các bạn vào lớp học.</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cxnSp>
        <p:nvCxnSpPr>
          <p:cNvPr id="12" name="Straight Connector 11">
            <a:extLst>
              <a:ext uri="{FF2B5EF4-FFF2-40B4-BE49-F238E27FC236}">
                <a16:creationId xmlns:a16="http://schemas.microsoft.com/office/drawing/2014/main" id="{C656946E-C195-4ED7-BBB3-1C16363908D4}"/>
              </a:ext>
            </a:extLst>
          </p:cNvPr>
          <p:cNvCxnSpPr/>
          <p:nvPr/>
        </p:nvCxnSpPr>
        <p:spPr>
          <a:xfrm flipH="1">
            <a:off x="4696532" y="3219146"/>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56946E-C195-4ED7-BBB3-1C16363908D4}"/>
              </a:ext>
            </a:extLst>
          </p:cNvPr>
          <p:cNvCxnSpPr/>
          <p:nvPr/>
        </p:nvCxnSpPr>
        <p:spPr>
          <a:xfrm flipH="1">
            <a:off x="7237601" y="3315398"/>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1B3B2E8E-696C-4C13-A48E-3A94799B81CE}"/>
              </a:ext>
            </a:extLst>
          </p:cNvPr>
          <p:cNvGrpSpPr/>
          <p:nvPr/>
        </p:nvGrpSpPr>
        <p:grpSpPr>
          <a:xfrm>
            <a:off x="2179759" y="3734254"/>
            <a:ext cx="181402" cy="539684"/>
            <a:chOff x="7046758" y="4314441"/>
            <a:chExt cx="181402" cy="539684"/>
          </a:xfrm>
        </p:grpSpPr>
        <p:cxnSp>
          <p:nvCxnSpPr>
            <p:cNvPr id="15" name="Straight Connector 14">
              <a:extLst>
                <a:ext uri="{FF2B5EF4-FFF2-40B4-BE49-F238E27FC236}">
                  <a16:creationId xmlns:a16="http://schemas.microsoft.com/office/drawing/2014/main"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1575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mở</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tung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cửa</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sổ</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đón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tia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nắng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thu.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hết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mai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bắt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năm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gọi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ngoài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cổng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nhìn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thấy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giơ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chiếc</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xinh,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vẫy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rối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rít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Cho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mừng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rỡ</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chạy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Sơn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về</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quê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từ</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hai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bao nhiêu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ở quê,</a:t>
            </a: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 được theo ông bà đi trồng rau, câu cá.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cùng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thả</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Khi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lên cao,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nằm</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lăn ra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bãi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ngắm</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Cánh</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đứng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im như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ngủ</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thiếp</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trên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xanh.</a:t>
            </a:r>
            <a:endPar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lại</a:t>
            </a:r>
            <a:endPar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Tree>
    <p:extLst>
      <p:ext uri="{BB962C8B-B14F-4D97-AF65-F5344CB8AC3E}">
        <p14:creationId xmlns:p14="http://schemas.microsoft.com/office/powerpoint/2010/main" val="405745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là</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bố</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dạy</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đi xe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đạp</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Bây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đã</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đạp</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xe bon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bon</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Con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đường</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quen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thuộc</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bỗng</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trở</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nên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mẻ</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Cứ </a:t>
            </a:r>
            <a:r>
              <a:rPr lang="en-US"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vậy</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hai bạn thi nhau kể những trải nghiệm mùa hè.</a:t>
            </a:r>
          </a:p>
          <a:p>
            <a:pPr lvl="0" algn="just" eaLnBrk="1" hangingPunct="1">
              <a:defRPr/>
            </a:pP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mai đi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nhưng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chắc</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sẽ</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theo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các</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vào</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lớp</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176837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0F86E0-B344-4512-AD99-4C087D79FD69}"/>
              </a:ext>
            </a:extLst>
          </p:cNvPr>
          <p:cNvGrpSpPr/>
          <p:nvPr/>
        </p:nvGrpSpPr>
        <p:grpSpPr>
          <a:xfrm>
            <a:off x="0" y="-453805"/>
            <a:ext cx="5804823" cy="6364273"/>
            <a:chOff x="0" y="-453805"/>
            <a:chExt cx="5804823" cy="6364273"/>
          </a:xfrm>
        </p:grpSpPr>
        <p:grpSp>
          <p:nvGrpSpPr>
            <p:cNvPr id="6" name="Group 5">
              <a:extLst>
                <a:ext uri="{FF2B5EF4-FFF2-40B4-BE49-F238E27FC236}">
                  <a16:creationId xmlns:a16="http://schemas.microsoft.com/office/drawing/2014/main" id="{02D6759C-46D3-41BC-A64A-5C9A6C410CEA}"/>
                </a:ext>
              </a:extLst>
            </p:cNvPr>
            <p:cNvGrpSpPr/>
            <p:nvPr/>
          </p:nvGrpSpPr>
          <p:grpSpPr>
            <a:xfrm>
              <a:off x="0" y="-453805"/>
              <a:ext cx="5804823" cy="6364273"/>
              <a:chOff x="-2699870" y="-504571"/>
              <a:chExt cx="2433548" cy="2433548"/>
            </a:xfrm>
          </p:grpSpPr>
          <p:pic>
            <p:nvPicPr>
              <p:cNvPr id="8" name="Picture 7">
                <a:extLst>
                  <a:ext uri="{FF2B5EF4-FFF2-40B4-BE49-F238E27FC236}">
                    <a16:creationId xmlns:a16="http://schemas.microsoft.com/office/drawing/2014/main" id="{2C425FFE-5FBC-4C3B-9860-3B186C94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9" name="Round Diagonal Corner Rectangle 63">
                <a:extLst>
                  <a:ext uri="{FF2B5EF4-FFF2-40B4-BE49-F238E27FC236}">
                    <a16:creationId xmlns:a16="http://schemas.microsoft.com/office/drawing/2014/main" id="{2BC123AE-8322-4E73-9A93-6095AD1C2636}"/>
                  </a:ext>
                </a:extLst>
              </p:cNvPr>
              <p:cNvSpPr/>
              <p:nvPr/>
            </p:nvSpPr>
            <p:spPr>
              <a:xfrm>
                <a:off x="-2347080" y="1023196"/>
                <a:ext cx="1651516" cy="886512"/>
              </a:xfrm>
              <a:prstGeom prst="round2DiagRect">
                <a:avLst/>
              </a:prstGeom>
              <a:solidFill>
                <a:srgbClr val="ED7D31">
                  <a:lumMod val="20000"/>
                  <a:lumOff val="80000"/>
                </a:srgbClr>
              </a:solidFill>
              <a:ln w="57150" cap="flat" cmpd="sng" algn="ctr">
                <a:solidFill>
                  <a:srgbClr val="CC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D68A5601-67AA-4646-B645-8355D0D3344C}"/>
                </a:ext>
              </a:extLst>
            </p:cNvPr>
            <p:cNvSpPr txBox="1"/>
            <p:nvPr/>
          </p:nvSpPr>
          <p:spPr>
            <a:xfrm>
              <a:off x="1260726" y="3977586"/>
              <a:ext cx="3101008"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LUYỆN ĐỌC NHÓM NHỎ</a:t>
              </a:r>
            </a:p>
          </p:txBody>
        </p:sp>
      </p:grpSp>
      <p:pic>
        <p:nvPicPr>
          <p:cNvPr id="10" name="Picture 9">
            <a:extLst>
              <a:ext uri="{FF2B5EF4-FFF2-40B4-BE49-F238E27FC236}">
                <a16:creationId xmlns:a16="http://schemas.microsoft.com/office/drawing/2014/main" id="{30265423-A8AE-46DA-B127-442B2E5F199F}"/>
              </a:ext>
            </a:extLst>
          </p:cNvPr>
          <p:cNvPicPr>
            <a:picLocks noChangeAspect="1"/>
          </p:cNvPicPr>
          <p:nvPr/>
        </p:nvPicPr>
        <p:blipFill rotWithShape="1">
          <a:blip r:embed="rId4"/>
          <a:srcRect r="7109"/>
          <a:stretch/>
        </p:blipFill>
        <p:spPr>
          <a:xfrm>
            <a:off x="6024534" y="1252336"/>
            <a:ext cx="5176095" cy="2289312"/>
          </a:xfrm>
          <a:prstGeom prst="rect">
            <a:avLst/>
          </a:prstGeom>
        </p:spPr>
      </p:pic>
      <p:pic>
        <p:nvPicPr>
          <p:cNvPr id="11" name="Picture 10">
            <a:extLst>
              <a:ext uri="{FF2B5EF4-FFF2-40B4-BE49-F238E27FC236}">
                <a16:creationId xmlns:a16="http://schemas.microsoft.com/office/drawing/2014/main" id="{3E50B1D6-9460-4169-AD17-2DA899EB65AE}"/>
              </a:ext>
            </a:extLst>
          </p:cNvPr>
          <p:cNvPicPr>
            <a:picLocks noChangeAspect="1"/>
          </p:cNvPicPr>
          <p:nvPr/>
        </p:nvPicPr>
        <p:blipFill>
          <a:blip r:embed="rId5"/>
          <a:stretch>
            <a:fillRect/>
          </a:stretch>
        </p:blipFill>
        <p:spPr>
          <a:xfrm>
            <a:off x="5006556" y="3808348"/>
            <a:ext cx="6194073" cy="2608157"/>
          </a:xfrm>
          <a:prstGeom prst="rect">
            <a:avLst/>
          </a:prstGeom>
        </p:spPr>
      </p:pic>
    </p:spTree>
    <p:extLst>
      <p:ext uri="{BB962C8B-B14F-4D97-AF65-F5344CB8AC3E}">
        <p14:creationId xmlns:p14="http://schemas.microsoft.com/office/powerpoint/2010/main" val="1888965798"/>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0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vi-V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1</a:t>
            </a: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086866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830CC6F9-3695-402F-AABC-9FB59588F855}"/>
              </a:ext>
            </a:extLst>
          </p:cNvPr>
          <p:cNvGrpSpPr/>
          <p:nvPr/>
        </p:nvGrpSpPr>
        <p:grpSpPr>
          <a:xfrm>
            <a:off x="3393513" y="355079"/>
            <a:ext cx="5404973" cy="668878"/>
            <a:chOff x="-186723" y="89773"/>
            <a:chExt cx="5404973" cy="668878"/>
          </a:xfrm>
        </p:grpSpPr>
        <p:sp>
          <p:nvSpPr>
            <p:cNvPr id="11" name="Google Shape;1244;p45">
              <a:extLst>
                <a:ext uri="{FF2B5EF4-FFF2-40B4-BE49-F238E27FC236}">
                  <a16:creationId xmlns:a16="http://schemas.microsoft.com/office/drawing/2014/main" id="{EEEED874-C02C-4C7F-A9C3-E877D4013DF9}"/>
                </a:ext>
              </a:extLst>
            </p:cNvPr>
            <p:cNvSpPr/>
            <p:nvPr/>
          </p:nvSpPr>
          <p:spPr>
            <a:xfrm>
              <a:off x="81324" y="89773"/>
              <a:ext cx="4802431" cy="66887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22A69CA6-FD0E-46CA-9FCF-394B587D5E94}"/>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LUYỆN ĐỌC </a:t>
              </a:r>
              <a:r>
                <a:rPr lang="en-US" sz="2400" b="1" dirty="0">
                  <a:solidFill>
                    <a:srgbClr val="FF0000"/>
                  </a:solidFill>
                  <a:latin typeface="Times New Roman" panose="02020603050405020304" pitchFamily="18" charset="0"/>
                  <a:cs typeface="Times New Roman" panose="02020603050405020304" pitchFamily="18" charset="0"/>
                </a:rPr>
                <a:t>TRƯỚC LỚP</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20" name="Picture 19">
            <a:extLst>
              <a:ext uri="{FF2B5EF4-FFF2-40B4-BE49-F238E27FC236}">
                <a16:creationId xmlns:a16="http://schemas.microsoft.com/office/drawing/2014/main" id="{E02454CF-CBE4-42B0-B7D7-605A26D52DDE}"/>
              </a:ext>
            </a:extLst>
          </p:cNvPr>
          <p:cNvPicPr>
            <a:picLocks noChangeAspect="1"/>
          </p:cNvPicPr>
          <p:nvPr/>
        </p:nvPicPr>
        <p:blipFill>
          <a:blip r:embed="rId4"/>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9063068"/>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1708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DDC0B4B-2196-4D69-B117-1F0E42780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4729" y="1242972"/>
            <a:ext cx="6539340" cy="5615028"/>
          </a:xfrm>
          <a:prstGeom prst="rect">
            <a:avLst/>
          </a:prstGeom>
        </p:spPr>
      </p:pic>
      <p:pic>
        <p:nvPicPr>
          <p:cNvPr id="5" name="Picture 4">
            <a:extLst>
              <a:ext uri="{FF2B5EF4-FFF2-40B4-BE49-F238E27FC236}">
                <a16:creationId xmlns:a16="http://schemas.microsoft.com/office/drawing/2014/main" id="{DE5D6522-E9B3-410E-A30D-2F1EBB92D2E6}"/>
              </a:ext>
            </a:extLst>
          </p:cNvPr>
          <p:cNvPicPr>
            <a:picLocks noChangeAspect="1"/>
          </p:cNvPicPr>
          <p:nvPr/>
        </p:nvPicPr>
        <p:blipFill>
          <a:blip r:embed="rId4"/>
          <a:stretch>
            <a:fillRect/>
          </a:stretch>
        </p:blipFill>
        <p:spPr>
          <a:xfrm>
            <a:off x="4983721" y="1647181"/>
            <a:ext cx="6151397" cy="3188484"/>
          </a:xfrm>
          <a:prstGeom prst="rect">
            <a:avLst/>
          </a:prstGeom>
        </p:spPr>
      </p:pic>
    </p:spTree>
    <p:extLst>
      <p:ext uri="{BB962C8B-B14F-4D97-AF65-F5344CB8AC3E}">
        <p14:creationId xmlns:p14="http://schemas.microsoft.com/office/powerpoint/2010/main" val="3754137239"/>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0A9D2A-57FF-44D0-A788-A88AF920240D}"/>
              </a:ext>
            </a:extLst>
          </p:cNvPr>
          <p:cNvGrpSpPr/>
          <p:nvPr/>
        </p:nvGrpSpPr>
        <p:grpSpPr>
          <a:xfrm>
            <a:off x="3234923" y="-914401"/>
            <a:ext cx="5303769" cy="3322750"/>
            <a:chOff x="3234923" y="-914401"/>
            <a:chExt cx="5303769" cy="3322750"/>
          </a:xfrm>
        </p:grpSpPr>
        <p:pic>
          <p:nvPicPr>
            <p:cNvPr id="9" name="Picture 8">
              <a:extLst>
                <a:ext uri="{FF2B5EF4-FFF2-40B4-BE49-F238E27FC236}">
                  <a16:creationId xmlns:a16="http://schemas.microsoft.com/office/drawing/2014/main" id="{281C9A97-8CE2-4EC5-B5F4-4F37C94DD2DB}"/>
                </a:ext>
              </a:extLst>
            </p:cNvPr>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10" name="TextBox 9">
              <a:extLst>
                <a:ext uri="{FF2B5EF4-FFF2-40B4-BE49-F238E27FC236}">
                  <a16:creationId xmlns:a16="http://schemas.microsoft.com/office/drawing/2014/main" id="{0DF8F7BF-8971-43BD-B3AE-6E9043B5B015}"/>
                </a:ext>
              </a:extLst>
            </p:cNvPr>
            <p:cNvSpPr txBox="1"/>
            <p:nvPr/>
          </p:nvSpPr>
          <p:spPr>
            <a:xfrm>
              <a:off x="4790941" y="360608"/>
              <a:ext cx="2511380" cy="1200329"/>
            </a:xfrm>
            <a:prstGeom prst="rect">
              <a:avLst/>
            </a:prstGeom>
            <a:noFill/>
          </p:spPr>
          <p:txBody>
            <a:bodyPr wrap="square" rtlCol="0">
              <a:spAutoFit/>
            </a:bodyPr>
            <a:lstStyle/>
            <a:p>
              <a:pPr algn="ctr"/>
              <a:r>
                <a:rPr lang="en-US" sz="3600" dirty="0">
                  <a:solidFill>
                    <a:srgbClr val="C00000"/>
                  </a:solidFill>
                  <a:latin typeface="Times New Roman" panose="02020603050405020304" pitchFamily="18" charset="0"/>
                  <a:cs typeface="Times New Roman" panose="02020603050405020304" pitchFamily="18" charset="0"/>
                </a:rPr>
                <a:t>CÙNG TÌM HIỂU</a:t>
              </a:r>
            </a:p>
          </p:txBody>
        </p:sp>
      </p:grpSp>
      <p:sp>
        <p:nvSpPr>
          <p:cNvPr id="11" name="Rounded Rectangle 2">
            <a:extLst>
              <a:ext uri="{FF2B5EF4-FFF2-40B4-BE49-F238E27FC236}">
                <a16:creationId xmlns:a16="http://schemas.microsoft.com/office/drawing/2014/main" id="{6C48FFED-49F9-4BBC-84B1-1198DB90F80A}"/>
              </a:ext>
            </a:extLst>
          </p:cNvPr>
          <p:cNvSpPr/>
          <p:nvPr/>
        </p:nvSpPr>
        <p:spPr>
          <a:xfrm>
            <a:off x="824176" y="2408347"/>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niềm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vui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3" name="Rounded Rectangle 4">
            <a:extLst>
              <a:ext uri="{FF2B5EF4-FFF2-40B4-BE49-F238E27FC236}">
                <a16:creationId xmlns:a16="http://schemas.microsoft.com/office/drawing/2014/main" id="{D3DF707A-E847-4875-83A0-EDEE9B0DE414}"/>
              </a:ext>
            </a:extLst>
          </p:cNvPr>
          <p:cNvSpPr/>
          <p:nvPr/>
        </p:nvSpPr>
        <p:spPr>
          <a:xfrm>
            <a:off x="6343650" y="2408347"/>
            <a:ext cx="5518641" cy="14480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2.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đã</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trong</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5">
            <a:extLst>
              <a:ext uri="{FF2B5EF4-FFF2-40B4-BE49-F238E27FC236}">
                <a16:creationId xmlns:a16="http://schemas.microsoft.com/office/drawing/2014/main" id="{BDC23E41-9469-4D97-96F1-0BC57FB5098F}"/>
              </a:ext>
            </a:extLst>
          </p:cNvPr>
          <p:cNvSpPr/>
          <p:nvPr/>
        </p:nvSpPr>
        <p:spPr>
          <a:xfrm>
            <a:off x="696159" y="4283063"/>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5" name="Rounded Rectangle 6">
            <a:extLst>
              <a:ext uri="{FF2B5EF4-FFF2-40B4-BE49-F238E27FC236}">
                <a16:creationId xmlns:a16="http://schemas.microsoft.com/office/drawing/2014/main" id="{48BB9519-28F5-4899-9BCC-C8965DB32CCF}"/>
              </a:ext>
            </a:extLst>
          </p:cNvPr>
          <p:cNvSpPr/>
          <p:nvPr/>
        </p:nvSpPr>
        <p:spPr>
          <a:xfrm>
            <a:off x="6343650" y="4250400"/>
            <a:ext cx="5518641"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226459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tiên</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417740"/>
              <a:ext cx="5843238" cy="1569660"/>
            </a:xfrm>
            <a:prstGeom prst="rect">
              <a:avLst/>
            </a:prstGeom>
          </p:spPr>
          <p:txBody>
            <a:bodyPr wrap="square">
              <a:spAutoFit/>
            </a:bodyPr>
            <a:lstStyle/>
            <a:p>
              <a:pPr algn="ctr"/>
              <a:r>
                <a:rPr lang="vi-VN" sz="3200" b="1" dirty="0">
                  <a:latin typeface="Times New Roman" panose="02020603050405020304" pitchFamily="18" charset="0"/>
                  <a:ea typeface="Arial-Rounded" panose="020B0500000000000000" pitchFamily="34" charset="0"/>
                  <a:cs typeface="Times New Roman" panose="02020603050405020304" pitchFamily="18" charset="0"/>
                </a:rPr>
                <a:t>1. Tìm những chi tiết thể hiện niềm vui khi gặp lại nhau của Chi và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818140" y="4211379"/>
            <a:ext cx="7720383" cy="1953868"/>
          </a:xfrm>
          <a:prstGeom prst="rect">
            <a:avLst/>
          </a:prstGeom>
        </p:spPr>
        <p:txBody>
          <a:bodyPr wrap="none">
            <a:spAutoFit/>
          </a:bodyPr>
          <a:lstStyle/>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Sơn giơ chiếc diều rất xinh ra vẫy Chi rối rít.</a:t>
            </a:r>
          </a:p>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Chi mừng rỡ chạy ra.</a:t>
            </a:r>
          </a:p>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Hai bạn thi nhau kể những trải nghiệm mùa hè.</a:t>
            </a:r>
          </a:p>
        </p:txBody>
      </p:sp>
    </p:spTree>
    <p:extLst>
      <p:ext uri="{BB962C8B-B14F-4D97-AF65-F5344CB8AC3E}">
        <p14:creationId xmlns:p14="http://schemas.microsoft.com/office/powerpoint/2010/main" val="2101658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604" y="2429164"/>
            <a:ext cx="5157884" cy="4428836"/>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04669" y="1662545"/>
            <a:ext cx="5727424" cy="1200329"/>
          </a:xfrm>
          <a:prstGeom prst="rect">
            <a:avLst/>
          </a:prstGeom>
          <a:noFill/>
        </p:spPr>
        <p:txBody>
          <a:bodyPr wrap="square" rtlCol="0">
            <a:spAutoFit/>
          </a:bodyPr>
          <a:lstStyle/>
          <a:p>
            <a:pPr algn="ctr"/>
            <a:r>
              <a:rPr lang="en-US" sz="7200" b="1" dirty="0" err="1" smtClean="0">
                <a:solidFill>
                  <a:srgbClr val="00B050"/>
                </a:solidFill>
                <a:latin typeface="Times New Roman" panose="02020603050405020304" pitchFamily="18" charset="0"/>
                <a:cs typeface="Times New Roman" panose="02020603050405020304" pitchFamily="18" charset="0"/>
              </a:rPr>
              <a:t>Chủ</a:t>
            </a:r>
            <a:r>
              <a:rPr lang="en-US" sz="7200" b="1" dirty="0" smtClean="0">
                <a:solidFill>
                  <a:srgbClr val="00B050"/>
                </a:solidFill>
                <a:latin typeface="Times New Roman" panose="02020603050405020304" pitchFamily="18" charset="0"/>
                <a:cs typeface="Times New Roman" panose="02020603050405020304" pitchFamily="18" charset="0"/>
              </a:rPr>
              <a:t> </a:t>
            </a:r>
            <a:r>
              <a:rPr lang="en-US" sz="7200" b="1" dirty="0" err="1" smtClean="0">
                <a:solidFill>
                  <a:srgbClr val="00B050"/>
                </a:solidFill>
                <a:latin typeface="Times New Roman" panose="02020603050405020304" pitchFamily="18" charset="0"/>
                <a:cs typeface="Times New Roman" panose="02020603050405020304" pitchFamily="18" charset="0"/>
              </a:rPr>
              <a:t>đề</a:t>
            </a:r>
            <a:endParaRPr lang="en-US" sz="7200" b="1" dirty="0">
              <a:solidFill>
                <a:srgbClr val="00B05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6128"/>
          <a:stretch/>
        </p:blipFill>
        <p:spPr>
          <a:xfrm>
            <a:off x="1330035" y="-28795"/>
            <a:ext cx="5153891" cy="6743631"/>
          </a:xfrm>
          <a:prstGeom prst="rect">
            <a:avLst/>
          </a:prstGeom>
        </p:spPr>
      </p:pic>
    </p:spTree>
    <p:extLst>
      <p:ext uri="{BB962C8B-B14F-4D97-AF65-F5344CB8AC3E}">
        <p14:creationId xmlns:p14="http://schemas.microsoft.com/office/powerpoint/2010/main" val="2772874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 đọc kĩ lời của Sơn nói với Chi về mùa hè của mình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Sơn đã có những trải nghiệm gì trong mùa hè?</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639876" y="3970515"/>
            <a:ext cx="8158436" cy="2589491"/>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 mùa hè, Sơn được về quê ở cùng ông bà.</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Cậu được theo ông bà đi trồng rau, câu cá.</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Chiều chiều, cậu đi thả diều cùng bạn</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Sơn còn được nằm giữa bãi cỏ ngắm trời xanh.</a:t>
            </a:r>
          </a:p>
        </p:txBody>
      </p:sp>
    </p:spTree>
    <p:extLst>
      <p:ext uri="{BB962C8B-B14F-4D97-AF65-F5344CB8AC3E}">
        <p14:creationId xmlns:p14="http://schemas.microsoft.com/office/powerpoint/2010/main" val="3185978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 đọc kĩ cuộc đối thoại giữa Chi và Sơn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Trải nghiệm mùa hè của Chi có gì khác với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387122" y="3946604"/>
            <a:ext cx="8158436" cy="1468864"/>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 mùa hè vừa rồi, Chi được bố dạy đi xe đạp. Bạn được đạp xe đi khắp nơi.</a:t>
            </a:r>
          </a:p>
        </p:txBody>
      </p:sp>
    </p:spTree>
    <p:extLst>
      <p:ext uri="{BB962C8B-B14F-4D97-AF65-F5344CB8AC3E}">
        <p14:creationId xmlns:p14="http://schemas.microsoft.com/office/powerpoint/2010/main" val="900460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 suy nghĩ và đưa ra câu trả lời theo ý kiến riêng của mình.</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323850" y="-771524"/>
            <a:ext cx="8534400" cy="8458198"/>
            <a:chOff x="929679" y="-1054475"/>
            <a:chExt cx="7949254" cy="5301994"/>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1054475"/>
              <a:ext cx="7949254" cy="5301994"/>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067738" y="398539"/>
              <a:ext cx="5843238" cy="2662416"/>
            </a:xfrm>
            <a:prstGeom prst="rect">
              <a:avLst/>
            </a:prstGeom>
          </p:spPr>
          <p:txBody>
            <a:bodyPr wrap="square">
              <a:spAutoFit/>
            </a:bodyPr>
            <a:lstStyle/>
            <a:p>
              <a:pPr algn="ct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vẫn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ý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kiến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ctr"/>
              <a:endPar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a:p>
              <a:pPr algn="ctr"/>
              <a:endPar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1950654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E6050B-48A4-4C75-8A7E-A309DB1160C2}"/>
              </a:ext>
            </a:extLst>
          </p:cNvPr>
          <p:cNvGrpSpPr/>
          <p:nvPr/>
        </p:nvGrpSpPr>
        <p:grpSpPr>
          <a:xfrm>
            <a:off x="3869777" y="-556173"/>
            <a:ext cx="4312198" cy="3985173"/>
            <a:chOff x="3825327" y="-288795"/>
            <a:chExt cx="3985173" cy="3985173"/>
          </a:xfrm>
        </p:grpSpPr>
        <p:pic>
          <p:nvPicPr>
            <p:cNvPr id="9" name="Picture 8">
              <a:extLst>
                <a:ext uri="{FF2B5EF4-FFF2-40B4-BE49-F238E27FC236}">
                  <a16:creationId xmlns:a16="http://schemas.microsoft.com/office/drawing/2014/main" id="{7302FE2C-6331-4D19-935F-63D90A7333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5B85BB0-4355-4548-B58B-FAEF3617332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5" name="TextBox 14">
            <a:extLst>
              <a:ext uri="{FF2B5EF4-FFF2-40B4-BE49-F238E27FC236}">
                <a16:creationId xmlns:a16="http://schemas.microsoft.com/office/drawing/2014/main" id="{A50D1AFD-6C39-4114-8068-6EDDBC79778D}"/>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xmln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cuộc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giữa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Sơn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chia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sẻ</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nghiệm</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vị</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dịp</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a:t>
            </a:r>
            <a:endParaRPr kumimoji="0" lang="en-US" sz="4400" b="1"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9037933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4ef6b7c9486052b6069210c143670dcb">
            <a:extLst>
              <a:ext uri="{FF2B5EF4-FFF2-40B4-BE49-F238E27FC236}">
                <a16:creationId xmlns:a16="http://schemas.microsoft.com/office/drawing/2014/main" id="{0E90430C-C573-4959-9249-03ACB5A9DEA6}"/>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9930384" y="276165"/>
            <a:ext cx="1684020" cy="1878330"/>
          </a:xfrm>
          <a:prstGeom prst="rect">
            <a:avLst/>
          </a:prstGeom>
        </p:spPr>
      </p:pic>
      <p:grpSp>
        <p:nvGrpSpPr>
          <p:cNvPr id="10" name="Group 9">
            <a:extLst>
              <a:ext uri="{FF2B5EF4-FFF2-40B4-BE49-F238E27FC236}">
                <a16:creationId xmlns:a16="http://schemas.microsoft.com/office/drawing/2014/main" id="{706E9FA4-CF8D-4745-A860-8E17030F4984}"/>
              </a:ext>
            </a:extLst>
          </p:cNvPr>
          <p:cNvGrpSpPr/>
          <p:nvPr/>
        </p:nvGrpSpPr>
        <p:grpSpPr>
          <a:xfrm>
            <a:off x="3991741" y="123821"/>
            <a:ext cx="5138108" cy="823718"/>
            <a:chOff x="-98337" y="142871"/>
            <a:chExt cx="5818792" cy="823718"/>
          </a:xfrm>
        </p:grpSpPr>
        <p:sp>
          <p:nvSpPr>
            <p:cNvPr id="11" name="Google Shape;1244;p45">
              <a:extLst>
                <a:ext uri="{FF2B5EF4-FFF2-40B4-BE49-F238E27FC236}">
                  <a16:creationId xmlns:a16="http://schemas.microsoft.com/office/drawing/2014/main" id="{0A999C7D-279C-40F5-9773-13C78A1CA3C6}"/>
                </a:ext>
              </a:extLst>
            </p:cNvPr>
            <p:cNvSpPr/>
            <p:nvPr/>
          </p:nvSpPr>
          <p:spPr>
            <a:xfrm>
              <a:off x="92313" y="142871"/>
              <a:ext cx="5437491" cy="82371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2389C2F0-3D18-429A-BAB5-434EB2905CA7}"/>
                </a:ext>
              </a:extLst>
            </p:cNvPr>
            <p:cNvSpPr txBox="1"/>
            <p:nvPr/>
          </p:nvSpPr>
          <p:spPr>
            <a:xfrm>
              <a:off x="-98337" y="272573"/>
              <a:ext cx="58187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Times New Roman" panose="02020603050405020304" pitchFamily="18" charset="0"/>
                  <a:cs typeface="Times New Roman" panose="02020603050405020304" pitchFamily="18" charset="0"/>
                </a:rPr>
                <a:t>Luyện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lại</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F99332DE-578A-48A5-BAFF-F2A82C132DDF}"/>
              </a:ext>
            </a:extLst>
          </p:cNvPr>
          <p:cNvPicPr>
            <a:picLocks noChangeAspect="1"/>
          </p:cNvPicPr>
          <p:nvPr/>
        </p:nvPicPr>
        <p:blipFill>
          <a:blip r:embed="rId4"/>
          <a:stretch>
            <a:fillRect/>
          </a:stretch>
        </p:blipFill>
        <p:spPr>
          <a:xfrm>
            <a:off x="1299533" y="1564729"/>
            <a:ext cx="10120237" cy="4090771"/>
          </a:xfrm>
          <a:prstGeom prst="rect">
            <a:avLst/>
          </a:prstGeom>
        </p:spPr>
      </p:pic>
    </p:spTree>
    <p:extLst>
      <p:ext uri="{BB962C8B-B14F-4D97-AF65-F5344CB8AC3E}">
        <p14:creationId xmlns:p14="http://schemas.microsoft.com/office/powerpoint/2010/main" val="1099883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0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0" i="0" u="none" strike="noStrike" kern="1200" cap="none" spc="0" normalizeH="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vi-VN" sz="2000" b="0"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830008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c2f4fe46df9cf447e9cc95affed16d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42460" y="0"/>
            <a:ext cx="487363" cy="487363"/>
          </a:xfrm>
          <a:prstGeom prst="rect">
            <a:avLst/>
          </a:prstGeom>
        </p:spPr>
      </p:pic>
      <p:pic>
        <p:nvPicPr>
          <p:cNvPr id="3" name="Picture 2">
            <a:extLst>
              <a:ext uri="{FF2B5EF4-FFF2-40B4-BE49-F238E27FC236}">
                <a16:creationId xmlns:a16="http://schemas.microsoft.com/office/drawing/2014/main" id="{9D58739A-66D5-4E18-96B4-E03ADD03FE55}"/>
              </a:ext>
            </a:extLst>
          </p:cNvPr>
          <p:cNvPicPr>
            <a:picLocks noChangeAspect="1"/>
          </p:cNvPicPr>
          <p:nvPr/>
        </p:nvPicPr>
        <p:blipFill>
          <a:blip r:embed="rId5"/>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15195364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4"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927C88-6DD7-437A-9CD3-21AE2DCDA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380D33D-1AB8-4681-8880-918854BEF238}"/>
              </a:ext>
            </a:extLst>
          </p:cNvPr>
          <p:cNvSpPr txBox="1"/>
          <p:nvPr/>
        </p:nvSpPr>
        <p:spPr>
          <a:xfrm>
            <a:off x="4232024" y="952500"/>
            <a:ext cx="6693152" cy="954107"/>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Tưởng</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tượng</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id="{57EDAEFD-6E18-4BC2-9A2F-0864DA87FCFA}"/>
              </a:ext>
            </a:extLst>
          </p:cNvPr>
          <p:cNvPicPr>
            <a:picLocks noChangeAspect="1"/>
          </p:cNvPicPr>
          <p:nvPr/>
        </p:nvPicPr>
        <p:blipFill>
          <a:blip r:embed="rId4"/>
          <a:stretch>
            <a:fillRect/>
          </a:stretch>
        </p:blipFill>
        <p:spPr>
          <a:xfrm>
            <a:off x="3251780" y="1971391"/>
            <a:ext cx="8341674" cy="3334034"/>
          </a:xfrm>
          <a:prstGeom prst="rect">
            <a:avLst/>
          </a:prstGeom>
        </p:spPr>
      </p:pic>
      <p:grpSp>
        <p:nvGrpSpPr>
          <p:cNvPr id="31" name="Group 30">
            <a:extLst>
              <a:ext uri="{FF2B5EF4-FFF2-40B4-BE49-F238E27FC236}">
                <a16:creationId xmlns:a16="http://schemas.microsoft.com/office/drawing/2014/main" id="{882994CD-2F2F-4BE9-94B2-1CB3E258C191}"/>
              </a:ext>
            </a:extLst>
          </p:cNvPr>
          <p:cNvGrpSpPr/>
          <p:nvPr/>
        </p:nvGrpSpPr>
        <p:grpSpPr>
          <a:xfrm>
            <a:off x="619126" y="1238250"/>
            <a:ext cx="2632660" cy="2787120"/>
            <a:chOff x="3041493" y="816711"/>
            <a:chExt cx="1744754" cy="1914975"/>
          </a:xfrm>
        </p:grpSpPr>
        <p:sp>
          <p:nvSpPr>
            <p:cNvPr id="33" name="TextBox 32">
              <a:extLst>
                <a:ext uri="{FF2B5EF4-FFF2-40B4-BE49-F238E27FC236}">
                  <a16:creationId xmlns:a16="http://schemas.microsoft.com/office/drawing/2014/main" id="{1C8B8F30-176F-448B-9424-EFF6C33AFC31}"/>
                </a:ext>
              </a:extLst>
            </p:cNvPr>
            <p:cNvSpPr txBox="1"/>
            <p:nvPr/>
          </p:nvSpPr>
          <p:spPr>
            <a:xfrm>
              <a:off x="3294841" y="2156390"/>
              <a:ext cx="1238054" cy="575296"/>
            </a:xfrm>
            <a:prstGeom prst="rect">
              <a:avLst/>
            </a:prstGeom>
            <a:noFill/>
          </p:spPr>
          <p:txBody>
            <a:bodyPr wrap="none" rtlCol="0">
              <a:spAutoFit/>
            </a:bodyPr>
            <a:lstStyle/>
            <a:p>
              <a:pPr algn="ctr"/>
              <a:r>
                <a:rPr lang="en-US" sz="2000" dirty="0">
                  <a:solidFill>
                    <a:srgbClr val="FFFF00"/>
                  </a:solidFill>
                  <a:latin typeface="iCiel Cadena" panose="02000503000000020004" pitchFamily="50" charset="0"/>
                </a:rPr>
                <a:t>THẢO LUẬN</a:t>
              </a:r>
              <a:br>
                <a:rPr lang="en-US" sz="2000" dirty="0">
                  <a:solidFill>
                    <a:srgbClr val="FFFF00"/>
                  </a:solidFill>
                  <a:latin typeface="iCiel Cadena" panose="02000503000000020004" pitchFamily="50" charset="0"/>
                </a:rPr>
              </a:br>
              <a:r>
                <a:rPr lang="en-US" sz="2000" dirty="0">
                  <a:solidFill>
                    <a:srgbClr val="FFFF00"/>
                  </a:solidFill>
                  <a:latin typeface="iCiel Cadena" panose="02000503000000020004" pitchFamily="50" charset="0"/>
                </a:rPr>
                <a:t>NHÓM ĐÔI</a:t>
              </a:r>
            </a:p>
          </p:txBody>
        </p:sp>
        <p:pic>
          <p:nvPicPr>
            <p:cNvPr id="34" name="Picture 33">
              <a:extLst>
                <a:ext uri="{FF2B5EF4-FFF2-40B4-BE49-F238E27FC236}">
                  <a16:creationId xmlns:a16="http://schemas.microsoft.com/office/drawing/2014/main" id="{C749496C-F529-4238-B6C9-1BD5413E5F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sp>
        <p:nvSpPr>
          <p:cNvPr id="6" name="Rectangle: Rounded Corners 5">
            <a:extLst>
              <a:ext uri="{FF2B5EF4-FFF2-40B4-BE49-F238E27FC236}">
                <a16:creationId xmlns:a16="http://schemas.microsoft.com/office/drawing/2014/main" id="{8F8359F7-C1C6-4B24-8CF9-3037D17809C3}"/>
              </a:ext>
            </a:extLst>
          </p:cNvPr>
          <p:cNvSpPr/>
          <p:nvPr/>
        </p:nvSpPr>
        <p:spPr>
          <a:xfrm>
            <a:off x="3251780" y="206187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Gợi ý:</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Kì nghỉ của em diễn ra những gì?</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Có những gì ấn tượng trong kì nghỉ đó?</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Em cảm thấy như thế nào sau kì nghỉ?</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Được gặp lại bạn, em cảm thấy như thế nào?</a:t>
            </a: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C9E6461-7FB9-4F23-9C9B-2C20B11B1FE8}"/>
              </a:ext>
            </a:extLst>
          </p:cNvPr>
          <p:cNvSpPr txBox="1"/>
          <p:nvPr/>
        </p:nvSpPr>
        <p:spPr>
          <a:xfrm>
            <a:off x="2461726" y="1053654"/>
            <a:ext cx="7467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Thứ</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ngày</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tháng</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năm</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2022</a:t>
            </a:r>
          </a:p>
        </p:txBody>
      </p:sp>
      <p:sp>
        <p:nvSpPr>
          <p:cNvPr id="16" name="TextBox 15">
            <a:extLst>
              <a:ext uri="{FF2B5EF4-FFF2-40B4-BE49-F238E27FC236}">
                <a16:creationId xmlns:a16="http://schemas.microsoft.com/office/drawing/2014/main" id="{0CDD90BA-6471-4AEC-B23F-83DBECA0D85F}"/>
              </a:ext>
            </a:extLst>
          </p:cNvPr>
          <p:cNvSpPr txBox="1"/>
          <p:nvPr/>
        </p:nvSpPr>
        <p:spPr>
          <a:xfrm>
            <a:off x="2323321" y="2581527"/>
            <a:ext cx="72125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Bài</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1: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Ngày</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gặp</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lại</a:t>
            </a:r>
            <a:endPar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F6B203D-A5CB-4F9F-AADA-780DC0B6D0BC}"/>
              </a:ext>
            </a:extLst>
          </p:cNvPr>
          <p:cNvSpPr txBox="1"/>
          <p:nvPr/>
        </p:nvSpPr>
        <p:spPr>
          <a:xfrm>
            <a:off x="4721290" y="1716833"/>
            <a:ext cx="29484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Tiếng</a:t>
            </a:r>
            <a:r>
              <a:rPr kumimoji="0" lang="en-US" sz="4400" b="0"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400" b="0" i="0" u="sng"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Việt</a:t>
            </a:r>
            <a:endParaRPr kumimoji="0" lang="en-US" sz="4400" b="0"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8" y="-2171132"/>
            <a:ext cx="11847082" cy="11847082"/>
          </a:xfrm>
          <a:prstGeom prst="rect">
            <a:avLst/>
          </a:prstGeom>
        </p:spPr>
      </p:pic>
      <p:pic>
        <p:nvPicPr>
          <p:cNvPr id="6" name="Picture 5">
            <a:extLst>
              <a:ext uri="{FF2B5EF4-FFF2-40B4-BE49-F238E27FC236}">
                <a16:creationId xmlns:a16="http://schemas.microsoft.com/office/drawing/2014/main" id="{25FB1D8D-258E-4107-B0BA-8BEDF9B1D6D1}"/>
              </a:ext>
            </a:extLst>
          </p:cNvPr>
          <p:cNvPicPr>
            <a:picLocks noChangeAspect="1"/>
          </p:cNvPicPr>
          <p:nvPr/>
        </p:nvPicPr>
        <p:blipFill>
          <a:blip r:embed="rId4"/>
          <a:stretch>
            <a:fillRect/>
          </a:stretch>
        </p:blipFill>
        <p:spPr>
          <a:xfrm>
            <a:off x="3000375" y="1921825"/>
            <a:ext cx="6804246" cy="3332574"/>
          </a:xfrm>
          <a:prstGeom prst="rect">
            <a:avLst/>
          </a:prstGeom>
        </p:spPr>
      </p:pic>
    </p:spTree>
    <p:extLst>
      <p:ext uri="{BB962C8B-B14F-4D97-AF65-F5344CB8AC3E}">
        <p14:creationId xmlns:p14="http://schemas.microsoft.com/office/powerpoint/2010/main" val="5566812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4ef6b7c9486052b6069210c143670dcb">
            <a:extLst>
              <a:ext uri="{FF2B5EF4-FFF2-40B4-BE49-F238E27FC236}">
                <a16:creationId xmlns:a16="http://schemas.microsoft.com/office/drawing/2014/main" id="{003FE27E-18D5-438F-8A9D-4C5BCB6AC2A8}"/>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6" name="组合 26">
            <a:extLst>
              <a:ext uri="{FF2B5EF4-FFF2-40B4-BE49-F238E27FC236}">
                <a16:creationId xmlns:a16="http://schemas.microsoft.com/office/drawing/2014/main" id="{9710BE2B-C071-4556-99CF-23AE5F273F93}"/>
              </a:ext>
            </a:extLst>
          </p:cNvPr>
          <p:cNvGrpSpPr/>
          <p:nvPr/>
        </p:nvGrpSpPr>
        <p:grpSpPr>
          <a:xfrm>
            <a:off x="2983607" y="613318"/>
            <a:ext cx="5622279" cy="3882404"/>
            <a:chOff x="1652956" y="-308918"/>
            <a:chExt cx="5139669" cy="3632184"/>
          </a:xfrm>
        </p:grpSpPr>
        <p:pic>
          <p:nvPicPr>
            <p:cNvPr id="7" name="Picture 9" descr="C:\Users\Administrator\Desktop\新作卡通用图\1130.png">
              <a:extLst>
                <a:ext uri="{FF2B5EF4-FFF2-40B4-BE49-F238E27FC236}">
                  <a16:creationId xmlns:a16="http://schemas.microsoft.com/office/drawing/2014/main" id="{C0F696C6-5AEB-479D-AA0A-3107C2C817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我图PPT\00001PNG素材\儿童卡通\fty.png">
              <a:extLst>
                <a:ext uri="{FF2B5EF4-FFF2-40B4-BE49-F238E27FC236}">
                  <a16:creationId xmlns:a16="http://schemas.microsoft.com/office/drawing/2014/main" id="{6F9F5F97-1DBA-4C87-BB28-23AAE33248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2B9EAE9A-B4B5-4DDC-9F0C-44680EE79203}"/>
              </a:ext>
            </a:extLst>
          </p:cNvPr>
          <p:cNvGrpSpPr/>
          <p:nvPr/>
        </p:nvGrpSpPr>
        <p:grpSpPr>
          <a:xfrm>
            <a:off x="3130643" y="201459"/>
            <a:ext cx="5818792" cy="823718"/>
            <a:chOff x="3130643" y="201459"/>
            <a:chExt cx="5818792" cy="823718"/>
          </a:xfrm>
        </p:grpSpPr>
        <p:sp>
          <p:nvSpPr>
            <p:cNvPr id="10" name="Google Shape;1244;p45">
              <a:extLst>
                <a:ext uri="{FF2B5EF4-FFF2-40B4-BE49-F238E27FC236}">
                  <a16:creationId xmlns:a16="http://schemas.microsoft.com/office/drawing/2014/main" id="{4E80BE65-D746-428C-B6B7-65B5C6671A78}"/>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BACA34C1-E7F4-4B6B-87A5-AF1796979451}"/>
                </a:ext>
              </a:extLst>
            </p:cNvPr>
            <p:cNvSpPr txBox="1"/>
            <p:nvPr/>
          </p:nvSpPr>
          <p:spPr>
            <a:xfrm>
              <a:off x="3130643" y="393603"/>
              <a:ext cx="5818792" cy="523220"/>
            </a:xfrm>
            <a:prstGeom prst="rect">
              <a:avLst/>
            </a:prstGeom>
            <a:noFill/>
          </p:spPr>
          <p:txBody>
            <a:bodyPr wrap="square" rtlCol="0">
              <a:spAutoFit/>
            </a:bodyPr>
            <a:lstStyle/>
            <a:p>
              <a:pPr algn="ctr"/>
              <a:r>
                <a:rPr lang="en-US" sz="2800" b="1" dirty="0">
                  <a:solidFill>
                    <a:srgbClr val="FFFF00"/>
                  </a:solidFill>
                  <a:latin typeface="Times New Roman" panose="02020603050405020304" pitchFamily="18" charset="0"/>
                  <a:cs typeface="Times New Roman" panose="02020603050405020304" pitchFamily="18" charset="0"/>
                </a:rPr>
                <a:t>LẮNG NGHE ĐỌC MẪU</a:t>
              </a:r>
            </a:p>
          </p:txBody>
        </p:sp>
      </p:grpSp>
      <p:sp>
        <p:nvSpPr>
          <p:cNvPr id="13" name="TextBox 28">
            <a:extLst>
              <a:ext uri="{FF2B5EF4-FFF2-40B4-BE49-F238E27FC236}">
                <a16:creationId xmlns:a16="http://schemas.microsoft.com/office/drawing/2014/main" id="{FD0BB882-1C88-4678-853E-8C050AD9A45F}"/>
              </a:ext>
            </a:extLst>
          </p:cNvPr>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Times New Roman" panose="02020603050405020304" pitchFamily="18" charset="0"/>
                <a:ea typeface="inpin heiti" charset="-122"/>
                <a:cs typeface="Times New Roman" panose="02020603050405020304" pitchFamily="18" charset="0"/>
              </a:rPr>
              <a:t>MẮT DÕI</a:t>
            </a:r>
          </a:p>
        </p:txBody>
      </p:sp>
      <p:sp>
        <p:nvSpPr>
          <p:cNvPr id="14" name="TextBox 28">
            <a:extLst>
              <a:ext uri="{FF2B5EF4-FFF2-40B4-BE49-F238E27FC236}">
                <a16:creationId xmlns:a16="http://schemas.microsoft.com/office/drawing/2014/main" id="{C6DECA09-4230-440E-A005-B2924CB1DDB2}"/>
              </a:ext>
            </a:extLst>
          </p:cNvPr>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rPr>
              <a:t>TAI NGHE</a:t>
            </a:r>
          </a:p>
        </p:txBody>
      </p:sp>
      <p:sp>
        <p:nvSpPr>
          <p:cNvPr id="15" name="TextBox 28">
            <a:extLst>
              <a:ext uri="{FF2B5EF4-FFF2-40B4-BE49-F238E27FC236}">
                <a16:creationId xmlns:a16="http://schemas.microsoft.com/office/drawing/2014/main" id="{C216659F-140B-41FF-B6FE-53659D57E975}"/>
              </a:ext>
            </a:extLst>
          </p:cNvPr>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rPr>
              <a:t>TAY DÒ</a:t>
            </a: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DEE3E6FD-83F7-482E-B110-48769ED4D3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55138BAB-561B-49EA-B1CB-D836D5B9C9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8C685F03-454D-45BE-84C8-B9BC821DBA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82023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50" fill="hold"/>
                                        <p:tgtEl>
                                          <p:spTgt spid="6"/>
                                        </p:tgtEl>
                                        <p:attrNameLst>
                                          <p:attrName>ppt_w</p:attrName>
                                        </p:attrNameLst>
                                      </p:cBhvr>
                                      <p:tavLst>
                                        <p:tav tm="0">
                                          <p:val>
                                            <p:strVal val="#ppt_w*0.70"/>
                                          </p:val>
                                        </p:tav>
                                        <p:tav tm="100000">
                                          <p:val>
                                            <p:strVal val="#ppt_w"/>
                                          </p:val>
                                        </p:tav>
                                      </p:tavLst>
                                    </p:anim>
                                    <p:anim calcmode="lin" valueType="num">
                                      <p:cBhvr>
                                        <p:cTn id="13" dur="250" fill="hold"/>
                                        <p:tgtEl>
                                          <p:spTgt spid="6"/>
                                        </p:tgtEl>
                                        <p:attrNameLst>
                                          <p:attrName>ppt_h</p:attrName>
                                        </p:attrNameLst>
                                      </p:cBhvr>
                                      <p:tavLst>
                                        <p:tav tm="0">
                                          <p:val>
                                            <p:strVal val="#ppt_h"/>
                                          </p:val>
                                        </p:tav>
                                        <p:tav tm="100000">
                                          <p:val>
                                            <p:strVal val="#ppt_h"/>
                                          </p:val>
                                        </p:tav>
                                      </p:tavLst>
                                    </p:anim>
                                    <p:animEffect transition="in" filter="fade">
                                      <p:cBhvr>
                                        <p:cTn id="14" dur="250"/>
                                        <p:tgtEl>
                                          <p:spTgt spid="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fltVal val="0.5"/>
                                          </p:val>
                                        </p:tav>
                                        <p:tav tm="100000">
                                          <p:val>
                                            <p:strVal val="#ppt_x"/>
                                          </p:val>
                                        </p:tav>
                                      </p:tavLst>
                                    </p:anim>
                                    <p:anim calcmode="lin" valueType="num">
                                      <p:cBhvr>
                                        <p:cTn id="26" dur="500" fill="hold"/>
                                        <p:tgtEl>
                                          <p:spTgt spid="15"/>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anim calcmode="lin" valueType="num">
                                      <p:cBhvr>
                                        <p:cTn id="37" dur="500" fill="hold"/>
                                        <p:tgtEl>
                                          <p:spTgt spid="13"/>
                                        </p:tgtEl>
                                        <p:attrNameLst>
                                          <p:attrName>ppt_x</p:attrName>
                                        </p:attrNameLst>
                                      </p:cBhvr>
                                      <p:tavLst>
                                        <p:tav tm="0">
                                          <p:val>
                                            <p:fltVal val="0.5"/>
                                          </p:val>
                                        </p:tav>
                                        <p:tav tm="100000">
                                          <p:val>
                                            <p:strVal val="#ppt_x"/>
                                          </p:val>
                                        </p:tav>
                                      </p:tavLst>
                                    </p:anim>
                                    <p:anim calcmode="lin" valueType="num">
                                      <p:cBhvr>
                                        <p:cTn id="38" dur="500" fill="hold"/>
                                        <p:tgtEl>
                                          <p:spTgt spid="13"/>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anim calcmode="lin" valueType="num">
                                      <p:cBhvr>
                                        <p:cTn id="49" dur="500" fill="hold"/>
                                        <p:tgtEl>
                                          <p:spTgt spid="14"/>
                                        </p:tgtEl>
                                        <p:attrNameLst>
                                          <p:attrName>ppt_x</p:attrName>
                                        </p:attrNameLst>
                                      </p:cBhvr>
                                      <p:tavLst>
                                        <p:tav tm="0">
                                          <p:val>
                                            <p:fltVal val="0.5"/>
                                          </p:val>
                                        </p:tav>
                                        <p:tav tm="100000">
                                          <p:val>
                                            <p:strVal val="#ppt_x"/>
                                          </p:val>
                                        </p:tav>
                                      </p:tavLst>
                                    </p:anim>
                                    <p:anim calcmode="lin" valueType="num">
                                      <p:cBhvr>
                                        <p:cTn id="50"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lại</a:t>
            </a:r>
            <a:endPar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Cho cậu này.</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Chi cười: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nhỉ.</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algn="r"/>
            <a:r>
              <a:rPr lang="vi-VN" sz="2000" b="1" dirty="0">
                <a:latin typeface="Times New Roman" panose="02020603050405020304" pitchFamily="18" charset="0"/>
                <a:ea typeface="Arial-Rounded" panose="020B0500000000000000" pitchFamily="34" charset="0"/>
                <a:cs typeface="Times New Roman" panose="02020603050405020304" pitchFamily="18" charset="0"/>
              </a:rPr>
              <a:t>(Minh Dương)</a:t>
            </a:r>
          </a:p>
          <a:p>
            <a:pPr algn="just"/>
            <a:endParaRPr lang="vi-VN" sz="20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3694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0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vi-V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3EF05974-DB63-44E9-9324-B6681897EC56}"/>
              </a:ext>
            </a:extLst>
          </p:cNvPr>
          <p:cNvGrpSpPr/>
          <p:nvPr/>
        </p:nvGrpSpPr>
        <p:grpSpPr>
          <a:xfrm>
            <a:off x="-844536" y="452617"/>
            <a:ext cx="5404973" cy="550123"/>
            <a:chOff x="-1251180" y="118754"/>
            <a:chExt cx="5404973" cy="550123"/>
          </a:xfrm>
        </p:grpSpPr>
        <p:sp>
          <p:nvSpPr>
            <p:cNvPr id="6" name="Google Shape;1244;p45">
              <a:extLst>
                <a:ext uri="{FF2B5EF4-FFF2-40B4-BE49-F238E27FC236}">
                  <a16:creationId xmlns:a16="http://schemas.microsoft.com/office/drawing/2014/main" id="{D487FA31-BF32-4019-8F00-0A0936AE37A9}"/>
                </a:ext>
              </a:extLst>
            </p:cNvPr>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id="{F176900B-E2FF-4888-BC82-2658B1E6176F}"/>
                </a:ext>
              </a:extLst>
            </p:cNvPr>
            <p:cNvSpPr txBox="1"/>
            <p:nvPr/>
          </p:nvSpPr>
          <p:spPr>
            <a:xfrm>
              <a:off x="-1251180" y="209149"/>
              <a:ext cx="5404973" cy="430887"/>
            </a:xfrm>
            <a:prstGeom prst="rect">
              <a:avLst/>
            </a:prstGeom>
            <a:noFill/>
          </p:spPr>
          <p:txBody>
            <a:bodyPr wrap="square" rtlCol="0">
              <a:spAutoFit/>
            </a:bodyPr>
            <a:lstStyle/>
            <a:p>
              <a:pPr algn="ctr"/>
              <a:r>
                <a:rPr lang="en-US" sz="2200" b="1" dirty="0">
                  <a:solidFill>
                    <a:schemeClr val="bg1"/>
                  </a:solidFill>
                  <a:latin typeface="Coiny" panose="02000903060500060000" pitchFamily="2" charset="0"/>
                </a:rPr>
                <a:t>CÙNG CHIA ĐOẠN</a:t>
              </a:r>
            </a:p>
          </p:txBody>
        </p:sp>
      </p:grpSp>
      <p:sp>
        <p:nvSpPr>
          <p:cNvPr id="8" name="Rounded Rectangle 15">
            <a:extLst>
              <a:ext uri="{FF2B5EF4-FFF2-40B4-BE49-F238E27FC236}">
                <a16:creationId xmlns:a16="http://schemas.microsoft.com/office/drawing/2014/main" id="{EAFDAE7C-371E-42B5-8570-35253C451E06}"/>
              </a:ext>
            </a:extLst>
          </p:cNvPr>
          <p:cNvSpPr/>
          <p:nvPr/>
        </p:nvSpPr>
        <p:spPr>
          <a:xfrm>
            <a:off x="114300" y="1298764"/>
            <a:ext cx="12020550" cy="190163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1" name="Rounded Rectangle 21">
            <a:extLst>
              <a:ext uri="{FF2B5EF4-FFF2-40B4-BE49-F238E27FC236}">
                <a16:creationId xmlns:a16="http://schemas.microsoft.com/office/drawing/2014/main" id="{3EA3B56C-2730-4DBF-9BCC-627FC17D9090}"/>
              </a:ext>
            </a:extLst>
          </p:cNvPr>
          <p:cNvSpPr/>
          <p:nvPr/>
        </p:nvSpPr>
        <p:spPr>
          <a:xfrm>
            <a:off x="114299" y="3200400"/>
            <a:ext cx="11963401" cy="2095499"/>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3" name="Rounded Rectangle 23">
            <a:extLst>
              <a:ext uri="{FF2B5EF4-FFF2-40B4-BE49-F238E27FC236}">
                <a16:creationId xmlns:a16="http://schemas.microsoft.com/office/drawing/2014/main" id="{66B7A250-AAD2-4ABF-9804-CADFCC5A2A0C}"/>
              </a:ext>
            </a:extLst>
          </p:cNvPr>
          <p:cNvSpPr/>
          <p:nvPr/>
        </p:nvSpPr>
        <p:spPr>
          <a:xfrm>
            <a:off x="0" y="5362995"/>
            <a:ext cx="12134850" cy="120925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4037064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53" presetClass="entr" presetSubtype="52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00"/>
                            </p:stCondLst>
                            <p:childTnLst>
                              <p:par>
                                <p:cTn id="28" presetID="53" presetClass="entr" presetSubtype="52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fltVal val="0.5"/>
                                          </p:val>
                                        </p:tav>
                                        <p:tav tm="100000">
                                          <p:val>
                                            <p:strVal val="#ppt_x"/>
                                          </p:val>
                                        </p:tav>
                                      </p:tavLst>
                                    </p:anim>
                                    <p:anim calcmode="lin" valueType="num">
                                      <p:cBhvr>
                                        <p:cTn id="34" dur="500" fill="hold"/>
                                        <p:tgtEl>
                                          <p:spTgt spid="12"/>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500"/>
                            </p:stCondLst>
                            <p:childTnLst>
                              <p:par>
                                <p:cTn id="41" presetID="53" presetClass="entr" presetSubtype="52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fltVal val="0.5"/>
                                          </p:val>
                                        </p:tav>
                                        <p:tav tm="100000">
                                          <p:val>
                                            <p:strVal val="#ppt_x"/>
                                          </p:val>
                                        </p:tav>
                                      </p:tavLst>
                                    </p:anim>
                                    <p:anim calcmode="lin" valueType="num">
                                      <p:cBhvr>
                                        <p:cTn id="47"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a:t>
              </a:r>
              <a:r>
                <a:rPr lang="en-US" sz="2000" b="1">
                  <a:solidFill>
                    <a:srgbClr val="FF0000"/>
                  </a:solidFill>
                  <a:latin typeface="Coiny" panose="02000903060500060000" pitchFamily="2" charset="0"/>
                </a:rPr>
                <a:t>TIẾP </a:t>
              </a:r>
              <a:r>
                <a:rPr lang="en-US" sz="2000" b="1" smtClean="0">
                  <a:solidFill>
                    <a:srgbClr val="FF0000"/>
                  </a:solidFill>
                  <a:latin typeface="Coiny" panose="02000903060500060000" pitchFamily="2" charset="0"/>
                </a:rPr>
                <a:t>ĐOẠN</a:t>
              </a:r>
              <a:endParaRPr lang="en-US" sz="2000" b="1" dirty="0">
                <a:solidFill>
                  <a:srgbClr val="FF0000"/>
                </a:solidFill>
                <a:latin typeface="Coiny" panose="02000903060500060000" pitchFamily="2" charset="0"/>
              </a:endParaRP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mở</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tung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cửa</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sổ</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đón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tia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nắng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thu.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hết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mai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bắt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năm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gọi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ngoài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cổng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nhìn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thấy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giơ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chiếc</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xinh,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vẫy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rối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rít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Cho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mừng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rỡ</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chạy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Sơn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về</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quê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từ</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hai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bao nhiêu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ở quê,</a:t>
            </a: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được</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theo ông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trồng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rau, câu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cùng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thả</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Khi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lên cao,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nằm</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lăn ra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bãi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ngắm</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Cánh</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đứng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im như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ngủ</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thiếp</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trên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xanh.</a:t>
            </a:r>
            <a:endPar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lại</a:t>
            </a:r>
            <a:endPar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cxnSp>
        <p:nvCxnSpPr>
          <p:cNvPr id="31" name="Straight Connector 30">
            <a:extLst>
              <a:ext uri="{FF2B5EF4-FFF2-40B4-BE49-F238E27FC236}">
                <a16:creationId xmlns:a16="http://schemas.microsoft.com/office/drawing/2014/main" id="{C656946E-C195-4ED7-BBB3-1C16363908D4}"/>
              </a:ext>
            </a:extLst>
          </p:cNvPr>
          <p:cNvCxnSpPr/>
          <p:nvPr/>
        </p:nvCxnSpPr>
        <p:spPr>
          <a:xfrm flipH="1">
            <a:off x="6939218" y="3219146"/>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B3B2E8E-696C-4C13-A48E-3A94799B81CE}"/>
              </a:ext>
            </a:extLst>
          </p:cNvPr>
          <p:cNvGrpSpPr/>
          <p:nvPr/>
        </p:nvGrpSpPr>
        <p:grpSpPr>
          <a:xfrm>
            <a:off x="7008074" y="4398397"/>
            <a:ext cx="181402" cy="539684"/>
            <a:chOff x="7046758" y="4314441"/>
            <a:chExt cx="181402" cy="539684"/>
          </a:xfrm>
        </p:grpSpPr>
        <p:cxnSp>
          <p:nvCxnSpPr>
            <p:cNvPr id="32" name="Straight Connector 31">
              <a:extLst>
                <a:ext uri="{FF2B5EF4-FFF2-40B4-BE49-F238E27FC236}">
                  <a16:creationId xmlns:a16="http://schemas.microsoft.com/office/drawing/2014/main"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C656946E-C195-4ED7-BBB3-1C16363908D4}"/>
              </a:ext>
            </a:extLst>
          </p:cNvPr>
          <p:cNvCxnSpPr/>
          <p:nvPr/>
        </p:nvCxnSpPr>
        <p:spPr>
          <a:xfrm flipH="1">
            <a:off x="8564283" y="3219145"/>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56946E-C195-4ED7-BBB3-1C16363908D4}"/>
              </a:ext>
            </a:extLst>
          </p:cNvPr>
          <p:cNvCxnSpPr/>
          <p:nvPr/>
        </p:nvCxnSpPr>
        <p:spPr>
          <a:xfrm flipH="1">
            <a:off x="3706454" y="358330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656946E-C195-4ED7-BBB3-1C16363908D4}"/>
              </a:ext>
            </a:extLst>
          </p:cNvPr>
          <p:cNvCxnSpPr/>
          <p:nvPr/>
        </p:nvCxnSpPr>
        <p:spPr>
          <a:xfrm flipH="1">
            <a:off x="8277652" y="358330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8668317" y="3492137"/>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656946E-C195-4ED7-BBB3-1C16363908D4}"/>
              </a:ext>
            </a:extLst>
          </p:cNvPr>
          <p:cNvCxnSpPr/>
          <p:nvPr/>
        </p:nvCxnSpPr>
        <p:spPr>
          <a:xfrm flipH="1">
            <a:off x="9686751" y="3219145"/>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656946E-C195-4ED7-BBB3-1C16363908D4}"/>
              </a:ext>
            </a:extLst>
          </p:cNvPr>
          <p:cNvCxnSpPr/>
          <p:nvPr/>
        </p:nvCxnSpPr>
        <p:spPr>
          <a:xfrm flipH="1">
            <a:off x="6655407" y="362190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4590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1000"/>
                                        <p:tgtEl>
                                          <p:spTgt spid="2"/>
                                        </p:tgtEl>
                                      </p:cBhvr>
                                    </p:animEffect>
                                    <p:anim calcmode="lin" valueType="num">
                                      <p:cBhvr>
                                        <p:cTn id="62" dur="1000" fill="hold"/>
                                        <p:tgtEl>
                                          <p:spTgt spid="2"/>
                                        </p:tgtEl>
                                        <p:attrNameLst>
                                          <p:attrName>ppt_x</p:attrName>
                                        </p:attrNameLst>
                                      </p:cBhvr>
                                      <p:tavLst>
                                        <p:tav tm="0">
                                          <p:val>
                                            <p:strVal val="#ppt_x"/>
                                          </p:val>
                                        </p:tav>
                                        <p:tav tm="100000">
                                          <p:val>
                                            <p:strVal val="#ppt_x"/>
                                          </p:val>
                                        </p:tav>
                                      </p:tavLst>
                                    </p:anim>
                                    <p:anim calcmode="lin" valueType="num">
                                      <p:cBhvr>
                                        <p:cTn id="6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2322</Words>
  <Application>Microsoft Office PowerPoint</Application>
  <PresentationFormat>Widescreen</PresentationFormat>
  <Paragraphs>183</Paragraphs>
  <Slides>26</Slides>
  <Notes>25</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26</vt:i4>
      </vt:variant>
    </vt:vector>
  </HeadingPairs>
  <TitlesOfParts>
    <vt:vector size="40" baseType="lpstr">
      <vt:lpstr>微软雅黑</vt:lpstr>
      <vt:lpstr>Arial</vt:lpstr>
      <vt:lpstr>Arial-Rounded</vt:lpstr>
      <vt:lpstr>Calibri</vt:lpstr>
      <vt:lpstr>Coiny</vt:lpstr>
      <vt:lpstr>等线</vt:lpstr>
      <vt:lpstr>iCiel Cadena</vt:lpstr>
      <vt:lpstr>inpin heiti</vt:lpstr>
      <vt:lpstr>Times New Roman</vt:lpstr>
      <vt:lpstr>Wingdings</vt:lpstr>
      <vt:lpstr>华康方圆体W7</vt:lpstr>
      <vt:lpstr>千图网拥有20W+精美PPT模板 更多PPT模板下载至：www.58pic.com/office/ppt​​</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69</cp:revision>
  <dcterms:created xsi:type="dcterms:W3CDTF">2022-04-20T14:22:21Z</dcterms:created>
  <dcterms:modified xsi:type="dcterms:W3CDTF">2023-09-05T09:53:26Z</dcterms:modified>
</cp:coreProperties>
</file>