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1"/>
  </p:notesMasterIdLst>
  <p:sldIdLst>
    <p:sldId id="292" r:id="rId4"/>
    <p:sldId id="544" r:id="rId5"/>
    <p:sldId id="545" r:id="rId6"/>
    <p:sldId id="634" r:id="rId7"/>
    <p:sldId id="573" r:id="rId8"/>
    <p:sldId id="571" r:id="rId9"/>
    <p:sldId id="260" r:id="rId10"/>
    <p:sldId id="362" r:id="rId11"/>
    <p:sldId id="533" r:id="rId12"/>
    <p:sldId id="295" r:id="rId13"/>
    <p:sldId id="262" r:id="rId14"/>
    <p:sldId id="635" r:id="rId15"/>
    <p:sldId id="636" r:id="rId16"/>
    <p:sldId id="637" r:id="rId17"/>
    <p:sldId id="645" r:id="rId18"/>
    <p:sldId id="646" r:id="rId19"/>
    <p:sldId id="638" r:id="rId20"/>
    <p:sldId id="639" r:id="rId21"/>
    <p:sldId id="643" r:id="rId22"/>
    <p:sldId id="644" r:id="rId23"/>
    <p:sldId id="290" r:id="rId24"/>
    <p:sldId id="275" r:id="rId25"/>
    <p:sldId id="640" r:id="rId26"/>
    <p:sldId id="641" r:id="rId27"/>
    <p:sldId id="642" r:id="rId28"/>
    <p:sldId id="294"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8AED5"/>
    <a:srgbClr val="D2EFFA"/>
    <a:srgbClr val="84D1F0"/>
    <a:srgbClr val="66FF33"/>
    <a:srgbClr val="66FFCC"/>
    <a:srgbClr val="6600FF"/>
    <a:srgbClr val="00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3" d="100"/>
          <a:sy n="33" d="100"/>
        </p:scale>
        <p:origin x="643" y="11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08B02-EB84-4554-9D84-707E967A9383}"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BCC77-1300-480B-B7B2-A4C33425DC03}" type="slidenum">
              <a:rPr lang="en-US" smtClean="0"/>
              <a:t>‹#›</a:t>
            </a:fld>
            <a:endParaRPr lang="en-US"/>
          </a:p>
        </p:txBody>
      </p:sp>
    </p:spTree>
    <p:extLst>
      <p:ext uri="{BB962C8B-B14F-4D97-AF65-F5344CB8AC3E}">
        <p14:creationId xmlns:p14="http://schemas.microsoft.com/office/powerpoint/2010/main" val="268747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AutoNum type="arabicPeriod"/>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10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41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53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Enter </a:t>
            </a:r>
            <a:r>
              <a:rPr lang="en-US" dirty="0" err="1"/>
              <a:t>để</a:t>
            </a:r>
            <a:r>
              <a:rPr lang="en-US" baseline="0" dirty="0"/>
              <a:t> </a:t>
            </a:r>
            <a:r>
              <a:rPr lang="en-US" baseline="0" dirty="0" err="1"/>
              <a:t>xuất</a:t>
            </a:r>
            <a:r>
              <a:rPr lang="en-US" baseline="0" dirty="0"/>
              <a:t> </a:t>
            </a:r>
            <a:r>
              <a:rPr lang="en-US" baseline="0" dirty="0" err="1"/>
              <a:t>hiện</a:t>
            </a:r>
            <a:r>
              <a:rPr lang="en-US" baseline="0" dirty="0"/>
              <a:t> T-Rex</a:t>
            </a:r>
          </a:p>
          <a:p>
            <a:r>
              <a:rPr lang="en-US" baseline="0" dirty="0" err="1"/>
              <a:t>Đọc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enter </a:t>
            </a:r>
            <a:r>
              <a:rPr lang="en-US" baseline="0" dirty="0" err="1"/>
              <a:t>để</a:t>
            </a:r>
            <a:r>
              <a:rPr lang="en-US" baseline="0" dirty="0"/>
              <a:t> T-Rex </a:t>
            </a:r>
            <a:r>
              <a:rPr lang="en-US" baseline="0" dirty="0" err="1"/>
              <a:t>biến</a:t>
            </a:r>
            <a:r>
              <a:rPr lang="en-US" baseline="0" dirty="0"/>
              <a:t> </a:t>
            </a:r>
            <a:r>
              <a:rPr lang="en-US" baseline="0" dirty="0" err="1"/>
              <a:t>mất</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hộp</a:t>
            </a:r>
            <a:r>
              <a:rPr lang="en-US" baseline="0" dirty="0"/>
              <a:t> </a:t>
            </a:r>
            <a:r>
              <a:rPr lang="en-US" baseline="0" dirty="0" err="1"/>
              <a:t>màu</a:t>
            </a:r>
            <a:r>
              <a:rPr lang="en-US" baseline="0" dirty="0"/>
              <a:t>, T-Rex ở </a:t>
            </a:r>
            <a:r>
              <a:rPr lang="en-US" baseline="0" dirty="0" err="1"/>
              <a:t>trong</a:t>
            </a:r>
            <a:r>
              <a:rPr lang="en-US" baseline="0" dirty="0"/>
              <a:t> </a:t>
            </a:r>
            <a:r>
              <a:rPr lang="en-US" baseline="0" dirty="0" err="1"/>
              <a:t>các</a:t>
            </a:r>
            <a:r>
              <a:rPr lang="en-US" baseline="0" dirty="0"/>
              <a:t> </a:t>
            </a:r>
            <a:r>
              <a:rPr lang="en-US" baseline="0" dirty="0" err="1"/>
              <a:t>hộp</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6766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060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4537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53235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971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983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9255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87983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82730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6993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11911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55966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931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2574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3468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6874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62144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9600" y="4482089"/>
            <a:ext cx="5972800"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5401" y="2055184"/>
            <a:ext cx="8061200"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32410" y="5362234"/>
            <a:ext cx="839184"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2401" y="2962635"/>
            <a:ext cx="1746996"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7" y="5437467"/>
            <a:ext cx="12192189"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52618" y="4992505"/>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104951" y="59407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518233" y="55966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9199" y="6185689"/>
            <a:ext cx="1752990"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82132" y="6194603"/>
            <a:ext cx="162501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59766" y="61388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95884" y="64966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651" y="57326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312717" y="6344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9401" y="254738"/>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4244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6010551" y="1532233"/>
            <a:ext cx="1646000"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6010568" y="3634267"/>
            <a:ext cx="3226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6010566" y="2652900"/>
            <a:ext cx="523040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34940"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30751" y="5943911"/>
            <a:ext cx="157231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56565"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82084"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69117"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41199"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5035" y="0"/>
            <a:ext cx="5459030"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9300" y="-126400"/>
            <a:ext cx="514173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49350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24868" y="1087667"/>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24880" y="1500160"/>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24872" y="2792484"/>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24883" y="3202485"/>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24872" y="4494800"/>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24865" y="4912200"/>
            <a:ext cx="32128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60400" y="2731200"/>
            <a:ext cx="5155200"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95007"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9011" y="5943911"/>
            <a:ext cx="157231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201114"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76328"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9294"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481"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809385" y="4497350"/>
            <a:ext cx="2273349"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49118" y="-31079"/>
            <a:ext cx="1954191"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3997"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44295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9400" y="2101467"/>
            <a:ext cx="7693200"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4472" y="605841"/>
            <a:ext cx="1752984" cy="1265844"/>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78230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17"/>
        <p:cNvGrpSpPr/>
        <p:nvPr/>
      </p:nvGrpSpPr>
      <p:grpSpPr>
        <a:xfrm>
          <a:off x="0" y="0"/>
          <a:ext cx="0" cy="0"/>
          <a:chOff x="0" y="0"/>
          <a:chExt cx="0" cy="0"/>
        </a:xfrm>
      </p:grpSpPr>
      <p:grpSp>
        <p:nvGrpSpPr>
          <p:cNvPr id="618" name="Google Shape;618;p27"/>
          <p:cNvGrpSpPr/>
          <p:nvPr/>
        </p:nvGrpSpPr>
        <p:grpSpPr>
          <a:xfrm>
            <a:off x="11009197" y="4525485"/>
            <a:ext cx="1052724"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7" y="3998134"/>
            <a:ext cx="12192189"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2632" y="2326853"/>
            <a:ext cx="1296206"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7984" y="4550986"/>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79633" y="62423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318717" y="52210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5017" y="4622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72717" y="57236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3840" y="5596654"/>
            <a:ext cx="1973290"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57265" y="52210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61787" y="5855509"/>
            <a:ext cx="2412170"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82677" y="5745258"/>
            <a:ext cx="1193536"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97517" y="56762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899" y="257159"/>
            <a:ext cx="1856286"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79634" y="293840"/>
            <a:ext cx="1856367"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42967" y="77343"/>
            <a:ext cx="1856286"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5476" y="-299205"/>
            <a:ext cx="2236804"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701437" y="2065733"/>
            <a:ext cx="4789200"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701351" y="3561067"/>
            <a:ext cx="4789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extLst>
      <p:ext uri="{BB962C8B-B14F-4D97-AF65-F5344CB8AC3E}">
        <p14:creationId xmlns:p14="http://schemas.microsoft.com/office/powerpoint/2010/main" val="2311049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50334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66"/>
        <p:cNvGrpSpPr/>
        <p:nvPr/>
      </p:nvGrpSpPr>
      <p:grpSpPr>
        <a:xfrm>
          <a:off x="0" y="0"/>
          <a:ext cx="0" cy="0"/>
          <a:chOff x="0" y="0"/>
          <a:chExt cx="0" cy="0"/>
        </a:xfrm>
      </p:grpSpPr>
      <p:grpSp>
        <p:nvGrpSpPr>
          <p:cNvPr id="767" name="Google Shape;767;p32"/>
          <p:cNvGrpSpPr/>
          <p:nvPr/>
        </p:nvGrpSpPr>
        <p:grpSpPr>
          <a:xfrm>
            <a:off x="162077" y="160987"/>
            <a:ext cx="1499914"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892" y="-73799"/>
            <a:ext cx="1775587"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2077" y="5627820"/>
            <a:ext cx="1499914"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30010" y="160987"/>
            <a:ext cx="1499914"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30010" y="5627820"/>
            <a:ext cx="1499914"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37744" y="81029"/>
            <a:ext cx="1308111" cy="1276274"/>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98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0980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84" name="Google Shape;184;p23"/>
          <p:cNvSpPr txBox="1">
            <a:spLocks noGrp="1"/>
          </p:cNvSpPr>
          <p:nvPr>
            <p:ph type="title"/>
          </p:nvPr>
        </p:nvSpPr>
        <p:spPr>
          <a:xfrm>
            <a:off x="3197201" y="1742800"/>
            <a:ext cx="5797600"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74167"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8368" y="234319"/>
            <a:ext cx="419300"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85852" y="1999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39934" y="5898909"/>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33201" y="63886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38534" y="4296795"/>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43856" y="261907"/>
            <a:ext cx="280234"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8126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99" name="Google Shape;199;p24"/>
          <p:cNvSpPr txBox="1">
            <a:spLocks noGrp="1"/>
          </p:cNvSpPr>
          <p:nvPr>
            <p:ph type="title"/>
          </p:nvPr>
        </p:nvSpPr>
        <p:spPr>
          <a:xfrm>
            <a:off x="1214366" y="2349433"/>
            <a:ext cx="463640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4367" y="3228967"/>
            <a:ext cx="5135600"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3076" y="5593687"/>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219101"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65734" y="542072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8368" y="234319"/>
            <a:ext cx="419300"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3051" y="15354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3068" y="762061"/>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90884" y="4215402"/>
            <a:ext cx="392400"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45916"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610166" y="3482986"/>
            <a:ext cx="280224"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3178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pic>
        <p:nvPicPr>
          <p:cNvPr id="223" name="Google Shape;223;p2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224" name="Google Shape;224;p25"/>
          <p:cNvSpPr txBox="1">
            <a:spLocks noGrp="1"/>
          </p:cNvSpPr>
          <p:nvPr>
            <p:ph type="subTitle" idx="1"/>
          </p:nvPr>
        </p:nvSpPr>
        <p:spPr>
          <a:xfrm>
            <a:off x="960000"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5" name="Google Shape;225;p25"/>
          <p:cNvSpPr txBox="1">
            <a:spLocks noGrp="1"/>
          </p:cNvSpPr>
          <p:nvPr>
            <p:ph type="subTitle" idx="2"/>
          </p:nvPr>
        </p:nvSpPr>
        <p:spPr>
          <a:xfrm>
            <a:off x="7776767"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6" name="Google Shape;226;p25"/>
          <p:cNvSpPr txBox="1">
            <a:spLocks noGrp="1"/>
          </p:cNvSpPr>
          <p:nvPr>
            <p:ph type="subTitle" idx="3"/>
          </p:nvPr>
        </p:nvSpPr>
        <p:spPr>
          <a:xfrm>
            <a:off x="9600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7" name="Google Shape;227;p25"/>
          <p:cNvSpPr txBox="1">
            <a:spLocks noGrp="1"/>
          </p:cNvSpPr>
          <p:nvPr>
            <p:ph type="subTitle" idx="4"/>
          </p:nvPr>
        </p:nvSpPr>
        <p:spPr>
          <a:xfrm>
            <a:off x="77768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9" name="Google Shape;229;p25"/>
          <p:cNvSpPr/>
          <p:nvPr/>
        </p:nvSpPr>
        <p:spPr>
          <a:xfrm flipH="1">
            <a:off x="419176" y="2832620"/>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5"/>
          <p:cNvSpPr/>
          <p:nvPr/>
        </p:nvSpPr>
        <p:spPr>
          <a:xfrm flipH="1">
            <a:off x="11826768" y="24938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5"/>
          <p:cNvSpPr/>
          <p:nvPr/>
        </p:nvSpPr>
        <p:spPr>
          <a:xfrm>
            <a:off x="784434" y="589647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10025499" y="6168786"/>
            <a:ext cx="280224" cy="262636"/>
            <a:chOff x="-282475" y="1572750"/>
            <a:chExt cx="182200" cy="170750"/>
          </a:xfrm>
        </p:grpSpPr>
        <p:sp>
          <p:nvSpPr>
            <p:cNvPr id="233" name="Google Shape;233;p25"/>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5"/>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35" name="Google Shape;235;p25"/>
          <p:cNvGrpSpPr/>
          <p:nvPr/>
        </p:nvGrpSpPr>
        <p:grpSpPr>
          <a:xfrm flipH="1">
            <a:off x="6254601" y="6229219"/>
            <a:ext cx="419300" cy="359033"/>
            <a:chOff x="1960475" y="3376925"/>
            <a:chExt cx="314475" cy="269275"/>
          </a:xfrm>
        </p:grpSpPr>
        <p:sp>
          <p:nvSpPr>
            <p:cNvPr id="236" name="Google Shape;236;p2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40" name="Google Shape;240;p25"/>
          <p:cNvSpPr/>
          <p:nvPr/>
        </p:nvSpPr>
        <p:spPr>
          <a:xfrm flipH="1">
            <a:off x="9745255" y="2751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5"/>
          <p:cNvSpPr/>
          <p:nvPr/>
        </p:nvSpPr>
        <p:spPr>
          <a:xfrm>
            <a:off x="419167" y="5098477"/>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3"/>
          </a:solidFill>
          <a:ln w="9525" cap="flat" cmpd="sng">
            <a:solidFill>
              <a:schemeClr val="accent3"/>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42" name="Google Shape;242;p25"/>
          <p:cNvGrpSpPr/>
          <p:nvPr/>
        </p:nvGrpSpPr>
        <p:grpSpPr>
          <a:xfrm>
            <a:off x="2807234" y="51802"/>
            <a:ext cx="392400" cy="361633"/>
            <a:chOff x="761425" y="453250"/>
            <a:chExt cx="294300" cy="271225"/>
          </a:xfrm>
        </p:grpSpPr>
        <p:sp>
          <p:nvSpPr>
            <p:cNvPr id="243" name="Google Shape;243;p25"/>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5"/>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5"/>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5"/>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47" name="Google Shape;247;p25"/>
          <p:cNvGrpSpPr/>
          <p:nvPr/>
        </p:nvGrpSpPr>
        <p:grpSpPr>
          <a:xfrm>
            <a:off x="419171" y="1476157"/>
            <a:ext cx="699077" cy="461803"/>
            <a:chOff x="-430300" y="2401925"/>
            <a:chExt cx="313300" cy="206975"/>
          </a:xfrm>
        </p:grpSpPr>
        <p:sp>
          <p:nvSpPr>
            <p:cNvPr id="248" name="Google Shape;248;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4" name="Google Shape;254;p25"/>
          <p:cNvGrpSpPr/>
          <p:nvPr/>
        </p:nvGrpSpPr>
        <p:grpSpPr>
          <a:xfrm flipH="1">
            <a:off x="11127687" y="5107524"/>
            <a:ext cx="699077" cy="461803"/>
            <a:chOff x="-430300" y="2401925"/>
            <a:chExt cx="313300" cy="206975"/>
          </a:xfrm>
        </p:grpSpPr>
        <p:sp>
          <p:nvSpPr>
            <p:cNvPr id="255" name="Google Shape;255;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2146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grpSp>
        <p:nvGrpSpPr>
          <p:cNvPr id="21" name="Google Shape;21;p3"/>
          <p:cNvGrpSpPr/>
          <p:nvPr/>
        </p:nvGrpSpPr>
        <p:grpSpPr>
          <a:xfrm>
            <a:off x="-1293633" y="-877113"/>
            <a:ext cx="14778467"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27" name="Google Shape;27;p3"/>
          <p:cNvSpPr txBox="1">
            <a:spLocks noGrp="1"/>
          </p:cNvSpPr>
          <p:nvPr>
            <p:ph type="title"/>
          </p:nvPr>
        </p:nvSpPr>
        <p:spPr>
          <a:xfrm>
            <a:off x="2511267" y="1893767"/>
            <a:ext cx="716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76"/>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53402" y="2657367"/>
            <a:ext cx="5885200"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3">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6059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66579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1766" y="-1744098"/>
            <a:ext cx="14281660"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11514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9340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1989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26956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8255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3935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2835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37D76D1-6A9A-4E6B-AC14-751E2CB631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90487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3D82BF8-2AC2-400A-9267-40F30B1DD07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09468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4A06ADA3-4CD2-4E21-B1A5-56450F5B7A8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400" y="603100"/>
            <a:ext cx="10271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7405149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id="{77E40BC7-A4DA-94CB-58D8-53D0EBA4C39F}"/>
              </a:ext>
            </a:extLst>
          </p:cNvPr>
          <p:cNvPicPr>
            <a:picLocks noChangeAspect="1"/>
          </p:cNvPicPr>
          <p:nvPr/>
        </p:nvPicPr>
        <p:blipFill>
          <a:blip r:embed="rId3"/>
          <a:stretch>
            <a:fillRect/>
          </a:stretch>
        </p:blipFill>
        <p:spPr>
          <a:xfrm>
            <a:off x="1543588" y="1889790"/>
            <a:ext cx="9375518" cy="1939260"/>
          </a:xfrm>
          <a:prstGeom prst="rect">
            <a:avLst/>
          </a:prstGeom>
        </p:spPr>
      </p:pic>
    </p:spTree>
    <p:extLst>
      <p:ext uri="{BB962C8B-B14F-4D97-AF65-F5344CB8AC3E}">
        <p14:creationId xmlns:p14="http://schemas.microsoft.com/office/powerpoint/2010/main" val="1804818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458325" cy="954107"/>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Đọc bài văn kể lại câu chuyện và các chi tiết kể sáng tạo (A, B) dưới đây, sau đó thực hiện yêu cầu.</a:t>
            </a:r>
            <a:endParaRPr lang="en-US" sz="28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DAF4795-0DA9-F496-3FD3-4E6E749B62DA}"/>
              </a:ext>
            </a:extLst>
          </p:cNvPr>
          <p:cNvSpPr/>
          <p:nvPr/>
        </p:nvSpPr>
        <p:spPr>
          <a:xfrm>
            <a:off x="400050" y="1285875"/>
            <a:ext cx="6972300"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b="0" i="1" dirty="0">
                <a:solidFill>
                  <a:srgbClr val="000000"/>
                </a:solidFill>
                <a:effectLst/>
                <a:latin typeface="Calibri" panose="020F0502020204030204" pitchFamily="34" charset="0"/>
                <a:cs typeface="Calibri" panose="020F0502020204030204" pitchFamily="34" charset="0"/>
              </a:rPr>
              <a:t>Một chuy</a:t>
            </a:r>
            <a:r>
              <a:rPr lang="en-US" i="1" dirty="0">
                <a:solidFill>
                  <a:srgbClr val="000000"/>
                </a:solidFill>
                <a:latin typeface="Calibri" panose="020F0502020204030204" pitchFamily="34" charset="0"/>
                <a:cs typeface="Calibri" panose="020F0502020204030204" pitchFamily="34" charset="0"/>
              </a:rPr>
              <a:t>ế</a:t>
            </a:r>
            <a:r>
              <a:rPr lang="vi-VN" b="0" i="1" dirty="0">
                <a:solidFill>
                  <a:srgbClr val="000000"/>
                </a:solidFill>
                <a:effectLst/>
                <a:latin typeface="Calibri" panose="020F0502020204030204" pitchFamily="34" charset="0"/>
                <a:cs typeface="Calibri" panose="020F0502020204030204" pitchFamily="34" charset="0"/>
              </a:rPr>
              <a:t>n phiêu lưu</a:t>
            </a:r>
            <a:r>
              <a:rPr lang="vi-VN"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b="1" i="0" dirty="0">
                <a:solidFill>
                  <a:srgbClr val="000000"/>
                </a:solidFill>
                <a:effectLst/>
                <a:latin typeface="Calibri" panose="020F0502020204030204" pitchFamily="34" charset="0"/>
                <a:cs typeface="Calibri" panose="020F0502020204030204" pitchFamily="34" charset="0"/>
              </a:rPr>
              <a:t>A)</a:t>
            </a:r>
            <a:r>
              <a:rPr lang="vi-VN"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b="1" i="0" dirty="0">
                <a:solidFill>
                  <a:srgbClr val="000000"/>
                </a:solidFill>
                <a:effectLst/>
                <a:latin typeface="Calibri" panose="020F0502020204030204" pitchFamily="34" charset="0"/>
                <a:cs typeface="Calibri" panose="020F0502020204030204" pitchFamily="34" charset="0"/>
              </a:rPr>
              <a:t>(B)</a:t>
            </a:r>
            <a:r>
              <a:rPr lang="vi-VN"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7943850" y="981075"/>
            <a:ext cx="3448050" cy="2524125"/>
          </a:xfrm>
          <a:prstGeom prst="roundRect">
            <a:avLst/>
          </a:prstGeom>
          <a:solidFill>
            <a:schemeClr val="accent4">
              <a:lumMod val="40000"/>
              <a:lumOff val="60000"/>
            </a:schemeClr>
          </a:solidFill>
          <a:ln>
            <a:extLst>
              <a:ext uri="{C807C97D-BFC1-408E-A445-0C87EB9F89A2}">
                <ask:lineSketchStyleProps xmln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rPr>
              <a:t>(A)</a:t>
            </a:r>
            <a:endParaRPr lang="en-US" sz="2000" b="0" i="0" dirty="0">
              <a:solidFill>
                <a:srgbClr val="000000"/>
              </a:solidFill>
              <a:effectLst/>
            </a:endParaRPr>
          </a:p>
          <a:p>
            <a:pPr algn="just"/>
            <a:r>
              <a:rPr lang="en-US" sz="2000" b="0" i="0" dirty="0">
                <a:solidFill>
                  <a:srgbClr val="000000"/>
                </a:solidFill>
                <a:effectLst/>
              </a:rPr>
              <a:t>   </a:t>
            </a:r>
            <a:r>
              <a:rPr lang="en-US" sz="2000" b="0" i="0" dirty="0" err="1">
                <a:solidFill>
                  <a:srgbClr val="000000"/>
                </a:solidFill>
                <a:effectLst/>
              </a:rPr>
              <a:t>Chuột</a:t>
            </a:r>
            <a:r>
              <a:rPr lang="en-US" sz="2000" b="0" i="0" dirty="0">
                <a:solidFill>
                  <a:srgbClr val="000000"/>
                </a:solidFill>
                <a:effectLst/>
              </a:rPr>
              <a:t> </a:t>
            </a:r>
            <a:r>
              <a:rPr lang="en-US" sz="2000" b="0" i="0" dirty="0" err="1">
                <a:solidFill>
                  <a:srgbClr val="000000"/>
                </a:solidFill>
                <a:effectLst/>
              </a:rPr>
              <a:t>xù</a:t>
            </a:r>
            <a:r>
              <a:rPr lang="en-US" sz="2000" b="0" i="0" dirty="0">
                <a:solidFill>
                  <a:srgbClr val="000000"/>
                </a:solidFill>
                <a:effectLst/>
              </a:rPr>
              <a:t> </a:t>
            </a:r>
            <a:r>
              <a:rPr lang="en-US" sz="2000" b="0" i="0" dirty="0" err="1">
                <a:solidFill>
                  <a:srgbClr val="000000"/>
                </a:solidFill>
                <a:effectLst/>
              </a:rPr>
              <a:t>nói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Bác</a:t>
            </a:r>
            <a:r>
              <a:rPr lang="en-US" sz="2000" b="0" i="0" dirty="0">
                <a:solidFill>
                  <a:srgbClr val="000000"/>
                </a:solidFill>
                <a:effectLst/>
              </a:rPr>
              <a:t> </a:t>
            </a:r>
            <a:r>
              <a:rPr lang="en-US" sz="2000" b="0" i="0" dirty="0" err="1">
                <a:solidFill>
                  <a:srgbClr val="000000"/>
                </a:solidFill>
                <a:effectLst/>
              </a:rPr>
              <a:t>ngựa</a:t>
            </a:r>
            <a:r>
              <a:rPr lang="en-US" sz="2000" b="0" i="0" dirty="0">
                <a:solidFill>
                  <a:srgbClr val="000000"/>
                </a:solidFill>
                <a:effectLst/>
              </a:rPr>
              <a:t> </a:t>
            </a:r>
            <a:r>
              <a:rPr lang="en-US" sz="2000" b="0" i="0" dirty="0" err="1">
                <a:solidFill>
                  <a:srgbClr val="000000"/>
                </a:solidFill>
                <a:effectLst/>
              </a:rPr>
              <a:t>bảo</a:t>
            </a:r>
            <a:r>
              <a:rPr lang="en-US" sz="2000" b="0" i="0" dirty="0">
                <a:solidFill>
                  <a:srgbClr val="000000"/>
                </a:solidFill>
                <a:effectLst/>
              </a:rPr>
              <a:t> </a:t>
            </a:r>
            <a:r>
              <a:rPr lang="en-US" sz="2000" b="0" i="0" dirty="0" err="1">
                <a:solidFill>
                  <a:srgbClr val="000000"/>
                </a:solidFill>
                <a:effectLst/>
              </a:rPr>
              <a:t>nguy</a:t>
            </a:r>
            <a:r>
              <a:rPr lang="en-US" sz="2000" b="0" i="0" dirty="0">
                <a:solidFill>
                  <a:srgbClr val="000000"/>
                </a:solidFill>
                <a:effectLst/>
              </a:rPr>
              <a:t> </a:t>
            </a:r>
            <a:r>
              <a:rPr lang="en-US" sz="2000" b="0" i="0" dirty="0" err="1">
                <a:solidFill>
                  <a:srgbClr val="000000"/>
                </a:solidFill>
                <a:effectLst/>
              </a:rPr>
              <a:t>hiểm</a:t>
            </a:r>
            <a:r>
              <a:rPr lang="en-US" sz="2000" b="0" i="0" dirty="0">
                <a:solidFill>
                  <a:srgbClr val="000000"/>
                </a:solidFill>
                <a:effectLst/>
              </a:rPr>
              <a:t> </a:t>
            </a:r>
            <a:r>
              <a:rPr lang="en-US" sz="2000" b="0" i="0" dirty="0" err="1">
                <a:solidFill>
                  <a:srgbClr val="000000"/>
                </a:solidFill>
                <a:effectLst/>
              </a:rPr>
              <a:t>lắm</a:t>
            </a:r>
            <a:r>
              <a:rPr lang="en-US" sz="2000" b="0" i="0" dirty="0">
                <a:solidFill>
                  <a:srgbClr val="000000"/>
                </a:solidFill>
                <a:effectLst/>
              </a:rPr>
              <a:t>.</a:t>
            </a:r>
          </a:p>
          <a:p>
            <a:pPr algn="just"/>
            <a:r>
              <a:rPr lang="en-US" sz="2000" b="0" i="0" dirty="0">
                <a:solidFill>
                  <a:srgbClr val="000000"/>
                </a:solidFill>
                <a:effectLst/>
              </a:rPr>
              <a:t>   </a:t>
            </a:r>
            <a:r>
              <a:rPr lang="en-US" sz="2000" b="0" i="0" dirty="0" err="1">
                <a:solidFill>
                  <a:srgbClr val="000000"/>
                </a:solidFill>
                <a:effectLst/>
              </a:rPr>
              <a:t>Mèo</a:t>
            </a:r>
            <a:r>
              <a:rPr lang="en-US" sz="2000" b="0" i="0" dirty="0">
                <a:solidFill>
                  <a:srgbClr val="000000"/>
                </a:solidFill>
                <a:effectLst/>
              </a:rPr>
              <a:t> </a:t>
            </a:r>
            <a:r>
              <a:rPr lang="en-US" sz="2000" b="0" i="0" dirty="0" err="1">
                <a:solidFill>
                  <a:srgbClr val="000000"/>
                </a:solidFill>
                <a:effectLst/>
              </a:rPr>
              <a:t>nhép</a:t>
            </a:r>
            <a:r>
              <a:rPr lang="en-US" sz="2000" b="0" i="0" dirty="0">
                <a:solidFill>
                  <a:srgbClr val="000000"/>
                </a:solidFill>
                <a:effectLst/>
              </a:rPr>
              <a:t> </a:t>
            </a:r>
            <a:r>
              <a:rPr lang="en-US" sz="2000" b="0" i="0" dirty="0" err="1">
                <a:solidFill>
                  <a:srgbClr val="000000"/>
                </a:solidFill>
                <a:effectLst/>
              </a:rPr>
              <a:t>hứ</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cái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Cậu</a:t>
            </a:r>
            <a:r>
              <a:rPr lang="en-US" sz="2000" b="0" i="0" dirty="0">
                <a:solidFill>
                  <a:srgbClr val="000000"/>
                </a:solidFill>
                <a:effectLst/>
              </a:rPr>
              <a:t> </a:t>
            </a:r>
            <a:r>
              <a:rPr lang="en-US" sz="2000" b="0" i="0" dirty="0" err="1">
                <a:solidFill>
                  <a:srgbClr val="000000"/>
                </a:solidFill>
                <a:effectLst/>
              </a:rPr>
              <a:t>không</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thì</a:t>
            </a:r>
            <a:r>
              <a:rPr lang="en-US" sz="2000" b="0" i="0" dirty="0">
                <a:solidFill>
                  <a:srgbClr val="000000"/>
                </a:solidFill>
                <a:effectLst/>
              </a:rPr>
              <a:t> </a:t>
            </a:r>
            <a:r>
              <a:rPr lang="en-US" sz="2000" b="0" i="0" dirty="0" err="1">
                <a:solidFill>
                  <a:srgbClr val="000000"/>
                </a:solidFill>
                <a:effectLst/>
              </a:rPr>
              <a:t>thôi</a:t>
            </a:r>
            <a:r>
              <a:rPr lang="en-US" sz="2000" b="0" i="0" dirty="0">
                <a:solidFill>
                  <a:srgbClr val="000000"/>
                </a:solidFill>
                <a:effectLst/>
              </a:rPr>
              <a:t>, </a:t>
            </a:r>
            <a:r>
              <a:rPr lang="en-US" sz="2000" b="0" i="0" dirty="0" err="1">
                <a:solidFill>
                  <a:srgbClr val="000000"/>
                </a:solidFill>
                <a:effectLst/>
              </a:rPr>
              <a:t>tớ</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mình</a:t>
            </a:r>
            <a:r>
              <a:rPr lang="en-US" sz="2000" b="0" i="0" dirty="0">
                <a:solidFill>
                  <a:srgbClr val="000000"/>
                </a:solidFill>
                <a:effectLst/>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877175" y="3876675"/>
            <a:ext cx="3448050" cy="2524125"/>
          </a:xfrm>
          <a:prstGeom prst="roundRect">
            <a:avLst/>
          </a:prstGeom>
          <a:solidFill>
            <a:schemeClr val="accent6">
              <a:lumMod val="40000"/>
              <a:lumOff val="60000"/>
            </a:schemeClr>
          </a:solidFill>
          <a:ln>
            <a:extLst>
              <a:ext uri="{C807C97D-BFC1-408E-A445-0C87EB9F89A2}">
                <ask:lineSketchStyleProps xmln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i="0" dirty="0">
                <a:solidFill>
                  <a:srgbClr val="000000"/>
                </a:solidFill>
                <a:effectLst/>
                <a:latin typeface="Calibri" panose="020F0502020204030204" pitchFamily="34" charset="0"/>
                <a:cs typeface="Calibri" panose="020F0502020204030204" pitchFamily="34" charset="0"/>
              </a:rPr>
              <a:t>(B)</a:t>
            </a:r>
          </a:p>
          <a:p>
            <a:pPr algn="just"/>
            <a:r>
              <a:rPr lang="en-US" sz="2000" i="0" dirty="0">
                <a:solidFill>
                  <a:srgbClr val="000000"/>
                </a:solidFill>
                <a:effectLst/>
                <a:latin typeface="Calibri" panose="020F0502020204030204" pitchFamily="34" charset="0"/>
                <a:cs typeface="Calibri" panose="020F0502020204030204" pitchFamily="34" charset="0"/>
              </a:rPr>
              <a:t>   </a:t>
            </a:r>
            <a:r>
              <a:rPr lang="vi-VN" sz="2000" i="0" dirty="0">
                <a:solidFill>
                  <a:srgbClr val="000000"/>
                </a:solidFill>
                <a:effectLst/>
                <a:latin typeface="Calibri" panose="020F0502020204030204" pitchFamily="34" charset="0"/>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lang="en-US" sz="20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25835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61950" y="431945"/>
            <a:ext cx="115443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7272336" y="1666164"/>
            <a:ext cx="4295775" cy="1193525"/>
          </a:xfrm>
          <a:prstGeom prst="wedgeRoundRectCallout">
            <a:avLst>
              <a:gd name="adj1" fmla="val 24081"/>
              <a:gd name="adj2" fmla="val 85357"/>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600075" y="742950"/>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sz="1600" b="0" i="1" dirty="0">
                <a:solidFill>
                  <a:srgbClr val="000000"/>
                </a:solidFill>
                <a:effectLst/>
                <a:latin typeface="Calibri" panose="020F0502020204030204" pitchFamily="34" charset="0"/>
                <a:cs typeface="Calibri" panose="020F0502020204030204" pitchFamily="34" charset="0"/>
              </a:rPr>
              <a:t>Một chuy</a:t>
            </a:r>
            <a:r>
              <a:rPr lang="en-US" sz="1600" i="1" dirty="0">
                <a:solidFill>
                  <a:srgbClr val="000000"/>
                </a:solidFill>
                <a:latin typeface="Calibri" panose="020F0502020204030204" pitchFamily="34" charset="0"/>
                <a:cs typeface="Calibri" panose="020F0502020204030204" pitchFamily="34" charset="0"/>
              </a:rPr>
              <a:t>ế</a:t>
            </a:r>
            <a:r>
              <a:rPr lang="vi-VN" sz="1600" b="0" i="1" dirty="0">
                <a:solidFill>
                  <a:srgbClr val="000000"/>
                </a:solidFill>
                <a:effectLst/>
                <a:latin typeface="Calibri" panose="020F0502020204030204" pitchFamily="34" charset="0"/>
                <a:cs typeface="Calibri" panose="020F0502020204030204" pitchFamily="34" charset="0"/>
              </a:rPr>
              <a:t>n phiêu lưu</a:t>
            </a:r>
            <a:r>
              <a:rPr lang="vi-VN" sz="1600"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sz="1600" b="1" i="0" dirty="0">
                <a:solidFill>
                  <a:srgbClr val="000000"/>
                </a:solidFill>
                <a:effectLst/>
                <a:latin typeface="Calibri" panose="020F0502020204030204" pitchFamily="34" charset="0"/>
                <a:cs typeface="Calibri" panose="020F0502020204030204" pitchFamily="34" charset="0"/>
              </a:rPr>
              <a:t>A)</a:t>
            </a:r>
            <a:r>
              <a:rPr lang="vi-VN" sz="1600"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sz="1600" b="1" i="0" dirty="0">
                <a:solidFill>
                  <a:srgbClr val="000000"/>
                </a:solidFill>
                <a:effectLst/>
                <a:latin typeface="Calibri" panose="020F0502020204030204" pitchFamily="34" charset="0"/>
                <a:cs typeface="Calibri" panose="020F0502020204030204" pitchFamily="34" charset="0"/>
              </a:rPr>
              <a:t>(B)</a:t>
            </a:r>
            <a:r>
              <a:rPr lang="vi-VN" sz="1600"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sz="16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0FB78D8-B0FC-EC8F-90F6-4176FBA2BE76}"/>
              </a:ext>
            </a:extLst>
          </p:cNvPr>
          <p:cNvGrpSpPr/>
          <p:nvPr/>
        </p:nvGrpSpPr>
        <p:grpSpPr>
          <a:xfrm flipH="1">
            <a:off x="5743575" y="3757764"/>
            <a:ext cx="3914776" cy="2619200"/>
            <a:chOff x="632010" y="2370827"/>
            <a:chExt cx="4674235" cy="2619200"/>
          </a:xfrm>
        </p:grpSpPr>
        <p:sp>
          <p:nvSpPr>
            <p:cNvPr id="9" name="Freeform 18">
              <a:extLst>
                <a:ext uri="{FF2B5EF4-FFF2-40B4-BE49-F238E27FC236}">
                  <a16:creationId xmlns:a16="http://schemas.microsoft.com/office/drawing/2014/main" id="{A90CB8BE-057A-3E88-5D3F-F670016E7D2F}"/>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ACDF85A8-25EB-91E6-D49F-081C8C960DFD}"/>
                </a:ext>
              </a:extLst>
            </p:cNvPr>
            <p:cNvSpPr txBox="1"/>
            <p:nvPr/>
          </p:nvSpPr>
          <p:spPr>
            <a:xfrm>
              <a:off x="916333" y="2960843"/>
              <a:ext cx="4014610" cy="144655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200" b="1" dirty="0">
                  <a:solidFill>
                    <a:srgbClr val="FF0000"/>
                  </a:solidFill>
                  <a:latin typeface="Cambria" panose="02040503050406030204" pitchFamily="18" charset="0"/>
                  <a:ea typeface="Cambria" panose="02040503050406030204" pitchFamily="18" charset="0"/>
                  <a:cs typeface="Open Sans" panose="020B0606030504020204" pitchFamily="34" charset="0"/>
                </a:rPr>
                <a:t> Bài văn kể lại câu chuyện Một chuyến phiêu lưu của nhà văn Nguyễn Thị Kim Hoà.</a:t>
              </a:r>
            </a:p>
          </p:txBody>
        </p:sp>
      </p:gr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71450" y="431945"/>
            <a:ext cx="117348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8058150" y="2019300"/>
            <a:ext cx="3990974" cy="1269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247650" y="847725"/>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hay đọc truyện phiêu lưu, có lẽ bạn sẽ thích câu chuyện </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chuy</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ế</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phiêu lưu</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của tác giả Nguyễn Thị Kim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Chuyện kể rằng, một hôm, mèo nhép rủ chuột xù sang sông chơi, nhưng chuột xù từ chối.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Mèo nhép khăng khăng muốn đi nên chuột đành đồng ý vì không nỡ để bạn mạo hiểm một mình. Hai bạn nhờ bác ngựa đưa sang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bên kia sông quả là một thế giới xanh tuyệt đẹp!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Thích chí, mèo nhép nhảy nhót khắp nơi, mặc dù chuột xù đã cảnh báo rằng trong bụi cỏ có hang rắn.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704A62AE-0645-0F2C-8F56-688A6B974CBE}"/>
              </a:ext>
            </a:extLst>
          </p:cNvPr>
          <p:cNvSpPr/>
          <p:nvPr/>
        </p:nvSpPr>
        <p:spPr>
          <a:xfrm>
            <a:off x="323850" y="1123949"/>
            <a:ext cx="5314950" cy="5048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3080D1A-5366-9387-5375-2FD07FCCDEAA}"/>
              </a:ext>
            </a:extLst>
          </p:cNvPr>
          <p:cNvGrpSpPr/>
          <p:nvPr/>
        </p:nvGrpSpPr>
        <p:grpSpPr>
          <a:xfrm flipH="1">
            <a:off x="5762625" y="624039"/>
            <a:ext cx="4229100" cy="1404786"/>
            <a:chOff x="632010" y="2370827"/>
            <a:chExt cx="4674235" cy="2619200"/>
          </a:xfrm>
        </p:grpSpPr>
        <p:sp>
          <p:nvSpPr>
            <p:cNvPr id="11" name="Freeform 18">
              <a:extLst>
                <a:ext uri="{FF2B5EF4-FFF2-40B4-BE49-F238E27FC236}">
                  <a16:creationId xmlns:a16="http://schemas.microsoft.com/office/drawing/2014/main" id="{AE749290-89E3-1D52-E5B6-A93661F32A5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3F298B2-73A4-304D-6AF2-331AB41E1A25}"/>
                </a:ext>
              </a:extLst>
            </p:cNvPr>
            <p:cNvSpPr txBox="1"/>
            <p:nvPr/>
          </p:nvSpPr>
          <p:spPr>
            <a:xfrm>
              <a:off x="754371" y="2960843"/>
              <a:ext cx="4130772" cy="1319842"/>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Mở</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bài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a:t>
              </a:r>
              <a:r>
                <a:rPr lang="en-US" sz="2000" b="0" i="0" u="none" strike="noStrike" dirty="0" err="1">
                  <a:solidFill>
                    <a:srgbClr val="FF0000"/>
                  </a:solidFill>
                  <a:effectLst/>
                  <a:latin typeface="Cambria" panose="02040503050406030204" pitchFamily="18" charset="0"/>
                  <a:ea typeface="Cambria" panose="02040503050406030204" pitchFamily="18" charset="0"/>
                </a:rPr>
                <a:t>iới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thiệu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tên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và</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giả</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14" name="Rectangle 13">
            <a:extLst>
              <a:ext uri="{FF2B5EF4-FFF2-40B4-BE49-F238E27FC236}">
                <a16:creationId xmlns:a16="http://schemas.microsoft.com/office/drawing/2014/main" id="{7EF6E7DD-1F8C-379E-87B6-40124F08D17B}"/>
              </a:ext>
            </a:extLst>
          </p:cNvPr>
          <p:cNvSpPr/>
          <p:nvPr/>
        </p:nvSpPr>
        <p:spPr>
          <a:xfrm>
            <a:off x="323850" y="1657349"/>
            <a:ext cx="5314950" cy="33718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CCDC9C7-D6E9-ED18-675E-1C2D5F3D573B}"/>
              </a:ext>
            </a:extLst>
          </p:cNvPr>
          <p:cNvGrpSpPr/>
          <p:nvPr/>
        </p:nvGrpSpPr>
        <p:grpSpPr>
          <a:xfrm flipH="1">
            <a:off x="5705475" y="3138639"/>
            <a:ext cx="4229100" cy="1500036"/>
            <a:chOff x="632010" y="2370827"/>
            <a:chExt cx="4674235" cy="2619200"/>
          </a:xfrm>
        </p:grpSpPr>
        <p:sp>
          <p:nvSpPr>
            <p:cNvPr id="16" name="Freeform 18">
              <a:extLst>
                <a:ext uri="{FF2B5EF4-FFF2-40B4-BE49-F238E27FC236}">
                  <a16:creationId xmlns:a16="http://schemas.microsoft.com/office/drawing/2014/main" id="{2A4F261E-4A46-6918-FB3D-3BFDF61FA1A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01F89D4-57DC-4576-2E7E-965C4628BF9E}"/>
                </a:ext>
              </a:extLst>
            </p:cNvPr>
            <p:cNvSpPr txBox="1"/>
            <p:nvPr/>
          </p:nvSpPr>
          <p:spPr>
            <a:xfrm>
              <a:off x="817536" y="2878774"/>
              <a:ext cx="4130772" cy="145099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Thân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Kể lại câu chuyện </a:t>
              </a:r>
              <a:r>
                <a:rPr lang="en-US" sz="2400" b="0" i="0" dirty="0" err="1">
                  <a:solidFill>
                    <a:srgbClr val="FF0000"/>
                  </a:solidFill>
                  <a:effectLst/>
                  <a:latin typeface="Cambria" panose="02040503050406030204" pitchFamily="18" charset="0"/>
                  <a:ea typeface="Cambria" panose="02040503050406030204" pitchFamily="18" charset="0"/>
                </a:rPr>
                <a:t>Một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chuyến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phiêu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lưu</a:t>
              </a:r>
              <a:r>
                <a:rPr lang="en-US" sz="2400" b="0" i="0" dirty="0">
                  <a:solidFill>
                    <a:srgbClr val="FF0000"/>
                  </a:solidFill>
                  <a:effectLst/>
                  <a:latin typeface="Cambria" panose="02040503050406030204" pitchFamily="18" charset="0"/>
                  <a:ea typeface="Cambria" panose="02040503050406030204" pitchFamily="18" charset="0"/>
                </a:rPr>
                <a:t>.</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20" name="Rectangle 19">
            <a:extLst>
              <a:ext uri="{FF2B5EF4-FFF2-40B4-BE49-F238E27FC236}">
                <a16:creationId xmlns:a16="http://schemas.microsoft.com/office/drawing/2014/main" id="{8AD382CD-7293-58FA-95A2-9AD55441FB48}"/>
              </a:ext>
            </a:extLst>
          </p:cNvPr>
          <p:cNvSpPr/>
          <p:nvPr/>
        </p:nvSpPr>
        <p:spPr>
          <a:xfrm>
            <a:off x="323850" y="5067299"/>
            <a:ext cx="5314950" cy="7048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09ECD5E-8A42-8971-A7E2-F6FBB13C7A97}"/>
              </a:ext>
            </a:extLst>
          </p:cNvPr>
          <p:cNvGrpSpPr/>
          <p:nvPr/>
        </p:nvGrpSpPr>
        <p:grpSpPr>
          <a:xfrm flipH="1">
            <a:off x="5676900" y="4786464"/>
            <a:ext cx="4229100" cy="1490511"/>
            <a:chOff x="632010" y="2370827"/>
            <a:chExt cx="4674235" cy="2619200"/>
          </a:xfrm>
        </p:grpSpPr>
        <p:sp>
          <p:nvSpPr>
            <p:cNvPr id="22" name="Freeform 18">
              <a:extLst>
                <a:ext uri="{FF2B5EF4-FFF2-40B4-BE49-F238E27FC236}">
                  <a16:creationId xmlns:a16="http://schemas.microsoft.com/office/drawing/2014/main" id="{E19E3075-AD3C-B84E-FD84-E96F2CCB7EC1}"/>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3D5D665-54A4-4921-7688-4833D7B42851}"/>
                </a:ext>
              </a:extLst>
            </p:cNvPr>
            <p:cNvSpPr txBox="1"/>
            <p:nvPr/>
          </p:nvSpPr>
          <p:spPr>
            <a:xfrm>
              <a:off x="796481" y="2865094"/>
              <a:ext cx="4130772" cy="119335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Kết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n</a:t>
              </a:r>
              <a:r>
                <a:rPr lang="vi-VN" sz="2400" b="0" i="0" dirty="0">
                  <a:solidFill>
                    <a:srgbClr val="FF0000"/>
                  </a:solidFill>
                  <a:effectLst/>
                  <a:latin typeface="Cambria" panose="02040503050406030204" pitchFamily="18" charset="0"/>
                  <a:ea typeface="Cambria" panose="02040503050406030204" pitchFamily="18" charset="0"/>
                </a:rPr>
                <a:t>êu suy nghĩ, cảm xúc về câu chuyện.</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Tree>
    <p:extLst>
      <p:ext uri="{BB962C8B-B14F-4D97-AF65-F5344CB8AC3E}">
        <p14:creationId xmlns:p14="http://schemas.microsoft.com/office/powerpoint/2010/main" val="3502328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828675" y="733425"/>
            <a:ext cx="3448050" cy="2524125"/>
          </a:xfrm>
          <a:prstGeom prst="roundRect">
            <a:avLst/>
          </a:prstGeom>
          <a:solidFill>
            <a:schemeClr val="accent4">
              <a:lumMod val="40000"/>
              <a:lumOff val="60000"/>
            </a:schemeClr>
          </a:solidFill>
          <a:ln>
            <a:extLst>
              <a:ext uri="{C807C97D-BFC1-408E-A445-0C87EB9F89A2}">
                <ask:lineSketchStyleProps xmln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Chuột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xù</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nói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ngựa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bảo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nguy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hiểm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lắm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Mèo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nhép</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hứ</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cái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Cậu</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không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thì</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thôi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tớ</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mình</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62000" y="3629025"/>
            <a:ext cx="3448050" cy="2524125"/>
          </a:xfrm>
          <a:prstGeom prst="roundRect">
            <a:avLst/>
          </a:prstGeom>
          <a:solidFill>
            <a:schemeClr val="accent6">
              <a:lumMod val="40000"/>
              <a:lumOff val="60000"/>
            </a:schemeClr>
          </a:solidFill>
          <a:ln>
            <a:extLst>
              <a:ext uri="{C807C97D-BFC1-408E-A445-0C87EB9F89A2}">
                <ask:lineSketchStyleProps xmln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505700" y="1847850"/>
            <a:ext cx="3990974"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grpSp>
        <p:nvGrpSpPr>
          <p:cNvPr id="11" name="Group 10">
            <a:extLst>
              <a:ext uri="{FF2B5EF4-FFF2-40B4-BE49-F238E27FC236}">
                <a16:creationId xmlns:a16="http://schemas.microsoft.com/office/drawing/2014/main" id="{9F1E814F-9B4D-390A-D90D-11A33585B3C5}"/>
              </a:ext>
            </a:extLst>
          </p:cNvPr>
          <p:cNvGrpSpPr/>
          <p:nvPr/>
        </p:nvGrpSpPr>
        <p:grpSpPr>
          <a:xfrm flipH="1">
            <a:off x="4438650" y="3462490"/>
            <a:ext cx="4229100" cy="1366686"/>
            <a:chOff x="632010" y="2370827"/>
            <a:chExt cx="4674235" cy="2619200"/>
          </a:xfrm>
        </p:grpSpPr>
        <p:sp>
          <p:nvSpPr>
            <p:cNvPr id="12" name="Freeform 18">
              <a:extLst>
                <a:ext uri="{FF2B5EF4-FFF2-40B4-BE49-F238E27FC236}">
                  <a16:creationId xmlns:a16="http://schemas.microsoft.com/office/drawing/2014/main" id="{3D05D88F-BC76-3285-4E9F-F4C302FE9E9A}"/>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B300635-C84F-0B89-D308-63198C85C653}"/>
                </a:ext>
              </a:extLst>
            </p:cNvPr>
            <p:cNvSpPr txBox="1"/>
            <p:nvPr/>
          </p:nvSpPr>
          <p:spPr>
            <a:xfrm>
              <a:off x="796481" y="2865094"/>
              <a:ext cx="4130772" cy="102708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FF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(A) </a:t>
              </a:r>
              <a:r>
                <a:rPr lang="vi-VN" sz="2400" b="1" i="0" dirty="0">
                  <a:solidFill>
                    <a:srgbClr val="FF0000"/>
                  </a:solidFill>
                  <a:effectLst/>
                  <a:latin typeface="Cambria" panose="02040503050406030204" pitchFamily="18" charset="0"/>
                  <a:ea typeface="Cambria" panose="02040503050406030204" pitchFamily="18" charset="0"/>
                </a:rPr>
                <a:t>Sáng tạo thêm lời thoại cho nhân vật.</a:t>
              </a:r>
            </a:p>
          </p:txBody>
        </p:sp>
      </p:grpSp>
      <p:grpSp>
        <p:nvGrpSpPr>
          <p:cNvPr id="2" name="Group 1">
            <a:extLst>
              <a:ext uri="{FF2B5EF4-FFF2-40B4-BE49-F238E27FC236}">
                <a16:creationId xmlns:a16="http://schemas.microsoft.com/office/drawing/2014/main" id="{7D23B1D8-1698-31D5-D4BE-E4638C19F5D7}"/>
              </a:ext>
            </a:extLst>
          </p:cNvPr>
          <p:cNvGrpSpPr/>
          <p:nvPr/>
        </p:nvGrpSpPr>
        <p:grpSpPr>
          <a:xfrm flipH="1">
            <a:off x="4524375" y="5081740"/>
            <a:ext cx="4229100" cy="1366686"/>
            <a:chOff x="632010" y="2370827"/>
            <a:chExt cx="4674235" cy="2619200"/>
          </a:xfrm>
        </p:grpSpPr>
        <p:sp>
          <p:nvSpPr>
            <p:cNvPr id="3" name="Freeform 18">
              <a:extLst>
                <a:ext uri="{FF2B5EF4-FFF2-40B4-BE49-F238E27FC236}">
                  <a16:creationId xmlns:a16="http://schemas.microsoft.com/office/drawing/2014/main" id="{F9076D86-D2BD-4B33-DB9B-2E17D4C7D5C6}"/>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8C03AAC-9AE2-3D6C-7ED3-272DBCE977C6}"/>
                </a:ext>
              </a:extLst>
            </p:cNvPr>
            <p:cNvSpPr txBox="1"/>
            <p:nvPr/>
          </p:nvSpPr>
          <p:spPr>
            <a:xfrm>
              <a:off x="796481" y="2865094"/>
              <a:ext cx="4130772" cy="1592573"/>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B</a:t>
              </a: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 Sáng tạo thêm các chi tiết tả cảnh.</a:t>
              </a:r>
            </a:p>
          </p:txBody>
        </p:sp>
      </p:grpSp>
    </p:spTree>
    <p:extLst>
      <p:ext uri="{BB962C8B-B14F-4D97-AF65-F5344CB8AC3E}">
        <p14:creationId xmlns:p14="http://schemas.microsoft.com/office/powerpoint/2010/main" val="428835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428625" y="152400"/>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8EACFE1-7073-46D3-F56D-AF669FFE47C0}"/>
              </a:ext>
            </a:extLst>
          </p:cNvPr>
          <p:cNvSpPr txBox="1"/>
          <p:nvPr/>
        </p:nvSpPr>
        <p:spPr>
          <a:xfrm>
            <a:off x="1628775" y="276225"/>
            <a:ext cx="9544050" cy="584775"/>
          </a:xfrm>
          <a:prstGeom prst="rect">
            <a:avLst/>
          </a:prstGeom>
          <a:noFill/>
        </p:spPr>
        <p:txBody>
          <a:bodyPr wrap="square" rtlCol="0">
            <a:spAutoFit/>
          </a:bodyPr>
          <a:lstStyle/>
          <a:p>
            <a:r>
              <a:rPr lang="en-US" sz="3200" b="1" dirty="0"/>
              <a:t>d. </a:t>
            </a:r>
            <a:r>
              <a:rPr lang="en-US" sz="3200" b="1" dirty="0" err="1"/>
              <a:t>Tìm</a:t>
            </a:r>
            <a:r>
              <a:rPr lang="en-US" sz="3200" b="1" dirty="0"/>
              <a:t> </a:t>
            </a:r>
            <a:r>
              <a:rPr lang="en-US" sz="3200" b="1" dirty="0" err="1"/>
              <a:t>nội</a:t>
            </a:r>
            <a:r>
              <a:rPr lang="en-US" sz="3200" b="1" dirty="0"/>
              <a:t> dung </a:t>
            </a:r>
            <a:r>
              <a:rPr lang="en-US" sz="3200" b="1" dirty="0" err="1"/>
              <a:t>phù</a:t>
            </a:r>
            <a:r>
              <a:rPr lang="en-US" sz="3200" b="1" dirty="0"/>
              <a:t> </a:t>
            </a:r>
            <a:r>
              <a:rPr lang="en-US" sz="3200" b="1" dirty="0" err="1"/>
              <a:t>hợp</a:t>
            </a:r>
            <a:r>
              <a:rPr lang="en-US" sz="3200" b="1" dirty="0"/>
              <a:t> </a:t>
            </a:r>
            <a:r>
              <a:rPr lang="en-US" sz="3200" b="1" dirty="0" err="1"/>
              <a:t>với</a:t>
            </a:r>
            <a:r>
              <a:rPr lang="en-US" sz="3200" b="1" dirty="0"/>
              <a:t> </a:t>
            </a:r>
            <a:r>
              <a:rPr lang="en-US" sz="3200" b="1" dirty="0" err="1"/>
              <a:t>mỗi</a:t>
            </a:r>
            <a:r>
              <a:rPr lang="en-US" sz="3200" b="1" dirty="0"/>
              <a:t> chi </a:t>
            </a:r>
            <a:r>
              <a:rPr lang="en-US" sz="3200" b="1" dirty="0" err="1"/>
              <a:t>tiết</a:t>
            </a:r>
            <a:r>
              <a:rPr lang="en-US" sz="3200" b="1" dirty="0"/>
              <a:t> </a:t>
            </a:r>
            <a:r>
              <a:rPr lang="en-US" sz="3200" b="1" dirty="0" err="1"/>
              <a:t>sáng</a:t>
            </a:r>
            <a:r>
              <a:rPr lang="en-US" sz="3200" b="1" dirty="0"/>
              <a:t> </a:t>
            </a:r>
            <a:r>
              <a:rPr lang="en-US" sz="3200" b="1" dirty="0" err="1"/>
              <a:t>tạo</a:t>
            </a:r>
            <a:r>
              <a:rPr lang="en-US" sz="3200" b="1" dirty="0"/>
              <a:t> A, B.</a:t>
            </a:r>
          </a:p>
        </p:txBody>
      </p:sp>
      <p:pic>
        <p:nvPicPr>
          <p:cNvPr id="11" name="Picture 10">
            <a:extLst>
              <a:ext uri="{FF2B5EF4-FFF2-40B4-BE49-F238E27FC236}">
                <a16:creationId xmlns:a16="http://schemas.microsoft.com/office/drawing/2014/main" id="{7A2FD640-DAE8-4C24-A9A3-388AE902BF4C}"/>
              </a:ext>
            </a:extLst>
          </p:cNvPr>
          <p:cNvPicPr>
            <a:picLocks noChangeAspect="1"/>
          </p:cNvPicPr>
          <p:nvPr/>
        </p:nvPicPr>
        <p:blipFill>
          <a:blip r:embed="rId3"/>
          <a:stretch>
            <a:fillRect/>
          </a:stretch>
        </p:blipFill>
        <p:spPr>
          <a:xfrm>
            <a:off x="1000124" y="1081087"/>
            <a:ext cx="10505463" cy="1871663"/>
          </a:xfrm>
          <a:prstGeom prst="rect">
            <a:avLst/>
          </a:prstGeom>
        </p:spPr>
      </p:pic>
      <p:grpSp>
        <p:nvGrpSpPr>
          <p:cNvPr id="17" name="Group 16">
            <a:extLst>
              <a:ext uri="{FF2B5EF4-FFF2-40B4-BE49-F238E27FC236}">
                <a16:creationId xmlns:a16="http://schemas.microsoft.com/office/drawing/2014/main" id="{FAF4B7AD-EC23-EDA9-E24E-188524901DD4}"/>
              </a:ext>
            </a:extLst>
          </p:cNvPr>
          <p:cNvGrpSpPr/>
          <p:nvPr/>
        </p:nvGrpSpPr>
        <p:grpSpPr>
          <a:xfrm>
            <a:off x="2209800" y="1800225"/>
            <a:ext cx="1219200" cy="2295525"/>
            <a:chOff x="2209800" y="1800225"/>
            <a:chExt cx="1219200" cy="2295525"/>
          </a:xfrm>
        </p:grpSpPr>
        <p:cxnSp>
          <p:nvCxnSpPr>
            <p:cNvPr id="13" name="Straight Connector 12">
              <a:extLst>
                <a:ext uri="{FF2B5EF4-FFF2-40B4-BE49-F238E27FC236}">
                  <a16:creationId xmlns:a16="http://schemas.microsoft.com/office/drawing/2014/main" id="{2FD89F84-5C06-CCAB-1910-6B4A9D4FCEF6}"/>
                </a:ext>
              </a:extLst>
            </p:cNvPr>
            <p:cNvCxnSpPr/>
            <p:nvPr/>
          </p:nvCxnSpPr>
          <p:spPr>
            <a:xfrm flipH="1">
              <a:off x="2209800" y="1800225"/>
              <a:ext cx="704850" cy="12763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02FC4-3B34-AA73-79CB-1E1C187E5B28}"/>
                </a:ext>
              </a:extLst>
            </p:cNvPr>
            <p:cNvCxnSpPr>
              <a:cxnSpLocks/>
            </p:cNvCxnSpPr>
            <p:nvPr/>
          </p:nvCxnSpPr>
          <p:spPr>
            <a:xfrm>
              <a:off x="2219325" y="3057525"/>
              <a:ext cx="1209675" cy="10382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D729ED08-3A56-27D5-C339-A3D0F85E820D}"/>
              </a:ext>
            </a:extLst>
          </p:cNvPr>
          <p:cNvSpPr/>
          <p:nvPr/>
        </p:nvSpPr>
        <p:spPr>
          <a:xfrm>
            <a:off x="1266825" y="4105274"/>
            <a:ext cx="4391025" cy="2314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Cỏ phủ kín cánh đồng như một tấm thảm xanh mát. Cây cối cũng xanh mướt như ngày nào cũng được gội rửa. </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7BA4DBB0-6AA6-BF7D-B467-FD1AA6367306}"/>
              </a:ext>
            </a:extLst>
          </p:cNvPr>
          <p:cNvCxnSpPr>
            <a:cxnSpLocks/>
          </p:cNvCxnSpPr>
          <p:nvPr/>
        </p:nvCxnSpPr>
        <p:spPr>
          <a:xfrm>
            <a:off x="8001000" y="2771775"/>
            <a:ext cx="1057275" cy="1257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59C9F87-3008-3BC6-3D26-86C93C27788B}"/>
              </a:ext>
            </a:extLst>
          </p:cNvPr>
          <p:cNvSpPr/>
          <p:nvPr/>
        </p:nvSpPr>
        <p:spPr>
          <a:xfrm>
            <a:off x="7010400" y="4048124"/>
            <a:ext cx="4391025" cy="26003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Chuột xù nói:</a:t>
            </a:r>
          </a:p>
          <a:p>
            <a:pPr algn="just"/>
            <a:r>
              <a:rPr lang="vi-VN" sz="2800" b="1" dirty="0">
                <a:solidFill>
                  <a:srgbClr val="FF0000"/>
                </a:solidFill>
                <a:latin typeface="Cambria" panose="02040503050406030204" pitchFamily="18" charset="0"/>
                <a:ea typeface="Cambria" panose="02040503050406030204" pitchFamily="18" charset="0"/>
              </a:rPr>
              <a:t>   – Bác ngựa bảo nguy hiểm lắm.</a:t>
            </a:r>
          </a:p>
          <a:p>
            <a:pPr algn="just"/>
            <a:r>
              <a:rPr lang="vi-VN" sz="2800" b="1" dirty="0">
                <a:solidFill>
                  <a:srgbClr val="FF0000"/>
                </a:solidFill>
                <a:latin typeface="Cambria" panose="02040503050406030204" pitchFamily="18" charset="0"/>
                <a:ea typeface="Cambria" panose="02040503050406030204" pitchFamily="18" charset="0"/>
              </a:rPr>
              <a:t>   Mèo nhép hứ một cái:</a:t>
            </a:r>
          </a:p>
          <a:p>
            <a:pPr algn="just"/>
            <a:r>
              <a:rPr lang="vi-VN" sz="2800" b="1" dirty="0">
                <a:solidFill>
                  <a:srgbClr val="FF0000"/>
                </a:solidFill>
                <a:latin typeface="Cambria" panose="02040503050406030204" pitchFamily="18" charset="0"/>
                <a:ea typeface="Cambria" panose="02040503050406030204" pitchFamily="18" charset="0"/>
              </a:rPr>
              <a:t>   – Cậu không đi thì thôi, tớ đi một mình.</a:t>
            </a:r>
          </a:p>
        </p:txBody>
      </p:sp>
    </p:spTree>
    <p:extLst>
      <p:ext uri="{BB962C8B-B14F-4D97-AF65-F5344CB8AC3E}">
        <p14:creationId xmlns:p14="http://schemas.microsoft.com/office/powerpoint/2010/main" val="11118827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762125"/>
            <a:ext cx="457199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800" b="1" dirty="0">
                <a:solidFill>
                  <a:prstClr val="black"/>
                </a:solidFill>
                <a:latin typeface="Cambria" panose="02040503050406030204" pitchFamily="18" charset="0"/>
                <a:ea typeface="Cambria" panose="02040503050406030204" pitchFamily="18" charset="0"/>
              </a:rPr>
              <a:t>C</a:t>
            </a:r>
            <a:r>
              <a:rPr lang="vi-VN" sz="2800" b="1" dirty="0">
                <a:solidFill>
                  <a:prstClr val="black"/>
                </a:solidFill>
                <a:latin typeface="Cambria" panose="02040503050406030204" pitchFamily="18" charset="0"/>
                <a:ea typeface="Cambria" panose="02040503050406030204" pitchFamily="18" charset="0"/>
              </a:rPr>
              <a:t>ác chi tiết sáng tạo có tác dụng gì trong bài văn</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57200" y="2266950"/>
            <a:ext cx="6572250" cy="39909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Các chi tiết sáng tạo giúp bài văn sinh động, cụ thể, thể hiện rõ nét hơn những tưởng tượng của người viết bài văn về câu chuyện được kể. Ngoài ra, các chi tiết sáng tạo còn giúp người viết hoà mình vào câu chuyện, như sống cùng các nhân vật trong câu chuyện để hiểu và cảm nhận câu chuyện</a:t>
            </a:r>
            <a:r>
              <a:rPr lang="en-US" sz="2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285875"/>
            <a:ext cx="4571999" cy="2031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Các chi tiết sáng tạo có làm ảnh hưởng đến nội dung chính và ý nghĩa của câu chuyện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66725" y="3152775"/>
            <a:ext cx="6572250" cy="3076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Không ảnh hưởng đến nội dung chính và ý nghĩa của câu chuyện, mà chỉ làm sinh động và rõ nét hơn một số chi tiết trong bài</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1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Theo em, đoạn dưới đây có thể thay cho đoạn nào của câu chuyện?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58112C8-D145-B775-A554-965DE7AAD517}"/>
              </a:ext>
            </a:extLst>
          </p:cNvPr>
          <p:cNvSpPr/>
          <p:nvPr/>
        </p:nvSpPr>
        <p:spPr>
          <a:xfrm>
            <a:off x="962025" y="1419225"/>
            <a:ext cx="10496550" cy="2152650"/>
          </a:xfrm>
          <a:prstGeom prst="roundRect">
            <a:avLst/>
          </a:prstGeom>
          <a:solidFill>
            <a:srgbClr val="D2EFFA"/>
          </a:solidFill>
          <a:ln>
            <a:extLst>
              <a:ext uri="{C807C97D-BFC1-408E-A445-0C87EB9F89A2}">
                <ask:lineSketchStyleProps xmlns="" xmlns:ask="http://schemas.microsoft.com/office/drawing/2018/sketchyshapes" sd="1959150775">
                  <a:custGeom>
                    <a:avLst/>
                    <a:gdLst>
                      <a:gd name="connsiteX0" fmla="*/ 0 w 10496550"/>
                      <a:gd name="connsiteY0" fmla="*/ 358782 h 2152650"/>
                      <a:gd name="connsiteX1" fmla="*/ 358782 w 10496550"/>
                      <a:gd name="connsiteY1" fmla="*/ 0 h 2152650"/>
                      <a:gd name="connsiteX2" fmla="*/ 10137768 w 10496550"/>
                      <a:gd name="connsiteY2" fmla="*/ 0 h 2152650"/>
                      <a:gd name="connsiteX3" fmla="*/ 10496550 w 10496550"/>
                      <a:gd name="connsiteY3" fmla="*/ 358782 h 2152650"/>
                      <a:gd name="connsiteX4" fmla="*/ 10496550 w 10496550"/>
                      <a:gd name="connsiteY4" fmla="*/ 1793868 h 2152650"/>
                      <a:gd name="connsiteX5" fmla="*/ 10137768 w 10496550"/>
                      <a:gd name="connsiteY5" fmla="*/ 2152650 h 2152650"/>
                      <a:gd name="connsiteX6" fmla="*/ 358782 w 10496550"/>
                      <a:gd name="connsiteY6" fmla="*/ 2152650 h 2152650"/>
                      <a:gd name="connsiteX7" fmla="*/ 0 w 10496550"/>
                      <a:gd name="connsiteY7" fmla="*/ 1793868 h 2152650"/>
                      <a:gd name="connsiteX8" fmla="*/ 0 w 10496550"/>
                      <a:gd name="connsiteY8" fmla="*/ 358782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6550" h="2152650" fill="none" extrusionOk="0">
                        <a:moveTo>
                          <a:pt x="0" y="358782"/>
                        </a:moveTo>
                        <a:cubicBezTo>
                          <a:pt x="12923" y="190243"/>
                          <a:pt x="185305" y="5106"/>
                          <a:pt x="358782" y="0"/>
                        </a:cubicBezTo>
                        <a:cubicBezTo>
                          <a:pt x="5222930" y="-47972"/>
                          <a:pt x="8261356" y="-135018"/>
                          <a:pt x="10137768" y="0"/>
                        </a:cubicBezTo>
                        <a:cubicBezTo>
                          <a:pt x="10333054" y="-12685"/>
                          <a:pt x="10492383" y="169170"/>
                          <a:pt x="10496550" y="358782"/>
                        </a:cubicBezTo>
                        <a:cubicBezTo>
                          <a:pt x="10617660" y="837337"/>
                          <a:pt x="10421909" y="1492567"/>
                          <a:pt x="10496550" y="1793868"/>
                        </a:cubicBezTo>
                        <a:cubicBezTo>
                          <a:pt x="10468962" y="1975317"/>
                          <a:pt x="10359211" y="2125757"/>
                          <a:pt x="10137768" y="2152650"/>
                        </a:cubicBezTo>
                        <a:cubicBezTo>
                          <a:pt x="5799111" y="2233136"/>
                          <a:pt x="1885739" y="2059530"/>
                          <a:pt x="358782" y="2152650"/>
                        </a:cubicBezTo>
                        <a:cubicBezTo>
                          <a:pt x="166653" y="2154197"/>
                          <a:pt x="-21471" y="1971777"/>
                          <a:pt x="0" y="1793868"/>
                        </a:cubicBezTo>
                        <a:cubicBezTo>
                          <a:pt x="30350" y="1417987"/>
                          <a:pt x="26987" y="911725"/>
                          <a:pt x="0" y="358782"/>
                        </a:cubicBezTo>
                        <a:close/>
                      </a:path>
                      <a:path w="10496550" h="2152650" stroke="0" extrusionOk="0">
                        <a:moveTo>
                          <a:pt x="0" y="358782"/>
                        </a:moveTo>
                        <a:cubicBezTo>
                          <a:pt x="3269" y="155937"/>
                          <a:pt x="157514" y="23221"/>
                          <a:pt x="358782" y="0"/>
                        </a:cubicBezTo>
                        <a:cubicBezTo>
                          <a:pt x="5217756" y="-167747"/>
                          <a:pt x="6651233" y="44969"/>
                          <a:pt x="10137768" y="0"/>
                        </a:cubicBezTo>
                        <a:cubicBezTo>
                          <a:pt x="10369524" y="-836"/>
                          <a:pt x="10503809" y="149910"/>
                          <a:pt x="10496550" y="358782"/>
                        </a:cubicBezTo>
                        <a:cubicBezTo>
                          <a:pt x="10383482" y="948590"/>
                          <a:pt x="10439602" y="1436651"/>
                          <a:pt x="10496550" y="1793868"/>
                        </a:cubicBezTo>
                        <a:cubicBezTo>
                          <a:pt x="10503887" y="1976875"/>
                          <a:pt x="10345838" y="2119403"/>
                          <a:pt x="10137768" y="2152650"/>
                        </a:cubicBezTo>
                        <a:cubicBezTo>
                          <a:pt x="5626205" y="2276747"/>
                          <a:pt x="1860918" y="2104855"/>
                          <a:pt x="358782" y="2152650"/>
                        </a:cubicBezTo>
                        <a:cubicBezTo>
                          <a:pt x="155056" y="2151220"/>
                          <a:pt x="-12235" y="1982947"/>
                          <a:pt x="0" y="1793868"/>
                        </a:cubicBezTo>
                        <a:cubicBezTo>
                          <a:pt x="88914" y="1426493"/>
                          <a:pt x="-113105" y="870509"/>
                          <a:pt x="0" y="35878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Chuột xù lồm cồm bò dậy, thấy mèo nhép vẫn sợ hãi, run lập cập. Một lúc lâu, mèo nhép mới xấu hổ bảo: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Bờ sông bên nhà mình cũng đẹp lắm. Chúng mình về thôi.</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Bác ngựa và chuột xù cười phá lên. Mèo nhép cũng bẽn lẽn cười.</a:t>
            </a:r>
            <a:endParaRPr lang="en-US" sz="2800" dirty="0">
              <a:solidFill>
                <a:srgbClr val="002060"/>
              </a:solidFill>
              <a:latin typeface="Cambria" panose="02040503050406030204" pitchFamily="18" charset="0"/>
              <a:ea typeface="Cambria" panose="02040503050406030204" pitchFamily="18" charset="0"/>
            </a:endParaRPr>
          </a:p>
        </p:txBody>
      </p:sp>
      <p:sp>
        <p:nvSpPr>
          <p:cNvPr id="9" name="Arrow: Down 8">
            <a:extLst>
              <a:ext uri="{FF2B5EF4-FFF2-40B4-BE49-F238E27FC236}">
                <a16:creationId xmlns:a16="http://schemas.microsoft.com/office/drawing/2014/main" id="{5B96D335-35CA-827E-EB86-670F6F5ECB9E}"/>
              </a:ext>
            </a:extLst>
          </p:cNvPr>
          <p:cNvSpPr/>
          <p:nvPr/>
        </p:nvSpPr>
        <p:spPr>
          <a:xfrm>
            <a:off x="5867400" y="3543299"/>
            <a:ext cx="809625" cy="619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7ADB835-7C22-85B8-7C64-51741579561C}"/>
              </a:ext>
            </a:extLst>
          </p:cNvPr>
          <p:cNvSpPr/>
          <p:nvPr/>
        </p:nvSpPr>
        <p:spPr>
          <a:xfrm>
            <a:off x="2095499" y="4257675"/>
            <a:ext cx="8582025" cy="2343150"/>
          </a:xfrm>
          <a:prstGeom prst="roundRect">
            <a:avLst/>
          </a:prstGeom>
          <a:solidFill>
            <a:schemeClr val="accent4">
              <a:lumMod val="40000"/>
              <a:lumOff val="60000"/>
            </a:schemeClr>
          </a:solidFill>
          <a:ln>
            <a:extLst>
              <a:ext uri="{C807C97D-BFC1-408E-A445-0C87EB9F89A2}">
                <ask:lineSketchStyleProps xmlns="" xmlns:ask="http://schemas.microsoft.com/office/drawing/2018/sketchyshapes" sd="1959150775">
                  <a:custGeom>
                    <a:avLst/>
                    <a:gdLst>
                      <a:gd name="connsiteX0" fmla="*/ 0 w 8582025"/>
                      <a:gd name="connsiteY0" fmla="*/ 390533 h 2343150"/>
                      <a:gd name="connsiteX1" fmla="*/ 390533 w 8582025"/>
                      <a:gd name="connsiteY1" fmla="*/ 0 h 2343150"/>
                      <a:gd name="connsiteX2" fmla="*/ 8191492 w 8582025"/>
                      <a:gd name="connsiteY2" fmla="*/ 0 h 2343150"/>
                      <a:gd name="connsiteX3" fmla="*/ 8582025 w 8582025"/>
                      <a:gd name="connsiteY3" fmla="*/ 390533 h 2343150"/>
                      <a:gd name="connsiteX4" fmla="*/ 8582025 w 8582025"/>
                      <a:gd name="connsiteY4" fmla="*/ 1952617 h 2343150"/>
                      <a:gd name="connsiteX5" fmla="*/ 8191492 w 8582025"/>
                      <a:gd name="connsiteY5" fmla="*/ 2343150 h 2343150"/>
                      <a:gd name="connsiteX6" fmla="*/ 390533 w 8582025"/>
                      <a:gd name="connsiteY6" fmla="*/ 2343150 h 2343150"/>
                      <a:gd name="connsiteX7" fmla="*/ 0 w 8582025"/>
                      <a:gd name="connsiteY7" fmla="*/ 1952617 h 2343150"/>
                      <a:gd name="connsiteX8" fmla="*/ 0 w 8582025"/>
                      <a:gd name="connsiteY8" fmla="*/ 39053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025" h="2343150" fill="none" extrusionOk="0">
                        <a:moveTo>
                          <a:pt x="0" y="390533"/>
                        </a:moveTo>
                        <a:cubicBezTo>
                          <a:pt x="11641" y="201523"/>
                          <a:pt x="216158" y="8548"/>
                          <a:pt x="390533" y="0"/>
                        </a:cubicBezTo>
                        <a:cubicBezTo>
                          <a:pt x="1342728" y="-47972"/>
                          <a:pt x="4610969" y="-135018"/>
                          <a:pt x="8191492" y="0"/>
                        </a:cubicBezTo>
                        <a:cubicBezTo>
                          <a:pt x="8403449" y="-16514"/>
                          <a:pt x="8570737" y="197974"/>
                          <a:pt x="8582025" y="390533"/>
                        </a:cubicBezTo>
                        <a:cubicBezTo>
                          <a:pt x="8467987" y="720367"/>
                          <a:pt x="8518349" y="1279997"/>
                          <a:pt x="8582025" y="1952617"/>
                        </a:cubicBezTo>
                        <a:cubicBezTo>
                          <a:pt x="8556325" y="2152744"/>
                          <a:pt x="8421624" y="2326471"/>
                          <a:pt x="8191492" y="2343150"/>
                        </a:cubicBezTo>
                        <a:cubicBezTo>
                          <a:pt x="6067840" y="2423636"/>
                          <a:pt x="3584664" y="2250030"/>
                          <a:pt x="390533" y="2343150"/>
                        </a:cubicBezTo>
                        <a:cubicBezTo>
                          <a:pt x="189004" y="2346788"/>
                          <a:pt x="-28183" y="2141734"/>
                          <a:pt x="0" y="1952617"/>
                        </a:cubicBezTo>
                        <a:cubicBezTo>
                          <a:pt x="14806" y="1261910"/>
                          <a:pt x="76125" y="812224"/>
                          <a:pt x="0" y="390533"/>
                        </a:cubicBezTo>
                        <a:close/>
                      </a:path>
                      <a:path w="8582025" h="2343150" stroke="0" extrusionOk="0">
                        <a:moveTo>
                          <a:pt x="0" y="390533"/>
                        </a:moveTo>
                        <a:cubicBezTo>
                          <a:pt x="22203" y="142952"/>
                          <a:pt x="170430" y="32902"/>
                          <a:pt x="390533" y="0"/>
                        </a:cubicBezTo>
                        <a:cubicBezTo>
                          <a:pt x="2733097" y="-167747"/>
                          <a:pt x="4380585" y="44969"/>
                          <a:pt x="8191492" y="0"/>
                        </a:cubicBezTo>
                        <a:cubicBezTo>
                          <a:pt x="8411932" y="-118"/>
                          <a:pt x="8603085" y="143740"/>
                          <a:pt x="8582025" y="390533"/>
                        </a:cubicBezTo>
                        <a:cubicBezTo>
                          <a:pt x="8537466" y="892996"/>
                          <a:pt x="8603445" y="1456212"/>
                          <a:pt x="8582025" y="1952617"/>
                        </a:cubicBezTo>
                        <a:cubicBezTo>
                          <a:pt x="8589056" y="2153791"/>
                          <a:pt x="8408266" y="2339501"/>
                          <a:pt x="8191492" y="2343150"/>
                        </a:cubicBezTo>
                        <a:cubicBezTo>
                          <a:pt x="5520416" y="2467247"/>
                          <a:pt x="2929901" y="2295355"/>
                          <a:pt x="390533" y="2343150"/>
                        </a:cubicBezTo>
                        <a:cubicBezTo>
                          <a:pt x="152162" y="2337331"/>
                          <a:pt x="-24156" y="2150394"/>
                          <a:pt x="0" y="1952617"/>
                        </a:cubicBezTo>
                        <a:cubicBezTo>
                          <a:pt x="73495" y="1722409"/>
                          <a:pt x="-72334" y="924782"/>
                          <a:pt x="0" y="390533"/>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Trên lưng bác ngựa trở về, thấy chuột xù nằm thiêm thiếp, mèo nhép cứ sụt sịt, nước mắt rơi ướt lông chuột xù. Mèo không để ý, miệng chuột đang mím lại do cố nén cười.</a:t>
            </a:r>
          </a:p>
        </p:txBody>
      </p:sp>
    </p:spTree>
    <p:extLst>
      <p:ext uri="{BB962C8B-B14F-4D97-AF65-F5344CB8AC3E}">
        <p14:creationId xmlns:p14="http://schemas.microsoft.com/office/powerpoint/2010/main" val="18854412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Nêu những cách em có thể vận dụng để viết bài văn kể chuyện sáng tạo.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4628845" y="2028018"/>
            <a:ext cx="2107651" cy="3696507"/>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7CDAB6A6-B6D6-DDC4-AC6F-D87A0F9A2755}"/>
              </a:ext>
            </a:extLst>
          </p:cNvPr>
          <p:cNvSpPr/>
          <p:nvPr/>
        </p:nvSpPr>
        <p:spPr>
          <a:xfrm>
            <a:off x="828675" y="1752600"/>
            <a:ext cx="3971925" cy="1285875"/>
          </a:xfrm>
          <a:prstGeom prst="rect">
            <a:avLst/>
          </a:prstGeom>
          <a:solidFill>
            <a:srgbClr val="F8AED5"/>
          </a:solidFill>
          <a:ln>
            <a:extLst>
              <a:ext uri="{C807C97D-BFC1-408E-A445-0C87EB9F89A2}">
                <ask:lineSketchStyleProps xmlns="" xmlns:ask="http://schemas.microsoft.com/office/drawing/2018/sketchyshapes" sd="58289758">
                  <a:custGeom>
                    <a:avLst/>
                    <a:gdLst>
                      <a:gd name="connsiteX0" fmla="*/ 0 w 3971925"/>
                      <a:gd name="connsiteY0" fmla="*/ 0 h 1285875"/>
                      <a:gd name="connsiteX1" fmla="*/ 527699 w 3971925"/>
                      <a:gd name="connsiteY1" fmla="*/ 0 h 1285875"/>
                      <a:gd name="connsiteX2" fmla="*/ 1015678 w 3971925"/>
                      <a:gd name="connsiteY2" fmla="*/ 0 h 1285875"/>
                      <a:gd name="connsiteX3" fmla="*/ 1622815 w 3971925"/>
                      <a:gd name="connsiteY3" fmla="*/ 0 h 1285875"/>
                      <a:gd name="connsiteX4" fmla="*/ 2190233 w 3971925"/>
                      <a:gd name="connsiteY4" fmla="*/ 0 h 1285875"/>
                      <a:gd name="connsiteX5" fmla="*/ 2638493 w 3971925"/>
                      <a:gd name="connsiteY5" fmla="*/ 0 h 1285875"/>
                      <a:gd name="connsiteX6" fmla="*/ 3245630 w 3971925"/>
                      <a:gd name="connsiteY6" fmla="*/ 0 h 1285875"/>
                      <a:gd name="connsiteX7" fmla="*/ 3971925 w 3971925"/>
                      <a:gd name="connsiteY7" fmla="*/ 0 h 1285875"/>
                      <a:gd name="connsiteX8" fmla="*/ 3971925 w 3971925"/>
                      <a:gd name="connsiteY8" fmla="*/ 390049 h 1285875"/>
                      <a:gd name="connsiteX9" fmla="*/ 3971925 w 3971925"/>
                      <a:gd name="connsiteY9" fmla="*/ 780098 h 1285875"/>
                      <a:gd name="connsiteX10" fmla="*/ 3971925 w 3971925"/>
                      <a:gd name="connsiteY10" fmla="*/ 1285875 h 1285875"/>
                      <a:gd name="connsiteX11" fmla="*/ 3364788 w 3971925"/>
                      <a:gd name="connsiteY11" fmla="*/ 1285875 h 1285875"/>
                      <a:gd name="connsiteX12" fmla="*/ 2876809 w 3971925"/>
                      <a:gd name="connsiteY12" fmla="*/ 1285875 h 1285875"/>
                      <a:gd name="connsiteX13" fmla="*/ 2428548 w 3971925"/>
                      <a:gd name="connsiteY13" fmla="*/ 1285875 h 1285875"/>
                      <a:gd name="connsiteX14" fmla="*/ 1900850 w 3971925"/>
                      <a:gd name="connsiteY14" fmla="*/ 1285875 h 1285875"/>
                      <a:gd name="connsiteX15" fmla="*/ 1452590 w 3971925"/>
                      <a:gd name="connsiteY15" fmla="*/ 1285875 h 1285875"/>
                      <a:gd name="connsiteX16" fmla="*/ 845453 w 3971925"/>
                      <a:gd name="connsiteY16" fmla="*/ 1285875 h 1285875"/>
                      <a:gd name="connsiteX17" fmla="*/ 0 w 3971925"/>
                      <a:gd name="connsiteY17" fmla="*/ 1285875 h 1285875"/>
                      <a:gd name="connsiteX18" fmla="*/ 0 w 3971925"/>
                      <a:gd name="connsiteY18" fmla="*/ 882968 h 1285875"/>
                      <a:gd name="connsiteX19" fmla="*/ 0 w 3971925"/>
                      <a:gd name="connsiteY19" fmla="*/ 428625 h 1285875"/>
                      <a:gd name="connsiteX20" fmla="*/ 0 w 3971925"/>
                      <a:gd name="connsiteY20"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1925" h="1285875" fill="none" extrusionOk="0">
                        <a:moveTo>
                          <a:pt x="0" y="0"/>
                        </a:moveTo>
                        <a:cubicBezTo>
                          <a:pt x="180516" y="-53589"/>
                          <a:pt x="274228" y="15583"/>
                          <a:pt x="527699" y="0"/>
                        </a:cubicBezTo>
                        <a:cubicBezTo>
                          <a:pt x="781170" y="-15583"/>
                          <a:pt x="820879" y="44974"/>
                          <a:pt x="1015678" y="0"/>
                        </a:cubicBezTo>
                        <a:cubicBezTo>
                          <a:pt x="1210477" y="-44974"/>
                          <a:pt x="1450261" y="23323"/>
                          <a:pt x="1622815" y="0"/>
                        </a:cubicBezTo>
                        <a:cubicBezTo>
                          <a:pt x="1795369" y="-23323"/>
                          <a:pt x="1978425" y="61345"/>
                          <a:pt x="2190233" y="0"/>
                        </a:cubicBezTo>
                        <a:cubicBezTo>
                          <a:pt x="2402041" y="-61345"/>
                          <a:pt x="2537886" y="3103"/>
                          <a:pt x="2638493" y="0"/>
                        </a:cubicBezTo>
                        <a:cubicBezTo>
                          <a:pt x="2739100" y="-3103"/>
                          <a:pt x="3106561" y="18003"/>
                          <a:pt x="3245630" y="0"/>
                        </a:cubicBezTo>
                        <a:cubicBezTo>
                          <a:pt x="3384699" y="-18003"/>
                          <a:pt x="3794482" y="61156"/>
                          <a:pt x="3971925" y="0"/>
                        </a:cubicBezTo>
                        <a:cubicBezTo>
                          <a:pt x="4010831" y="118374"/>
                          <a:pt x="3930147" y="286049"/>
                          <a:pt x="3971925" y="390049"/>
                        </a:cubicBezTo>
                        <a:cubicBezTo>
                          <a:pt x="4013703" y="494049"/>
                          <a:pt x="3931237" y="622598"/>
                          <a:pt x="3971925" y="780098"/>
                        </a:cubicBezTo>
                        <a:cubicBezTo>
                          <a:pt x="4012613" y="937598"/>
                          <a:pt x="3937054" y="1057885"/>
                          <a:pt x="3971925" y="1285875"/>
                        </a:cubicBezTo>
                        <a:cubicBezTo>
                          <a:pt x="3705386" y="1307620"/>
                          <a:pt x="3501491" y="1221727"/>
                          <a:pt x="3364788" y="1285875"/>
                        </a:cubicBezTo>
                        <a:cubicBezTo>
                          <a:pt x="3228085" y="1350023"/>
                          <a:pt x="2996620" y="1264850"/>
                          <a:pt x="2876809" y="1285875"/>
                        </a:cubicBezTo>
                        <a:cubicBezTo>
                          <a:pt x="2756998" y="1306900"/>
                          <a:pt x="2635420" y="1267599"/>
                          <a:pt x="2428548" y="1285875"/>
                        </a:cubicBezTo>
                        <a:cubicBezTo>
                          <a:pt x="2221676" y="1304151"/>
                          <a:pt x="2106041" y="1265583"/>
                          <a:pt x="1900850" y="1285875"/>
                        </a:cubicBezTo>
                        <a:cubicBezTo>
                          <a:pt x="1695659" y="1306167"/>
                          <a:pt x="1645616" y="1267825"/>
                          <a:pt x="1452590" y="1285875"/>
                        </a:cubicBezTo>
                        <a:cubicBezTo>
                          <a:pt x="1259564" y="1303925"/>
                          <a:pt x="1120059" y="1217923"/>
                          <a:pt x="845453" y="1285875"/>
                        </a:cubicBezTo>
                        <a:cubicBezTo>
                          <a:pt x="570847" y="1353827"/>
                          <a:pt x="267529" y="1196468"/>
                          <a:pt x="0" y="1285875"/>
                        </a:cubicBezTo>
                        <a:cubicBezTo>
                          <a:pt x="-9222" y="1192233"/>
                          <a:pt x="24588" y="989048"/>
                          <a:pt x="0" y="882968"/>
                        </a:cubicBezTo>
                        <a:cubicBezTo>
                          <a:pt x="-24588" y="776888"/>
                          <a:pt x="17103" y="588918"/>
                          <a:pt x="0" y="428625"/>
                        </a:cubicBezTo>
                        <a:cubicBezTo>
                          <a:pt x="-17103" y="268332"/>
                          <a:pt x="32565" y="88829"/>
                          <a:pt x="0" y="0"/>
                        </a:cubicBezTo>
                        <a:close/>
                      </a:path>
                      <a:path w="3971925" h="1285875"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4003649" y="96366"/>
                          <a:pt x="3921741" y="344689"/>
                          <a:pt x="3971925" y="441484"/>
                        </a:cubicBezTo>
                        <a:cubicBezTo>
                          <a:pt x="4022109" y="538279"/>
                          <a:pt x="3938270" y="749587"/>
                          <a:pt x="3971925" y="857250"/>
                        </a:cubicBezTo>
                        <a:cubicBezTo>
                          <a:pt x="4005580" y="964913"/>
                          <a:pt x="3969628" y="1098253"/>
                          <a:pt x="3971925" y="1285875"/>
                        </a:cubicBezTo>
                        <a:cubicBezTo>
                          <a:pt x="3859596" y="1318783"/>
                          <a:pt x="3694229" y="1261204"/>
                          <a:pt x="3444226" y="1285875"/>
                        </a:cubicBezTo>
                        <a:cubicBezTo>
                          <a:pt x="3194223" y="1310546"/>
                          <a:pt x="3159555" y="1269941"/>
                          <a:pt x="2956247" y="1285875"/>
                        </a:cubicBezTo>
                        <a:cubicBezTo>
                          <a:pt x="2752939" y="1301809"/>
                          <a:pt x="2584879" y="1248664"/>
                          <a:pt x="2428548" y="1285875"/>
                        </a:cubicBezTo>
                        <a:cubicBezTo>
                          <a:pt x="2272217" y="1323086"/>
                          <a:pt x="2138392" y="1252653"/>
                          <a:pt x="1980288" y="1285875"/>
                        </a:cubicBezTo>
                        <a:cubicBezTo>
                          <a:pt x="1822184" y="1319097"/>
                          <a:pt x="1644568" y="1283612"/>
                          <a:pt x="1532028" y="1285875"/>
                        </a:cubicBezTo>
                        <a:cubicBezTo>
                          <a:pt x="1419488" y="1288138"/>
                          <a:pt x="1218398" y="1253412"/>
                          <a:pt x="1083768" y="1285875"/>
                        </a:cubicBezTo>
                        <a:cubicBezTo>
                          <a:pt x="949138" y="1318338"/>
                          <a:pt x="710230" y="1283051"/>
                          <a:pt x="556070" y="1285875"/>
                        </a:cubicBezTo>
                        <a:cubicBezTo>
                          <a:pt x="401910" y="1288699"/>
                          <a:pt x="153653" y="1236975"/>
                          <a:pt x="0" y="1285875"/>
                        </a:cubicBezTo>
                        <a:cubicBezTo>
                          <a:pt x="-7521" y="1177464"/>
                          <a:pt x="13393" y="1028820"/>
                          <a:pt x="0" y="857250"/>
                        </a:cubicBezTo>
                        <a:cubicBezTo>
                          <a:pt x="-13393" y="685681"/>
                          <a:pt x="39439" y="568652"/>
                          <a:pt x="0" y="428625"/>
                        </a:cubicBezTo>
                        <a:cubicBezTo>
                          <a:pt x="-39439" y="288599"/>
                          <a:pt x="43839" y="204668"/>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Thêm</a:t>
            </a:r>
            <a:r>
              <a:rPr lang="en-US" sz="2800" dirty="0">
                <a:solidFill>
                  <a:srgbClr val="002060"/>
                </a:solidFill>
              </a:rPr>
              <a:t> chi </a:t>
            </a:r>
            <a:r>
              <a:rPr lang="en-US" sz="2800" dirty="0" err="1">
                <a:solidFill>
                  <a:srgbClr val="002060"/>
                </a:solidFill>
              </a:rPr>
              <a:t>tiết</a:t>
            </a:r>
            <a:r>
              <a:rPr lang="en-US" sz="2800" dirty="0">
                <a:solidFill>
                  <a:srgbClr val="002060"/>
                </a:solidFill>
              </a:rPr>
              <a:t> </a:t>
            </a:r>
            <a:r>
              <a:rPr lang="en-US" sz="2800" dirty="0" err="1">
                <a:solidFill>
                  <a:srgbClr val="002060"/>
                </a:solidFill>
              </a:rPr>
              <a:t>tả</a:t>
            </a:r>
            <a:r>
              <a:rPr lang="en-US" sz="2800" dirty="0">
                <a:solidFill>
                  <a:srgbClr val="002060"/>
                </a:solidFill>
              </a:rPr>
              <a:t> </a:t>
            </a:r>
            <a:r>
              <a:rPr lang="en-US" sz="2800" dirty="0" err="1">
                <a:solidFill>
                  <a:srgbClr val="002060"/>
                </a:solidFill>
              </a:rPr>
              <a:t>ngoại</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nhân</a:t>
            </a:r>
            <a:r>
              <a:rPr lang="en-US" sz="2800" dirty="0">
                <a:solidFill>
                  <a:srgbClr val="002060"/>
                </a:solidFill>
              </a:rPr>
              <a:t> </a:t>
            </a:r>
            <a:r>
              <a:rPr lang="en-US" sz="2800" dirty="0" err="1">
                <a:solidFill>
                  <a:srgbClr val="002060"/>
                </a:solidFill>
              </a:rPr>
              <a:t>vật</a:t>
            </a:r>
            <a:r>
              <a:rPr lang="en-US" sz="2800" dirty="0">
                <a:solidFill>
                  <a:srgbClr val="002060"/>
                </a:solidFill>
              </a:rPr>
              <a:t>.</a:t>
            </a:r>
          </a:p>
        </p:txBody>
      </p:sp>
      <p:sp>
        <p:nvSpPr>
          <p:cNvPr id="7" name="Rectangle 6">
            <a:extLst>
              <a:ext uri="{FF2B5EF4-FFF2-40B4-BE49-F238E27FC236}">
                <a16:creationId xmlns:a16="http://schemas.microsoft.com/office/drawing/2014/main" id="{369AE9C9-58BA-B5AB-2B35-BE36D0C7D928}"/>
              </a:ext>
            </a:extLst>
          </p:cNvPr>
          <p:cNvSpPr/>
          <p:nvPr/>
        </p:nvSpPr>
        <p:spPr>
          <a:xfrm>
            <a:off x="771525" y="3381376"/>
            <a:ext cx="3971925" cy="1162050"/>
          </a:xfrm>
          <a:prstGeom prst="rect">
            <a:avLst/>
          </a:prstGeom>
          <a:solidFill>
            <a:srgbClr val="F8AED5"/>
          </a:solidFill>
          <a:ln>
            <a:extLst>
              <a:ext uri="{C807C97D-BFC1-408E-A445-0C87EB9F89A2}">
                <ask:lineSketchStyleProps xmlns="" xmlns:ask="http://schemas.microsoft.com/office/drawing/2018/sketchyshapes" sd="58289758">
                  <a:custGeom>
                    <a:avLst/>
                    <a:gdLst>
                      <a:gd name="connsiteX0" fmla="*/ 0 w 3971925"/>
                      <a:gd name="connsiteY0" fmla="*/ 0 h 1162050"/>
                      <a:gd name="connsiteX1" fmla="*/ 448260 w 3971925"/>
                      <a:gd name="connsiteY1" fmla="*/ 0 h 1162050"/>
                      <a:gd name="connsiteX2" fmla="*/ 1055397 w 3971925"/>
                      <a:gd name="connsiteY2" fmla="*/ 0 h 1162050"/>
                      <a:gd name="connsiteX3" fmla="*/ 1503657 w 3971925"/>
                      <a:gd name="connsiteY3" fmla="*/ 0 h 1162050"/>
                      <a:gd name="connsiteX4" fmla="*/ 2110794 w 3971925"/>
                      <a:gd name="connsiteY4" fmla="*/ 0 h 1162050"/>
                      <a:gd name="connsiteX5" fmla="*/ 2598774 w 3971925"/>
                      <a:gd name="connsiteY5" fmla="*/ 0 h 1162050"/>
                      <a:gd name="connsiteX6" fmla="*/ 3205911 w 3971925"/>
                      <a:gd name="connsiteY6" fmla="*/ 0 h 1162050"/>
                      <a:gd name="connsiteX7" fmla="*/ 3971925 w 3971925"/>
                      <a:gd name="connsiteY7" fmla="*/ 0 h 1162050"/>
                      <a:gd name="connsiteX8" fmla="*/ 3971925 w 3971925"/>
                      <a:gd name="connsiteY8" fmla="*/ 546164 h 1162050"/>
                      <a:gd name="connsiteX9" fmla="*/ 3971925 w 3971925"/>
                      <a:gd name="connsiteY9" fmla="*/ 1162050 h 1162050"/>
                      <a:gd name="connsiteX10" fmla="*/ 3483946 w 3971925"/>
                      <a:gd name="connsiteY10" fmla="*/ 1162050 h 1162050"/>
                      <a:gd name="connsiteX11" fmla="*/ 2876809 w 3971925"/>
                      <a:gd name="connsiteY11" fmla="*/ 1162050 h 1162050"/>
                      <a:gd name="connsiteX12" fmla="*/ 2269671 w 3971925"/>
                      <a:gd name="connsiteY12" fmla="*/ 1162050 h 1162050"/>
                      <a:gd name="connsiteX13" fmla="*/ 1821411 w 3971925"/>
                      <a:gd name="connsiteY13" fmla="*/ 1162050 h 1162050"/>
                      <a:gd name="connsiteX14" fmla="*/ 1333432 w 3971925"/>
                      <a:gd name="connsiteY14" fmla="*/ 1162050 h 1162050"/>
                      <a:gd name="connsiteX15" fmla="*/ 845453 w 3971925"/>
                      <a:gd name="connsiteY15" fmla="*/ 1162050 h 1162050"/>
                      <a:gd name="connsiteX16" fmla="*/ 0 w 3971925"/>
                      <a:gd name="connsiteY16" fmla="*/ 1162050 h 1162050"/>
                      <a:gd name="connsiteX17" fmla="*/ 0 w 3971925"/>
                      <a:gd name="connsiteY17" fmla="*/ 592646 h 1162050"/>
                      <a:gd name="connsiteX18" fmla="*/ 0 w 3971925"/>
                      <a:gd name="connsiteY18" fmla="*/ 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1925" h="1162050" fill="none" extrusionOk="0">
                        <a:moveTo>
                          <a:pt x="0" y="0"/>
                        </a:moveTo>
                        <a:cubicBezTo>
                          <a:pt x="90250" y="-44277"/>
                          <a:pt x="267461" y="17496"/>
                          <a:pt x="448260" y="0"/>
                        </a:cubicBezTo>
                        <a:cubicBezTo>
                          <a:pt x="629059" y="-17496"/>
                          <a:pt x="834787" y="46381"/>
                          <a:pt x="1055397" y="0"/>
                        </a:cubicBezTo>
                        <a:cubicBezTo>
                          <a:pt x="1276007" y="-46381"/>
                          <a:pt x="1344263" y="8427"/>
                          <a:pt x="1503657" y="0"/>
                        </a:cubicBezTo>
                        <a:cubicBezTo>
                          <a:pt x="1663051" y="-8427"/>
                          <a:pt x="1957065" y="22878"/>
                          <a:pt x="2110794" y="0"/>
                        </a:cubicBezTo>
                        <a:cubicBezTo>
                          <a:pt x="2264523" y="-22878"/>
                          <a:pt x="2396433" y="44886"/>
                          <a:pt x="2598774" y="0"/>
                        </a:cubicBezTo>
                        <a:cubicBezTo>
                          <a:pt x="2801115" y="-44886"/>
                          <a:pt x="3033357" y="23323"/>
                          <a:pt x="3205911" y="0"/>
                        </a:cubicBezTo>
                        <a:cubicBezTo>
                          <a:pt x="3378465" y="-23323"/>
                          <a:pt x="3614634" y="61698"/>
                          <a:pt x="3971925" y="0"/>
                        </a:cubicBezTo>
                        <a:cubicBezTo>
                          <a:pt x="3983520" y="146889"/>
                          <a:pt x="3925698" y="429608"/>
                          <a:pt x="3971925" y="546164"/>
                        </a:cubicBezTo>
                        <a:cubicBezTo>
                          <a:pt x="4018152" y="662720"/>
                          <a:pt x="3936964" y="941447"/>
                          <a:pt x="3971925" y="1162050"/>
                        </a:cubicBezTo>
                        <a:cubicBezTo>
                          <a:pt x="3844077" y="1202669"/>
                          <a:pt x="3595005" y="1128360"/>
                          <a:pt x="3483946" y="1162050"/>
                        </a:cubicBezTo>
                        <a:cubicBezTo>
                          <a:pt x="3372887" y="1195740"/>
                          <a:pt x="3144258" y="1103949"/>
                          <a:pt x="2876809" y="1162050"/>
                        </a:cubicBezTo>
                        <a:cubicBezTo>
                          <a:pt x="2609360" y="1220151"/>
                          <a:pt x="2511426" y="1094920"/>
                          <a:pt x="2269671" y="1162050"/>
                        </a:cubicBezTo>
                        <a:cubicBezTo>
                          <a:pt x="2027916" y="1229180"/>
                          <a:pt x="2036598" y="1115889"/>
                          <a:pt x="1821411" y="1162050"/>
                        </a:cubicBezTo>
                        <a:cubicBezTo>
                          <a:pt x="1606224" y="1208211"/>
                          <a:pt x="1547683" y="1140295"/>
                          <a:pt x="1333432" y="1162050"/>
                        </a:cubicBezTo>
                        <a:cubicBezTo>
                          <a:pt x="1119181" y="1183805"/>
                          <a:pt x="965264" y="1141025"/>
                          <a:pt x="845453" y="1162050"/>
                        </a:cubicBezTo>
                        <a:cubicBezTo>
                          <a:pt x="725642" y="1183075"/>
                          <a:pt x="273700" y="1148795"/>
                          <a:pt x="0" y="1162050"/>
                        </a:cubicBezTo>
                        <a:cubicBezTo>
                          <a:pt x="-32352" y="1030179"/>
                          <a:pt x="39627" y="712360"/>
                          <a:pt x="0" y="592646"/>
                        </a:cubicBezTo>
                        <a:cubicBezTo>
                          <a:pt x="-39627" y="472932"/>
                          <a:pt x="22930" y="199417"/>
                          <a:pt x="0" y="0"/>
                        </a:cubicBezTo>
                        <a:close/>
                      </a:path>
                      <a:path w="3971925" h="1162050"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3984688" y="290407"/>
                          <a:pt x="3913496" y="437473"/>
                          <a:pt x="3971925" y="592646"/>
                        </a:cubicBezTo>
                        <a:cubicBezTo>
                          <a:pt x="4030354" y="747819"/>
                          <a:pt x="3941018" y="961648"/>
                          <a:pt x="3971925" y="1162050"/>
                        </a:cubicBezTo>
                        <a:cubicBezTo>
                          <a:pt x="3741402" y="1218689"/>
                          <a:pt x="3563879" y="1158729"/>
                          <a:pt x="3404507" y="1162050"/>
                        </a:cubicBezTo>
                        <a:cubicBezTo>
                          <a:pt x="3245135" y="1165371"/>
                          <a:pt x="3038283" y="1150462"/>
                          <a:pt x="2757651" y="1162050"/>
                        </a:cubicBezTo>
                        <a:cubicBezTo>
                          <a:pt x="2477019" y="1173638"/>
                          <a:pt x="2474725" y="1150400"/>
                          <a:pt x="2269671" y="1162050"/>
                        </a:cubicBezTo>
                        <a:cubicBezTo>
                          <a:pt x="2064617" y="1173700"/>
                          <a:pt x="1891438" y="1116902"/>
                          <a:pt x="1741973" y="1162050"/>
                        </a:cubicBezTo>
                        <a:cubicBezTo>
                          <a:pt x="1592508" y="1207198"/>
                          <a:pt x="1451817" y="1128828"/>
                          <a:pt x="1293713" y="1162050"/>
                        </a:cubicBezTo>
                        <a:cubicBezTo>
                          <a:pt x="1135609" y="1195272"/>
                          <a:pt x="957993" y="1159787"/>
                          <a:pt x="845453" y="1162050"/>
                        </a:cubicBezTo>
                        <a:cubicBezTo>
                          <a:pt x="732913" y="1164313"/>
                          <a:pt x="291960" y="1111944"/>
                          <a:pt x="0" y="1162050"/>
                        </a:cubicBezTo>
                        <a:cubicBezTo>
                          <a:pt x="-28358" y="981885"/>
                          <a:pt x="26762" y="874469"/>
                          <a:pt x="0" y="592646"/>
                        </a:cubicBezTo>
                        <a:cubicBezTo>
                          <a:pt x="-26762" y="310823"/>
                          <a:pt x="9646" y="120276"/>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Thay</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cách</a:t>
            </a:r>
            <a:r>
              <a:rPr lang="en-US" sz="2800" dirty="0">
                <a:solidFill>
                  <a:srgbClr val="002060"/>
                </a:solidFill>
              </a:rPr>
              <a:t> </a:t>
            </a:r>
            <a:r>
              <a:rPr lang="en-US" sz="2800" dirty="0" err="1">
                <a:solidFill>
                  <a:srgbClr val="002060"/>
                </a:solidFill>
              </a:rPr>
              <a:t>kết</a:t>
            </a:r>
            <a:r>
              <a:rPr lang="en-US" sz="2800" dirty="0">
                <a:solidFill>
                  <a:srgbClr val="002060"/>
                </a:solidFill>
              </a:rPr>
              <a:t> </a:t>
            </a:r>
            <a:r>
              <a:rPr lang="en-US" sz="2800" dirty="0" err="1">
                <a:solidFill>
                  <a:srgbClr val="002060"/>
                </a:solidFill>
              </a:rPr>
              <a:t>thúc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câu</a:t>
            </a:r>
            <a:r>
              <a:rPr lang="en-US" sz="2800" dirty="0">
                <a:solidFill>
                  <a:srgbClr val="002060"/>
                </a:solidFill>
              </a:rPr>
              <a:t> </a:t>
            </a:r>
            <a:r>
              <a:rPr lang="en-US" sz="2800" dirty="0" err="1">
                <a:solidFill>
                  <a:srgbClr val="002060"/>
                </a:solidFill>
              </a:rPr>
              <a:t>chuyện</a:t>
            </a:r>
            <a:r>
              <a:rPr lang="en-US" sz="2800" dirty="0">
                <a:solidFill>
                  <a:srgbClr val="002060"/>
                </a:solidFill>
              </a:rPr>
              <a:t>.</a:t>
            </a:r>
          </a:p>
        </p:txBody>
      </p:sp>
      <p:sp>
        <p:nvSpPr>
          <p:cNvPr id="12" name="Rectangle: Rounded Corners 11">
            <a:extLst>
              <a:ext uri="{FF2B5EF4-FFF2-40B4-BE49-F238E27FC236}">
                <a16:creationId xmlns:a16="http://schemas.microsoft.com/office/drawing/2014/main" id="{A9AB4681-F3B6-8EDA-0B31-B6C0AF99E594}"/>
              </a:ext>
            </a:extLst>
          </p:cNvPr>
          <p:cNvSpPr/>
          <p:nvPr/>
        </p:nvSpPr>
        <p:spPr>
          <a:xfrm>
            <a:off x="6505575" y="1790700"/>
            <a:ext cx="5029200" cy="2457450"/>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ea typeface="Cambria" panose="02040503050406030204" pitchFamily="18" charset="0"/>
                <a:cs typeface="Calibri" panose="020F0502020204030204" pitchFamily="34" charset="0"/>
              </a:rPr>
              <a:t>Tưởng tượng mình đang tham gia vào câu chuyện, được “nhìn”, “nghe”, “chạm vào”,.. mọi sự vật trong câu chuyện để sáng tạo chi tiết.</a:t>
            </a:r>
            <a:endParaRPr lang="en-US" sz="28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92138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752170" y="1481541"/>
            <a:ext cx="2848280" cy="4995460"/>
          </a:xfrm>
          <a:prstGeom prst="rect">
            <a:avLst/>
          </a:prstGeom>
          <a:effectLst>
            <a:outerShdw blurRad="76200" dir="18900000" sy="23000" kx="-1200000" algn="bl" rotWithShape="0">
              <a:prstClr val="black">
                <a:alpha val="20000"/>
              </a:prstClr>
            </a:outerShdw>
          </a:effectLst>
        </p:spPr>
      </p:pic>
      <p:sp>
        <p:nvSpPr>
          <p:cNvPr id="12" name="Rectangle: Rounded Corners 11">
            <a:extLst>
              <a:ext uri="{FF2B5EF4-FFF2-40B4-BE49-F238E27FC236}">
                <a16:creationId xmlns:a16="http://schemas.microsoft.com/office/drawing/2014/main" id="{A9AB4681-F3B6-8EDA-0B31-B6C0AF99E594}"/>
              </a:ext>
            </a:extLst>
          </p:cNvPr>
          <p:cNvSpPr/>
          <p:nvPr/>
        </p:nvSpPr>
        <p:spPr>
          <a:xfrm>
            <a:off x="3400424" y="685800"/>
            <a:ext cx="8439151" cy="50958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Ví dụ: Thêm chi tiết tả ngoại hình của nhân vật:</a:t>
            </a:r>
            <a:endParaRPr lang="en-US" sz="30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r>
              <a:rPr lang="vi-VN" sz="3000" dirty="0">
                <a:solidFill>
                  <a:srgbClr val="002060"/>
                </a:solidFill>
                <a:latin typeface="Calibri" panose="020F0502020204030204" pitchFamily="34" charset="0"/>
                <a:ea typeface="Cambria" panose="02040503050406030204" pitchFamily="18" charset="0"/>
                <a:cs typeface="Calibri" panose="020F0502020204030204" pitchFamily="34" charset="0"/>
              </a:rPr>
              <a:t>Bạn chuột có đôi mắt bé xíu, tròn xoe và đen láy như hai hạt đỗ. Lông cậu màu ghi nhạt, xù lên như một nắm bông, vì thế mọi người thường gọi cậu là chuột xù; thêm chi tiết tả hoạt động: Mèo nhép hát tướng lên. Mắt cậu nhắm tịt, đầu cậu lắc lư theo lời hát. Lúc đầu, chân cậu chỉ nhún nhảy nhè nhẹ. Rồi dần dần, đôi chân dậm càng lúc càng mạnh, cậu hứng chí nhảy nhót khắp nơi.</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3628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pic>
        <p:nvPicPr>
          <p:cNvPr id="16" name="Picture 15">
            <a:extLst>
              <a:ext uri="{FF2B5EF4-FFF2-40B4-BE49-F238E27FC236}">
                <a16:creationId xmlns:a16="http://schemas.microsoft.com/office/drawing/2014/main" id="{0A3C8F23-C13D-73EE-9346-0A5F8EB7AD31}"/>
              </a:ext>
            </a:extLst>
          </p:cNvPr>
          <p:cNvPicPr>
            <a:picLocks noChangeAspect="1"/>
          </p:cNvPicPr>
          <p:nvPr/>
        </p:nvPicPr>
        <p:blipFill>
          <a:blip r:embed="rId3"/>
          <a:stretch>
            <a:fillRect/>
          </a:stretch>
        </p:blipFill>
        <p:spPr>
          <a:xfrm>
            <a:off x="3293163" y="129785"/>
            <a:ext cx="6017274" cy="2444708"/>
          </a:xfrm>
          <a:prstGeom prst="rect">
            <a:avLst/>
          </a:prstGeom>
        </p:spPr>
      </p:pic>
      <p:pic>
        <p:nvPicPr>
          <p:cNvPr id="21" name="Picture 20">
            <a:extLst>
              <a:ext uri="{FF2B5EF4-FFF2-40B4-BE49-F238E27FC236}">
                <a16:creationId xmlns:a16="http://schemas.microsoft.com/office/drawing/2014/main" id="{C92B182C-8ECE-7E33-B39C-F65BFFDA3033}"/>
              </a:ext>
            </a:extLst>
          </p:cNvPr>
          <p:cNvPicPr>
            <a:picLocks noChangeAspect="1"/>
          </p:cNvPicPr>
          <p:nvPr/>
        </p:nvPicPr>
        <p:blipFill>
          <a:blip r:embed="rId4"/>
          <a:stretch>
            <a:fillRect/>
          </a:stretch>
        </p:blipFill>
        <p:spPr>
          <a:xfrm>
            <a:off x="7477125" y="2770398"/>
            <a:ext cx="4508726" cy="4508726"/>
          </a:xfrm>
          <a:prstGeom prst="rect">
            <a:avLst/>
          </a:prstGeom>
        </p:spPr>
      </p:pic>
      <p:pic>
        <p:nvPicPr>
          <p:cNvPr id="3" name="Picture 2">
            <a:extLst>
              <a:ext uri="{FF2B5EF4-FFF2-40B4-BE49-F238E27FC236}">
                <a16:creationId xmlns:a16="http://schemas.microsoft.com/office/drawing/2014/main" id="{867A9CCF-40B2-C05B-7BE1-E28CF2DE16FE}"/>
              </a:ext>
            </a:extLst>
          </p:cNvPr>
          <p:cNvPicPr>
            <a:picLocks noChangeAspect="1"/>
          </p:cNvPicPr>
          <p:nvPr/>
        </p:nvPicPr>
        <p:blipFill>
          <a:blip r:embed="rId5"/>
          <a:stretch>
            <a:fillRect/>
          </a:stretch>
        </p:blipFill>
        <p:spPr>
          <a:xfrm>
            <a:off x="206151" y="2029792"/>
            <a:ext cx="2802953" cy="4828208"/>
          </a:xfrm>
          <a:prstGeom prst="rect">
            <a:avLst/>
          </a:prstGeom>
        </p:spPr>
      </p:pic>
    </p:spTree>
    <p:extLst>
      <p:ext uri="{BB962C8B-B14F-4D97-AF65-F5344CB8AC3E}">
        <p14:creationId xmlns:p14="http://schemas.microsoft.com/office/powerpoint/2010/main" val="245064631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20" y="645832"/>
            <a:ext cx="11747851" cy="955124"/>
          </a:xfrm>
        </p:spPr>
        <p:txBody>
          <a:bodyPr vert="horz" lIns="91440" tIns="45720" rIns="91440" bIns="45720" rtlCol="0" anchor="ctr">
            <a:noAutofit/>
          </a:bodyPr>
          <a:lstStyle/>
          <a:p>
            <a:r>
              <a:rPr lang="en-US" sz="3600" b="1" dirty="0">
                <a:ln>
                  <a:solidFill>
                    <a:schemeClr val="tx1"/>
                  </a:solidFill>
                </a:ln>
                <a:solidFill>
                  <a:srgbClr val="FF6969"/>
                </a:solidFill>
                <a:latin typeface="Arial" panose="020B0604020202020204" pitchFamily="34" charset="0"/>
                <a:cs typeface="Arial" panose="020B0604020202020204" pitchFamily="34" charset="0"/>
              </a:rPr>
              <a:t>4.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Trao</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đổi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với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bạn</a:t>
            </a:r>
            <a:r>
              <a:rPr lang="en-US" sz="3600" b="1" dirty="0">
                <a:ln>
                  <a:solidFill>
                    <a:schemeClr val="tx1"/>
                  </a:solidFill>
                </a:ln>
                <a:solidFill>
                  <a:srgbClr val="FF6969"/>
                </a:solidFill>
                <a:latin typeface="Arial" panose="020B0604020202020204" pitchFamily="34" charset="0"/>
                <a:cs typeface="Arial" panose="020B0604020202020204" pitchFamily="34" charset="0"/>
              </a:rPr>
              <a:t>:</a:t>
            </a:r>
          </a:p>
        </p:txBody>
      </p:sp>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367175" y="866775"/>
            <a:ext cx="9574851" cy="1385901"/>
            <a:chOff x="1870614" y="577786"/>
            <a:chExt cx="3756277" cy="2054852"/>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577786"/>
              <a:ext cx="1756258" cy="160872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tiết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cxnSpLocks/>
          </p:cNvCxnSpPr>
          <p:nvPr/>
        </p:nvCxnSpPr>
        <p:spPr>
          <a:xfrm flipH="1">
            <a:off x="1752600" y="1951786"/>
            <a:ext cx="3543300" cy="8485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000126" y="2809875"/>
            <a:ext cx="1495424" cy="3105150"/>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bối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cảnh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a:endCxn id="22" idx="0"/>
          </p:cNvCxnSpPr>
          <p:nvPr/>
        </p:nvCxnSpPr>
        <p:spPr>
          <a:xfrm flipH="1">
            <a:off x="3429001" y="2000250"/>
            <a:ext cx="2219324" cy="800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2686051" y="2800350"/>
            <a:ext cx="1485900" cy="33051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flipH="1">
            <a:off x="5010150" y="1990725"/>
            <a:ext cx="895350" cy="8286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4381501" y="2828925"/>
            <a:ext cx="1409700" cy="3505200"/>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hoặc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kể</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sự</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việc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2EB3919-44EC-D960-A2A4-87A44623971E}"/>
              </a:ext>
            </a:extLst>
          </p:cNvPr>
          <p:cNvCxnSpPr>
            <a:cxnSpLocks/>
            <a:endCxn id="13" idx="0"/>
          </p:cNvCxnSpPr>
          <p:nvPr/>
        </p:nvCxnSpPr>
        <p:spPr>
          <a:xfrm>
            <a:off x="6067425" y="1990725"/>
            <a:ext cx="633413"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E8454FC-CC6C-AD80-CBBC-88AF6620615F}"/>
              </a:ext>
            </a:extLst>
          </p:cNvPr>
          <p:cNvSpPr/>
          <p:nvPr/>
        </p:nvSpPr>
        <p:spPr>
          <a:xfrm>
            <a:off x="6010275" y="2933700"/>
            <a:ext cx="1381125" cy="22383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vào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D9B629F6-A143-F62D-6F1C-A36590BB19C2}"/>
              </a:ext>
            </a:extLst>
          </p:cNvPr>
          <p:cNvCxnSpPr>
            <a:cxnSpLocks/>
          </p:cNvCxnSpPr>
          <p:nvPr/>
        </p:nvCxnSpPr>
        <p:spPr>
          <a:xfrm>
            <a:off x="6248400" y="2009775"/>
            <a:ext cx="1952625"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17C1026-DBF1-6503-EEF0-047015B8FFD1}"/>
              </a:ext>
            </a:extLst>
          </p:cNvPr>
          <p:cNvSpPr/>
          <p:nvPr/>
        </p:nvSpPr>
        <p:spPr>
          <a:xfrm>
            <a:off x="7477125" y="2924175"/>
            <a:ext cx="1343025" cy="22383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D8933D04-5D00-FB57-0DFF-643EC739FC85}"/>
              </a:ext>
            </a:extLst>
          </p:cNvPr>
          <p:cNvCxnSpPr>
            <a:cxnSpLocks/>
          </p:cNvCxnSpPr>
          <p:nvPr/>
        </p:nvCxnSpPr>
        <p:spPr>
          <a:xfrm>
            <a:off x="6553200" y="1981200"/>
            <a:ext cx="3190875"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4F9C5286-2841-DF76-D5EB-9B404A61B026}"/>
              </a:ext>
            </a:extLst>
          </p:cNvPr>
          <p:cNvSpPr/>
          <p:nvPr/>
        </p:nvSpPr>
        <p:spPr>
          <a:xfrm>
            <a:off x="9020175" y="2943225"/>
            <a:ext cx="1809750" cy="3086100"/>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thúc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thay</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98633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par>
                                <p:cTn id="58" presetID="22" presetClass="entr" presetSubtype="4"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2" grpId="0" animBg="1"/>
      <p:bldP spid="33" grpId="0" animBg="1"/>
      <p:bldP spid="13" grpId="0" animBg="1"/>
      <p:bldP spid="34"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367175" y="10837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323322" y="2170861"/>
            <a:ext cx="9444311" cy="24106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Trong bài văn kể chuyện sáng tạo, người viết có thể th</a:t>
              </a:r>
              <a:r>
                <a:rPr lang="en-US" sz="3200" dirty="0">
                  <a:solidFill>
                    <a:srgbClr val="000000"/>
                  </a:solidFill>
                  <a:latin typeface="Calibri" panose="020F0502020204030204" pitchFamily="34" charset="0"/>
                  <a:cs typeface="Calibri" panose="020F0502020204030204" pitchFamily="34" charset="0"/>
                </a:rPr>
                <a:t>ê</a:t>
              </a:r>
              <a:r>
                <a:rPr lang="vi-VN" sz="3200" b="0" i="0" dirty="0">
                  <a:solidFill>
                    <a:srgbClr val="000000"/>
                  </a:solidFill>
                  <a:effectLst/>
                  <a:latin typeface="Calibri" panose="020F0502020204030204" pitchFamily="34" charset="0"/>
                  <a:cs typeface="Calibri" panose="020F0502020204030204" pitchFamily="34" charset="0"/>
                </a:rPr>
                <a:t>m chi tiết (thêm lời thoại, thêm lời kể, lời tả,...) hoặc thay đổi cách kết thúc mà không làm thay đổi nội dung chính và ý nghĩa của câu chuyện.</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290975" y="447745"/>
            <a:ext cx="9574851" cy="1054659"/>
            <a:chOff x="1870614" y="1068913"/>
            <a:chExt cx="3756277" cy="1563725"/>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stCxn id="4" idx="2"/>
          </p:cNvCxnSpPr>
          <p:nvPr/>
        </p:nvCxnSpPr>
        <p:spPr>
          <a:xfrm flipH="1">
            <a:off x="2867025" y="1201514"/>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162051" y="2059603"/>
            <a:ext cx="2686050" cy="22383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p:cNvCxnSpPr>
          <p:nvPr/>
        </p:nvCxnSpPr>
        <p:spPr>
          <a:xfrm>
            <a:off x="5972175" y="1211878"/>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4448175" y="2145328"/>
            <a:ext cx="2952750" cy="22383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a:off x="6096000" y="1192828"/>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8105775" y="2145328"/>
            <a:ext cx="2952750" cy="22383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Nếu 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04B4B5A9-C678-44A4-8C28-B5764F474EED}"/>
              </a:ext>
            </a:extLst>
          </p:cNvPr>
          <p:cNvSpPr txBox="1"/>
          <p:nvPr/>
        </p:nvSpPr>
        <p:spPr>
          <a:xfrm>
            <a:off x="986213" y="4520795"/>
            <a:ext cx="10105274" cy="1938992"/>
          </a:xfrm>
          <a:prstGeom prst="rect">
            <a:avLst/>
          </a:prstGeom>
          <a:noFill/>
        </p:spPr>
        <p:txBody>
          <a:bodyPr wrap="square" rtlCol="0">
            <a:spAutoFit/>
          </a:bodyPr>
          <a:lstStyle/>
          <a:p>
            <a:r>
              <a:rPr lang="vi-VN" sz="2400" b="1" i="1"/>
              <a:t>Lưu ý </a:t>
            </a:r>
            <a:r>
              <a:rPr lang="vi-VN" sz="2400"/>
              <a:t>: khi viết bài văn kể chuyện sáng tạo bằng cách thêm chi tiết hoặc thay đổi cách kết thúc của câu chuyện, HS có thể viết mở bài trực tiếp hoặc gián tiếp, kết bài mở rộng hoặc không mở rộng. Ngoài ra, câu chuyện có thể được kể lại theo cách mở bài là mở đầu câu chuyện, kết bài là kết thúc câu chuyện (mở bài trực tiếp, kết bài không mở rộng).</a:t>
            </a:r>
            <a:endParaRPr lang="en-US" sz="2400"/>
          </a:p>
        </p:txBody>
      </p:sp>
    </p:spTree>
    <p:extLst>
      <p:ext uri="{BB962C8B-B14F-4D97-AF65-F5344CB8AC3E}">
        <p14:creationId xmlns:p14="http://schemas.microsoft.com/office/powerpoint/2010/main" val="1952872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3"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23C30019-436F-B7C6-CB7F-997E178278A0}"/>
              </a:ext>
            </a:extLst>
          </p:cNvPr>
          <p:cNvPicPr>
            <a:picLocks noChangeAspect="1"/>
          </p:cNvPicPr>
          <p:nvPr/>
        </p:nvPicPr>
        <p:blipFill>
          <a:blip r:embed="rId3"/>
          <a:stretch>
            <a:fillRect/>
          </a:stretch>
        </p:blipFill>
        <p:spPr>
          <a:xfrm>
            <a:off x="2136285" y="2061870"/>
            <a:ext cx="8376630" cy="2353260"/>
          </a:xfrm>
          <a:prstGeom prst="rect">
            <a:avLst/>
          </a:prstGeom>
        </p:spPr>
      </p:pic>
    </p:spTree>
    <p:extLst>
      <p:ext uri="{BB962C8B-B14F-4D97-AF65-F5344CB8AC3E}">
        <p14:creationId xmlns:p14="http://schemas.microsoft.com/office/powerpoint/2010/main" val="29037096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42860" y="1079828"/>
            <a:ext cx="9444311" cy="13057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Kể cho người thân nghe câu chuyện Một chuyến phiêu lưu với chi tiết em sáng tạo thêm.</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sp>
        <p:nvSpPr>
          <p:cNvPr id="3" name="Rectangle: Rounded Corners 2">
            <a:extLst>
              <a:ext uri="{FF2B5EF4-FFF2-40B4-BE49-F238E27FC236}">
                <a16:creationId xmlns:a16="http://schemas.microsoft.com/office/drawing/2014/main" id="{AB6ABA45-763F-CAD2-09B7-6758BB909409}"/>
              </a:ext>
            </a:extLst>
          </p:cNvPr>
          <p:cNvSpPr/>
          <p:nvPr/>
        </p:nvSpPr>
        <p:spPr>
          <a:xfrm>
            <a:off x="1590674" y="3038474"/>
            <a:ext cx="9124951" cy="3171825"/>
          </a:xfrm>
          <a:prstGeom prst="roundRect">
            <a:avLst/>
          </a:prstGeom>
          <a:solidFill>
            <a:schemeClr val="accent4">
              <a:lumMod val="40000"/>
              <a:lumOff val="60000"/>
            </a:schemeClr>
          </a:solidFill>
          <a:ln>
            <a:extLst>
              <a:ext uri="{C807C97D-BFC1-408E-A445-0C87EB9F89A2}">
                <ask:lineSketchStyleProps xmlns="" xmlns:ask="http://schemas.microsoft.com/office/drawing/2018/sketchyshapes" sd="1959150775">
                  <a:custGeom>
                    <a:avLst/>
                    <a:gdLst>
                      <a:gd name="connsiteX0" fmla="*/ 0 w 9124951"/>
                      <a:gd name="connsiteY0" fmla="*/ 528648 h 3171825"/>
                      <a:gd name="connsiteX1" fmla="*/ 528648 w 9124951"/>
                      <a:gd name="connsiteY1" fmla="*/ 0 h 3171825"/>
                      <a:gd name="connsiteX2" fmla="*/ 8596303 w 9124951"/>
                      <a:gd name="connsiteY2" fmla="*/ 0 h 3171825"/>
                      <a:gd name="connsiteX3" fmla="*/ 9124951 w 9124951"/>
                      <a:gd name="connsiteY3" fmla="*/ 528648 h 3171825"/>
                      <a:gd name="connsiteX4" fmla="*/ 9124951 w 9124951"/>
                      <a:gd name="connsiteY4" fmla="*/ 2643177 h 3171825"/>
                      <a:gd name="connsiteX5" fmla="*/ 8596303 w 9124951"/>
                      <a:gd name="connsiteY5" fmla="*/ 3171825 h 3171825"/>
                      <a:gd name="connsiteX6" fmla="*/ 528648 w 9124951"/>
                      <a:gd name="connsiteY6" fmla="*/ 3171825 h 3171825"/>
                      <a:gd name="connsiteX7" fmla="*/ 0 w 9124951"/>
                      <a:gd name="connsiteY7" fmla="*/ 2643177 h 3171825"/>
                      <a:gd name="connsiteX8" fmla="*/ 0 w 9124951"/>
                      <a:gd name="connsiteY8" fmla="*/ 528648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4951" h="3171825" fill="none" extrusionOk="0">
                        <a:moveTo>
                          <a:pt x="0" y="528648"/>
                        </a:moveTo>
                        <a:cubicBezTo>
                          <a:pt x="2137" y="241580"/>
                          <a:pt x="258633" y="4542"/>
                          <a:pt x="528648" y="0"/>
                        </a:cubicBezTo>
                        <a:cubicBezTo>
                          <a:pt x="2682466" y="-47972"/>
                          <a:pt x="6989786" y="-135018"/>
                          <a:pt x="8596303" y="0"/>
                        </a:cubicBezTo>
                        <a:cubicBezTo>
                          <a:pt x="8879369" y="-39415"/>
                          <a:pt x="9119106" y="248659"/>
                          <a:pt x="9124951" y="528648"/>
                        </a:cubicBezTo>
                        <a:cubicBezTo>
                          <a:pt x="9269242" y="1241577"/>
                          <a:pt x="9267031" y="2129020"/>
                          <a:pt x="9124951" y="2643177"/>
                        </a:cubicBezTo>
                        <a:cubicBezTo>
                          <a:pt x="9087372" y="2912391"/>
                          <a:pt x="8893725" y="3165523"/>
                          <a:pt x="8596303" y="3171825"/>
                        </a:cubicBezTo>
                        <a:cubicBezTo>
                          <a:pt x="5698571" y="3252311"/>
                          <a:pt x="2761142" y="3078705"/>
                          <a:pt x="528648" y="3171825"/>
                        </a:cubicBezTo>
                        <a:cubicBezTo>
                          <a:pt x="273920" y="3181394"/>
                          <a:pt x="-16166" y="2919901"/>
                          <a:pt x="0" y="2643177"/>
                        </a:cubicBezTo>
                        <a:cubicBezTo>
                          <a:pt x="76170" y="2346392"/>
                          <a:pt x="163780" y="868134"/>
                          <a:pt x="0" y="528648"/>
                        </a:cubicBezTo>
                        <a:close/>
                      </a:path>
                      <a:path w="9124951" h="3171825" stroke="0" extrusionOk="0">
                        <a:moveTo>
                          <a:pt x="0" y="528648"/>
                        </a:moveTo>
                        <a:cubicBezTo>
                          <a:pt x="12947" y="218084"/>
                          <a:pt x="231695" y="37151"/>
                          <a:pt x="528648" y="0"/>
                        </a:cubicBezTo>
                        <a:cubicBezTo>
                          <a:pt x="2579172" y="-167747"/>
                          <a:pt x="6067400" y="44969"/>
                          <a:pt x="8596303" y="0"/>
                        </a:cubicBezTo>
                        <a:cubicBezTo>
                          <a:pt x="8897173" y="-222"/>
                          <a:pt x="9135239" y="221487"/>
                          <a:pt x="9124951" y="528648"/>
                        </a:cubicBezTo>
                        <a:cubicBezTo>
                          <a:pt x="9249318" y="1246638"/>
                          <a:pt x="9136671" y="1954456"/>
                          <a:pt x="9124951" y="2643177"/>
                        </a:cubicBezTo>
                        <a:cubicBezTo>
                          <a:pt x="9141400" y="2901193"/>
                          <a:pt x="8894777" y="3150005"/>
                          <a:pt x="8596303" y="3171825"/>
                        </a:cubicBezTo>
                        <a:cubicBezTo>
                          <a:pt x="7577211" y="3295922"/>
                          <a:pt x="2640765" y="3124030"/>
                          <a:pt x="528648" y="3171825"/>
                        </a:cubicBezTo>
                        <a:cubicBezTo>
                          <a:pt x="228735" y="3169786"/>
                          <a:pt x="-24759" y="2916786"/>
                          <a:pt x="0" y="2643177"/>
                        </a:cubicBezTo>
                        <a:cubicBezTo>
                          <a:pt x="-2833" y="1991538"/>
                          <a:pt x="-158223" y="1476221"/>
                          <a:pt x="0" y="528648"/>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Em </a:t>
            </a:r>
            <a:r>
              <a:rPr lang="en-US" sz="3200" b="1" dirty="0" err="1">
                <a:solidFill>
                  <a:srgbClr val="FF0000"/>
                </a:solidFill>
                <a:latin typeface="Cambria" panose="02040503050406030204" pitchFamily="18" charset="0"/>
                <a:ea typeface="Cambria" panose="02040503050406030204" pitchFamily="18" charset="0"/>
              </a:rPr>
              <a:t>sáng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sau câu “Mèo không để ý, miệng chuột đang mím lại do cố nén cười.”: Sau đó chuột không thể nhịn nữa mà cười phá lên. Bác ngựa thấy thế cũng cười theo chuột. Mèo nhép thấy thế vừa xấu hổ vừa tức giận vì chuột đã lừa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mình</a:t>
            </a:r>
            <a:r>
              <a:rPr lang="en-US" sz="3200" b="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64058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37622" y="399211"/>
            <a:ext cx="9444311" cy="86761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Tìm đọc một câu chuyện về thế giới tuổi thơ.</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pic>
        <p:nvPicPr>
          <p:cNvPr id="1026" name="Picture 2" descr="Sở Giáo Dục Và Đào Tạo Vĩnh Phúc">
            <a:extLst>
              <a:ext uri="{FF2B5EF4-FFF2-40B4-BE49-F238E27FC236}">
                <a16:creationId xmlns:a16="http://schemas.microsoft.com/office/drawing/2014/main" id="{5CE18552-0E3D-169B-6A4F-2FED73730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95450"/>
            <a:ext cx="4172028" cy="4105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id="{EEB3AD63-08D9-7EC2-0BBC-77E036AE3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40" y="1666875"/>
            <a:ext cx="350516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923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969324" y="667004"/>
            <a:ext cx="10253352" cy="5523993"/>
          </a:xfrm>
          <a:custGeom>
            <a:avLst/>
            <a:gdLst/>
            <a:ahLst/>
            <a:cxnLst/>
            <a:rect l="l" t="t" r="r" b="b"/>
            <a:pathLst>
              <a:path w="15380028" h="8285990">
                <a:moveTo>
                  <a:pt x="0" y="0"/>
                </a:moveTo>
                <a:lnTo>
                  <a:pt x="15380028" y="0"/>
                </a:lnTo>
                <a:lnTo>
                  <a:pt x="15380028" y="8285990"/>
                </a:lnTo>
                <a:lnTo>
                  <a:pt x="0" y="8285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7898276" y="3197706"/>
            <a:ext cx="3989059" cy="3466855"/>
          </a:xfrm>
          <a:custGeom>
            <a:avLst/>
            <a:gdLst/>
            <a:ahLst/>
            <a:cxnLst/>
            <a:rect l="l" t="t" r="r" b="b"/>
            <a:pathLst>
              <a:path w="5983589" h="5200283">
                <a:moveTo>
                  <a:pt x="0" y="0"/>
                </a:moveTo>
                <a:lnTo>
                  <a:pt x="5983589" y="0"/>
                </a:lnTo>
                <a:lnTo>
                  <a:pt x="5983589" y="5200283"/>
                </a:lnTo>
                <a:lnTo>
                  <a:pt x="0" y="520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240998" y="4931133"/>
            <a:ext cx="4876800" cy="2292096"/>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23042" y="4857981"/>
            <a:ext cx="4876800" cy="12192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144135" y="-402336"/>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206309" y="0"/>
            <a:ext cx="4876800" cy="1938528"/>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pic>
        <p:nvPicPr>
          <p:cNvPr id="9" name="Picture 8"/>
          <p:cNvPicPr>
            <a:picLocks noChangeAspect="1"/>
          </p:cNvPicPr>
          <p:nvPr/>
        </p:nvPicPr>
        <p:blipFill>
          <a:blip r:embed="rId15"/>
          <a:stretch>
            <a:fillRect/>
          </a:stretch>
        </p:blipFill>
        <p:spPr>
          <a:xfrm>
            <a:off x="1981200" y="803715"/>
            <a:ext cx="7819814" cy="1633869"/>
          </a:xfrm>
          <a:prstGeom prst="rect">
            <a:avLst/>
          </a:prstGeom>
        </p:spPr>
      </p:pic>
      <p:sp>
        <p:nvSpPr>
          <p:cNvPr id="12" name="TextBox 11"/>
          <p:cNvSpPr txBox="1"/>
          <p:nvPr/>
        </p:nvSpPr>
        <p:spPr>
          <a:xfrm>
            <a:off x="1831403" y="2391497"/>
            <a:ext cx="7819814" cy="2145268"/>
          </a:xfrm>
          <a:prstGeom prst="roundRect">
            <a:avLst/>
          </a:prstGeom>
          <a:noFill/>
        </p:spPr>
        <p:txBody>
          <a:bodyPr wrap="square" rtlCol="0">
            <a:spAutoFit/>
          </a:bodyPr>
          <a:lstStyle/>
          <a:p>
            <a:r>
              <a:rPr lang="en-US" sz="4000">
                <a:latin typeface="Cambria" panose="02040503050406030204" pitchFamily="18" charset="0"/>
                <a:ea typeface="Cambria" panose="02040503050406030204" pitchFamily="18" charset="0"/>
              </a:rPr>
              <a:t>- Đọc </a:t>
            </a:r>
            <a:r>
              <a:rPr lang="en-US" sz="4000" dirty="0" err="1">
                <a:latin typeface="Cambria" panose="02040503050406030204" pitchFamily="18" charset="0"/>
                <a:ea typeface="Cambria" panose="02040503050406030204" pitchFamily="18" charset="0"/>
              </a:rPr>
              <a:t>lại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câu</a:t>
            </a:r>
            <a:r>
              <a:rPr lang="en-US" sz="4000" dirty="0">
                <a:latin typeface="Cambria" panose="02040503050406030204" pitchFamily="18" charset="0"/>
                <a:ea typeface="Cambria" panose="02040503050406030204" pitchFamily="18" charset="0"/>
              </a:rPr>
              <a:t> </a:t>
            </a:r>
            <a:r>
              <a:rPr lang="en-US" sz="4000" err="1">
                <a:latin typeface="Cambria" panose="02040503050406030204" pitchFamily="18" charset="0"/>
                <a:ea typeface="Cambria" panose="02040503050406030204" pitchFamily="18" charset="0"/>
              </a:rPr>
              <a:t>hỏi</a:t>
            </a:r>
            <a:r>
              <a:rPr lang="en-US" sz="400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a:p>
            <a:r>
              <a:rPr lang="en-US" sz="4000">
                <a:latin typeface="Cambria" panose="02040503050406030204" pitchFamily="18" charset="0"/>
                <a:ea typeface="Cambria" panose="02040503050406030204" pitchFamily="18" charset="0"/>
              </a:rPr>
              <a:t>- Tìm hiểu bài sau: Cách viết bài văn kể chuyện sáng tạo (tiếp).</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916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B0BD722-B4AA-A9E0-EE94-E64387A76A76}"/>
              </a:ext>
            </a:extLst>
          </p:cNvPr>
          <p:cNvPicPr>
            <a:picLocks noChangeAspect="1"/>
          </p:cNvPicPr>
          <p:nvPr/>
        </p:nvPicPr>
        <p:blipFill>
          <a:blip r:embed="rId3"/>
          <a:stretch>
            <a:fillRect/>
          </a:stretch>
        </p:blipFill>
        <p:spPr>
          <a:xfrm>
            <a:off x="2694058" y="1660864"/>
            <a:ext cx="8632684" cy="1072989"/>
          </a:xfrm>
          <a:prstGeom prst="rect">
            <a:avLst/>
          </a:prstGeom>
        </p:spPr>
      </p:pic>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482507"/>
            <a:ext cx="11498836" cy="1824276"/>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Con gì hai mắt trong veo</a:t>
            </a:r>
          </a:p>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Thích nằm sưởi nắng, thích trèo cây cau?</a:t>
            </a:r>
            <a:endParaRPr lang="en-US" sz="28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8" name="Google Shape;8010;p32">
            <a:extLst>
              <a:ext uri="{FF2B5EF4-FFF2-40B4-BE49-F238E27FC236}">
                <a16:creationId xmlns:a16="http://schemas.microsoft.com/office/drawing/2014/main" id="{807952F2-7FD8-B4C0-98A7-068404ED1F4C}"/>
              </a:ext>
            </a:extLst>
          </p:cNvPr>
          <p:cNvPicPr preferRelativeResize="0"/>
          <p:nvPr/>
        </p:nvPicPr>
        <p:blipFill>
          <a:blip r:embed="rId11">
            <a:alphaModFix/>
          </a:blip>
          <a:stretch>
            <a:fillRect/>
          </a:stretch>
        </p:blipFill>
        <p:spPr>
          <a:xfrm rot="2228913">
            <a:off x="2804422" y="3650324"/>
            <a:ext cx="2551401" cy="1320992"/>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3018535" y="2728102"/>
            <a:ext cx="2974028" cy="2782927"/>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mèo</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5489124" y="269753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7979226" y="2709195"/>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chó</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2709964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25E-6 -4.44444E-6 L 0.00104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2.91667E-6 -2.22222E-6 L 0.00365 -0.37523 " pathEditMode="relative" rAng="0" ptsTypes="AA">
                                      <p:cBhvr>
                                        <p:cTn id="16" dur="2000" fill="hold"/>
                                        <p:tgtEl>
                                          <p:spTgt spid="26"/>
                                        </p:tgtEl>
                                        <p:attrNameLst>
                                          <p:attrName>ppt_x</p:attrName>
                                          <p:attrName>ppt_y</p:attrName>
                                        </p:attrNameLst>
                                      </p:cBhvr>
                                      <p:rCtr x="182" y="-18773"/>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4.16667E-7 1.11111E-6 L -0.00247 -0.32408 " pathEditMode="relative" rAng="0" ptsTypes="AA">
                                      <p:cBhvr>
                                        <p:cTn id="21" dur="2000" fill="hold"/>
                                        <p:tgtEl>
                                          <p:spTgt spid="61"/>
                                        </p:tgtEl>
                                        <p:attrNameLst>
                                          <p:attrName>ppt_x</p:attrName>
                                          <p:attrName>ppt_y</p:attrName>
                                        </p:attrNameLst>
                                      </p:cBhvr>
                                      <p:rCtr x="-130"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5" grpId="0" animBg="1"/>
      <p:bldP spid="26"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180591"/>
            <a:ext cx="11498836" cy="2919145"/>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Con gì bốn vó</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Ngực nở bụng thon</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Rung rinh chiếc bờm</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Phi nhanh như gió?</a:t>
            </a:r>
            <a:endParaRPr lang="en-US" sz="36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316562" y="346538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hổ</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4911018" y="3451132"/>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dê</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6" name="Picture 2">
            <a:extLst>
              <a:ext uri="{FF2B5EF4-FFF2-40B4-BE49-F238E27FC236}">
                <a16:creationId xmlns:a16="http://schemas.microsoft.com/office/drawing/2014/main" id="{1301E9D1-86DD-4BBD-A1B5-29415690DF6D}"/>
              </a:ext>
            </a:extLst>
          </p:cNvPr>
          <p:cNvPicPr>
            <a:picLocks noChangeAspect="1" noChangeArrowheads="1"/>
          </p:cNvPicPr>
          <p:nvPr/>
        </p:nvPicPr>
        <p:blipFill>
          <a:blip r:embed="rId11"/>
          <a:srcRect/>
          <a:stretch/>
        </p:blipFill>
        <p:spPr bwMode="auto">
          <a:xfrm>
            <a:off x="8444353" y="3875680"/>
            <a:ext cx="1522461" cy="1681051"/>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7549685" y="3377663"/>
            <a:ext cx="2974028" cy="2782927"/>
          </a:xfrm>
          <a:prstGeom prst="cube">
            <a:avLst/>
          </a:prstGeom>
          <a:solidFill>
            <a:srgbClr val="7030A0"/>
          </a:solidFill>
          <a:ln>
            <a:solidFill>
              <a:srgbClr val="7030A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ngựa</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47257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4.60253E-6 -2.59259E-6 L 0.00105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8.33333E-7 3.7037E-6 L 0.00365 -0.37531 " pathEditMode="relative" rAng="0" ptsTypes="AA">
                                      <p:cBhvr>
                                        <p:cTn id="16"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3.33333E-6 -4.44444E-6 L -0.00243 -0.32407 " pathEditMode="relative" rAng="0" ptsTypes="AA">
                                      <p:cBhvr>
                                        <p:cTn id="21" dur="2000" fill="hold"/>
                                        <p:tgtEl>
                                          <p:spTgt spid="61"/>
                                        </p:tgtEl>
                                        <p:attrNameLst>
                                          <p:attrName>ppt_x</p:attrName>
                                          <p:attrName>ppt_y</p:attrName>
                                        </p:attrNameLst>
                                      </p:cBhvr>
                                      <p:rCtr x="-122"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6" grpId="0" animBg="1"/>
      <p:bldP spid="61"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482558" y="3265218"/>
            <a:ext cx="2933788" cy="2797179"/>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gà</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50595" y="7555728"/>
            <a:ext cx="722338" cy="541754"/>
          </a:xfrm>
          <a:prstGeom prst="rect">
            <a:avLst/>
          </a:prstGeom>
        </p:spPr>
      </p:pic>
      <p:sp>
        <p:nvSpPr>
          <p:cNvPr id="7" name="Cloud Callout 1">
            <a:extLst>
              <a:ext uri="{FF2B5EF4-FFF2-40B4-BE49-F238E27FC236}">
                <a16:creationId xmlns:a16="http://schemas.microsoft.com/office/drawing/2014/main" id="{EF0ABF80-6A29-A855-F849-842373844D57}"/>
              </a:ext>
            </a:extLst>
          </p:cNvPr>
          <p:cNvSpPr/>
          <p:nvPr/>
        </p:nvSpPr>
        <p:spPr>
          <a:xfrm>
            <a:off x="-175385" y="-74362"/>
            <a:ext cx="12648720" cy="2938014"/>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3600" kern="0" dirty="0">
                <a:solidFill>
                  <a:srgbClr val="78302E"/>
                </a:solidFill>
                <a:latin typeface="Arial"/>
                <a:ea typeface="Arial-Rounded" pitchFamily="34" charset="0"/>
                <a:cs typeface="Arial-Rounded" pitchFamily="34" charset="0"/>
                <a:sym typeface="Arial"/>
              </a:rPr>
              <a:t>Con </a:t>
            </a:r>
            <a:r>
              <a:rPr lang="en-US" sz="3600" kern="0" dirty="0" err="1">
                <a:solidFill>
                  <a:srgbClr val="78302E"/>
                </a:solidFill>
                <a:latin typeface="Arial"/>
                <a:ea typeface="Arial-Rounded" pitchFamily="34" charset="0"/>
                <a:cs typeface="Arial-Rounded" pitchFamily="34" charset="0"/>
                <a:sym typeface="Arial"/>
              </a:rPr>
              <a:t>gì</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nhọn</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hoắt</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cái</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đuôi</a:t>
            </a:r>
            <a:endParaRPr lang="en-US" sz="3600" kern="0" dirty="0">
              <a:solidFill>
                <a:srgbClr val="78302E"/>
              </a:solidFill>
              <a:latin typeface="Arial"/>
              <a:ea typeface="Arial-Rounded" pitchFamily="34" charset="0"/>
              <a:cs typeface="Arial-Rounded" pitchFamily="34" charset="0"/>
              <a:sym typeface="Arial"/>
            </a:endParaRPr>
          </a:p>
          <a:p>
            <a:pPr algn="ctr" defTabSz="912114">
              <a:buClr>
                <a:srgbClr val="000000"/>
              </a:buClr>
              <a:defRPr/>
            </a:pPr>
            <a:r>
              <a:rPr lang="en-US" sz="3600" kern="0" dirty="0" err="1">
                <a:solidFill>
                  <a:srgbClr val="78302E"/>
                </a:solidFill>
                <a:latin typeface="Arial"/>
                <a:ea typeface="Arial-Rounded" pitchFamily="34" charset="0"/>
                <a:cs typeface="Arial-Rounded" pitchFamily="34" charset="0"/>
                <a:sym typeface="Arial"/>
              </a:rPr>
              <a:t>Thấy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bóng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mèo</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rồi</a:t>
            </a:r>
            <a:r>
              <a:rPr lang="en-US" sz="3600" kern="0" dirty="0">
                <a:solidFill>
                  <a:srgbClr val="78302E"/>
                </a:solidFill>
                <a:latin typeface="Arial"/>
                <a:ea typeface="Arial-Rounded" pitchFamily="34" charset="0"/>
                <a:cs typeface="Arial-Rounded" pitchFamily="34" charset="0"/>
                <a:sym typeface="Arial"/>
              </a:rPr>
              <a:t> co </a:t>
            </a:r>
            <a:r>
              <a:rPr lang="en-US" sz="3600" kern="0" dirty="0" err="1">
                <a:solidFill>
                  <a:srgbClr val="78302E"/>
                </a:solidFill>
                <a:latin typeface="Arial"/>
                <a:ea typeface="Arial-Rounded" pitchFamily="34" charset="0"/>
                <a:cs typeface="Arial-Rounded" pitchFamily="34" charset="0"/>
                <a:sym typeface="Arial"/>
              </a:rPr>
              <a:t>cẳng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chạy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mau</a:t>
            </a:r>
            <a:r>
              <a:rPr lang="en-US" sz="3600" kern="0" dirty="0">
                <a:solidFill>
                  <a:srgbClr val="78302E"/>
                </a:solidFill>
                <a:latin typeface="Arial"/>
                <a:ea typeface="Arial-Rounded" pitchFamily="34" charset="0"/>
                <a:cs typeface="Arial-Rounded" pitchFamily="34" charset="0"/>
                <a:sym typeface="Arial"/>
              </a:rPr>
              <a:t>.</a:t>
            </a:r>
          </a:p>
        </p:txBody>
      </p:sp>
      <p:pic>
        <p:nvPicPr>
          <p:cNvPr id="9" name="Picture 8">
            <a:extLst>
              <a:ext uri="{FF2B5EF4-FFF2-40B4-BE49-F238E27FC236}">
                <a16:creationId xmlns:a16="http://schemas.microsoft.com/office/drawing/2014/main" id="{7DB1770C-758F-740F-5ABA-C007049830B4}"/>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11" name="Google Shape;7888;p32">
            <a:extLst>
              <a:ext uri="{FF2B5EF4-FFF2-40B4-BE49-F238E27FC236}">
                <a16:creationId xmlns:a16="http://schemas.microsoft.com/office/drawing/2014/main" id="{805AB23C-E432-FF99-093A-0B8969FBC84D}"/>
              </a:ext>
            </a:extLst>
          </p:cNvPr>
          <p:cNvPicPr preferRelativeResize="0"/>
          <p:nvPr/>
        </p:nvPicPr>
        <p:blipFill>
          <a:blip r:embed="rId11">
            <a:alphaModFix/>
          </a:blip>
          <a:stretch>
            <a:fillRect/>
          </a:stretch>
        </p:blipFill>
        <p:spPr>
          <a:xfrm rot="18900002">
            <a:off x="5108250" y="3933270"/>
            <a:ext cx="3109435" cy="1151001"/>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5227078" y="3221094"/>
            <a:ext cx="2974028" cy="2782927"/>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8002220" y="3221348"/>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cá</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84661319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grpId="0" nodeType="clickEffect">
                                  <p:stCondLst>
                                    <p:cond delay="0"/>
                                  </p:stCondLst>
                                  <p:childTnLst>
                                    <p:animMotion origin="layout" path="M -1.92664E-6 -3.7037E-6 L 0.00105 -0.38333 " pathEditMode="relative" rAng="0" ptsTypes="AA">
                                      <p:cBhvr>
                                        <p:cTn id="6" dur="2000" fill="hold"/>
                                        <p:tgtEl>
                                          <p:spTgt spid="25"/>
                                        </p:tgtEl>
                                        <p:attrNameLst>
                                          <p:attrName>ppt_x</p:attrName>
                                          <p:attrName>ppt_y</p:attrName>
                                        </p:attrNameLst>
                                      </p:cBhvr>
                                      <p:rCtr x="52" y="-19167"/>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indefinite"/>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94444E-6 -9.87654E-7 L 0.00364 -0.37531 " pathEditMode="relative" rAng="0" ptsTypes="AA">
                                      <p:cBhvr>
                                        <p:cTn id="11"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61"/>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1.11111E-6 -4.44444E-6 L -0.00243 -0.32407 " pathEditMode="relative" rAng="0" ptsTypes="AA">
                                      <p:cBhvr>
                                        <p:cTn id="16" dur="2000" fill="hold"/>
                                        <p:tgtEl>
                                          <p:spTgt spid="61"/>
                                        </p:tgtEl>
                                        <p:attrNameLst>
                                          <p:attrName>ppt_x</p:attrName>
                                          <p:attrName>ppt_y</p:attrName>
                                        </p:attrNameLst>
                                      </p:cBhvr>
                                      <p:rCtr x="-122" y="-16204"/>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17" fill="hold" display="0">
                  <p:stCondLst>
                    <p:cond delay="indefinite"/>
                  </p:stCondLst>
                  <p:endCondLst>
                    <p:cond evt="onStopAudio" delay="0">
                      <p:tgtEl>
                        <p:sldTgt/>
                      </p:tgtEl>
                    </p:cond>
                  </p:endCondLst>
                </p:cTn>
                <p:tgtEl>
                  <p:spTgt spid="65"/>
                </p:tgtEl>
              </p:cMediaNode>
            </p:audio>
          </p:childTnLst>
        </p:cTn>
      </p:par>
    </p:tnLst>
    <p:bldLst>
      <p:bldP spid="26" grpId="0" animBg="1"/>
      <p:bldP spid="25"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 y="8483"/>
            <a:ext cx="12161838" cy="6841034"/>
          </a:xfrm>
          <a:prstGeom prst="rect">
            <a:avLst/>
          </a:prstGeom>
        </p:spPr>
      </p:pic>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38" name="Cloud Callout 37"/>
          <p:cNvSpPr/>
          <p:nvPr/>
        </p:nvSpPr>
        <p:spPr>
          <a:xfrm>
            <a:off x="1356612" y="116806"/>
            <a:ext cx="9261094" cy="2399742"/>
          </a:xfrm>
          <a:prstGeom prst="cloudCallout">
            <a:avLst>
              <a:gd name="adj1" fmla="val -29175"/>
              <a:gd name="adj2" fmla="val 68855"/>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Chúc mừng </a:t>
            </a:r>
          </a:p>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các bạn!</a:t>
            </a:r>
            <a:endParaRPr lang="en-US" sz="5320" kern="0" dirty="0">
              <a:solidFill>
                <a:srgbClr val="78302E"/>
              </a:solidFill>
              <a:latin typeface="Arial"/>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79F54F78-0F66-77D3-9CF3-FB2A1811D873}"/>
              </a:ext>
            </a:extLst>
          </p:cNvPr>
          <p:cNvSpPr txBox="1"/>
          <p:nvPr/>
        </p:nvSpPr>
        <p:spPr>
          <a:xfrm>
            <a:off x="8645251" y="6505647"/>
            <a:ext cx="3531668" cy="338554"/>
          </a:xfrm>
          <a:prstGeom prst="rect">
            <a:avLst/>
          </a:prstGeom>
          <a:noFill/>
        </p:spPr>
        <p:txBody>
          <a:bodyPr wrap="square" rtlCol="0">
            <a:spAutoFit/>
          </a:bodyPr>
          <a:lstStyle/>
          <a:p>
            <a:pPr>
              <a:buClr>
                <a:srgbClr val="000000"/>
              </a:buClr>
              <a:defRPr/>
            </a:pPr>
            <a:r>
              <a:rPr lang="en-US" sz="1600" kern="0">
                <a:solidFill>
                  <a:srgbClr val="CCE7AF"/>
                </a:solidFill>
                <a:latin typeface="Amazone" panose="03020702060507090A04" pitchFamily="66" charset="0"/>
                <a:cs typeface="Arial"/>
                <a:sym typeface="Arial"/>
              </a:rPr>
              <a:t>Kho game Linh Phan_0916.604.268</a:t>
            </a:r>
          </a:p>
        </p:txBody>
      </p:sp>
      <p:pic>
        <p:nvPicPr>
          <p:cNvPr id="5" name="Picture 4">
            <a:extLst>
              <a:ext uri="{FF2B5EF4-FFF2-40B4-BE49-F238E27FC236}">
                <a16:creationId xmlns:a16="http://schemas.microsoft.com/office/drawing/2014/main" id="{DB3AB4E9-6F45-B020-B447-87E39EDE4CC4}"/>
              </a:ext>
            </a:extLst>
          </p:cNvPr>
          <p:cNvPicPr>
            <a:picLocks noChangeAspect="1"/>
          </p:cNvPicPr>
          <p:nvPr/>
        </p:nvPicPr>
        <p:blipFill>
          <a:blip r:embed="rId4"/>
          <a:stretch>
            <a:fillRect/>
          </a:stretch>
        </p:blipFill>
        <p:spPr>
          <a:xfrm>
            <a:off x="5823335" y="1830983"/>
            <a:ext cx="5638641" cy="5638641"/>
          </a:xfrm>
          <a:prstGeom prst="rect">
            <a:avLst/>
          </a:prstGeom>
        </p:spPr>
      </p:pic>
      <p:pic>
        <p:nvPicPr>
          <p:cNvPr id="16" name="Picture 15">
            <a:extLst>
              <a:ext uri="{FF2B5EF4-FFF2-40B4-BE49-F238E27FC236}">
                <a16:creationId xmlns:a16="http://schemas.microsoft.com/office/drawing/2014/main" id="{E76F5A89-114A-1ADD-5236-6808BB53CD4C}"/>
              </a:ext>
            </a:extLst>
          </p:cNvPr>
          <p:cNvPicPr>
            <a:picLocks noChangeAspect="1"/>
          </p:cNvPicPr>
          <p:nvPr/>
        </p:nvPicPr>
        <p:blipFill>
          <a:blip r:embed="rId5"/>
          <a:stretch>
            <a:fillRect/>
          </a:stretch>
        </p:blipFill>
        <p:spPr>
          <a:xfrm>
            <a:off x="730026" y="2574493"/>
            <a:ext cx="2802953" cy="4828208"/>
          </a:xfrm>
          <a:prstGeom prst="rect">
            <a:avLst/>
          </a:prstGeom>
        </p:spPr>
      </p:pic>
    </p:spTree>
    <p:extLst>
      <p:ext uri="{BB962C8B-B14F-4D97-AF65-F5344CB8AC3E}">
        <p14:creationId xmlns:p14="http://schemas.microsoft.com/office/powerpoint/2010/main" val="301933155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137D10A9-A115-95C2-106D-FC9328FE337F}"/>
              </a:ext>
            </a:extLst>
          </p:cNvPr>
          <p:cNvPicPr>
            <a:picLocks noChangeAspect="1"/>
          </p:cNvPicPr>
          <p:nvPr/>
        </p:nvPicPr>
        <p:blipFill>
          <a:blip r:embed="rId3"/>
          <a:stretch>
            <a:fillRect/>
          </a:stretch>
        </p:blipFill>
        <p:spPr>
          <a:xfrm>
            <a:off x="1939295" y="2185695"/>
            <a:ext cx="8675360" cy="2353260"/>
          </a:xfrm>
          <a:prstGeom prst="rect">
            <a:avLst/>
          </a:prstGeom>
        </p:spPr>
      </p:pic>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Rounded Corners 1">
            <a:extLst>
              <a:ext uri="{FF2B5EF4-FFF2-40B4-BE49-F238E27FC236}">
                <a16:creationId xmlns:a16="http://schemas.microsoft.com/office/drawing/2014/main"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77AA758-8667-FDC3-D110-884F7B0D68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id="{1027A07C-FD8F-0F1F-5D2E-63A0C97DA0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id="{84284FE2-1CE2-E3F9-A74D-8467657FEC8E}"/>
              </a:ext>
            </a:extLst>
          </p:cNvPr>
          <p:cNvPicPr>
            <a:picLocks noChangeAspect="1"/>
          </p:cNvPicPr>
          <p:nvPr/>
        </p:nvPicPr>
        <p:blipFill>
          <a:blip r:embed="rId7"/>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id="{8C0C8B1B-57BC-E83D-0582-FBF0B91C6CFB}"/>
              </a:ext>
            </a:extLst>
          </p:cNvPr>
          <p:cNvPicPr>
            <a:picLocks noChangeAspect="1"/>
          </p:cNvPicPr>
          <p:nvPr/>
        </p:nvPicPr>
        <p:blipFill>
          <a:blip r:embed="rId8"/>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id="{E8D01651-2E48-8A65-AE71-5A5EA0FADB5E}"/>
              </a:ext>
            </a:extLst>
          </p:cNvPr>
          <p:cNvPicPr>
            <a:picLocks noChangeAspect="1"/>
          </p:cNvPicPr>
          <p:nvPr/>
        </p:nvPicPr>
        <p:blipFill>
          <a:blip r:embed="rId9"/>
          <a:stretch>
            <a:fillRect/>
          </a:stretch>
        </p:blipFill>
        <p:spPr>
          <a:xfrm>
            <a:off x="124893" y="339805"/>
            <a:ext cx="1731414" cy="1072989"/>
          </a:xfrm>
          <a:prstGeom prst="rect">
            <a:avLst/>
          </a:prstGeom>
        </p:spPr>
      </p:pic>
      <p:pic>
        <p:nvPicPr>
          <p:cNvPr id="29" name="Picture 28">
            <a:extLst>
              <a:ext uri="{FF2B5EF4-FFF2-40B4-BE49-F238E27FC236}">
                <a16:creationId xmlns:a16="http://schemas.microsoft.com/office/drawing/2014/main" id="{5E0AAC93-EB2B-D84B-FFD2-FC9AF86376FD}"/>
              </a:ext>
            </a:extLst>
          </p:cNvPr>
          <p:cNvPicPr>
            <a:picLocks noChangeAspect="1"/>
          </p:cNvPicPr>
          <p:nvPr/>
        </p:nvPicPr>
        <p:blipFill>
          <a:blip r:embed="rId10"/>
          <a:stretch>
            <a:fillRect/>
          </a:stretch>
        </p:blipFill>
        <p:spPr>
          <a:xfrm>
            <a:off x="2727668" y="2322754"/>
            <a:ext cx="6736664" cy="2645893"/>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id="{9A2415C2-12AD-4E3C-A1AD-1EA078A20209}"/>
              </a:ext>
            </a:extLst>
          </p:cNvPr>
          <p:cNvSpPr/>
          <p:nvPr/>
        </p:nvSpPr>
        <p:spPr>
          <a:xfrm>
            <a:off x="2325547" y="609600"/>
            <a:ext cx="9302574" cy="5548131"/>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2"/>
          <a:stretch>
            <a:fillRect/>
          </a:stretch>
        </p:blipFill>
        <p:spPr>
          <a:xfrm>
            <a:off x="3724786" y="916566"/>
            <a:ext cx="7065134" cy="2034018"/>
          </a:xfrm>
          <a:prstGeom prst="rect">
            <a:avLst/>
          </a:prstGeom>
        </p:spPr>
      </p:pic>
      <p:sp>
        <p:nvSpPr>
          <p:cNvPr id="7" name="TextBox 6">
            <a:extLst>
              <a:ext uri="{FF2B5EF4-FFF2-40B4-BE49-F238E27FC236}">
                <a16:creationId xmlns:a16="http://schemas.microsoft.com/office/drawing/2014/main" id="{D7E1D77E-E339-67F3-ABC3-BE611ED1CF7C}"/>
              </a:ext>
            </a:extLst>
          </p:cNvPr>
          <p:cNvSpPr txBox="1"/>
          <p:nvPr/>
        </p:nvSpPr>
        <p:spPr>
          <a:xfrm>
            <a:off x="2671051" y="2706825"/>
            <a:ext cx="8957070" cy="2677656"/>
          </a:xfrm>
          <a:prstGeom prst="rect">
            <a:avLst/>
          </a:prstGeom>
          <a:noFill/>
        </p:spPr>
        <p:txBody>
          <a:bodyPr wrap="square" rtlCol="0">
            <a:spAutoFit/>
          </a:bodyPr>
          <a:lstStyle/>
          <a:p>
            <a:r>
              <a:rPr lang="vi-VN" sz="2800"/>
              <a:t>- Nhận biết được cách viết bài văn kể chuyện sáng tạo</a:t>
            </a:r>
            <a:endParaRPr lang="en-US" sz="2800"/>
          </a:p>
          <a:p>
            <a:endParaRPr lang="vi-VN" sz="2800"/>
          </a:p>
          <a:p>
            <a:r>
              <a:rPr lang="vi-VN" sz="2800"/>
              <a:t>- Phát triển năng lực ngôn ngữ.</a:t>
            </a:r>
            <a:endParaRPr lang="en-US" sz="2800"/>
          </a:p>
          <a:p>
            <a:endParaRPr lang="vi-VN" sz="2800"/>
          </a:p>
          <a:p>
            <a:r>
              <a:rPr lang="vi-VN" sz="2800"/>
              <a:t>- Biết vận dụng kiến thức từ bài học để vận dụng vào thực tiễn</a:t>
            </a:r>
          </a:p>
        </p:txBody>
      </p:sp>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1000"/>
                                        <p:tgtEl>
                                          <p:spTgt spid="7">
                                            <p:txEl>
                                              <p:pRg st="4" end="4"/>
                                            </p:txEl>
                                          </p:spTgt>
                                        </p:tgtEl>
                                      </p:cBhvr>
                                    </p:animEffect>
                                    <p:anim calcmode="lin" valueType="num">
                                      <p:cBhvr>
                                        <p:cTn id="2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186</TotalTime>
  <Words>2251</Words>
  <Application>Microsoft Office PowerPoint</Application>
  <PresentationFormat>Widescreen</PresentationFormat>
  <Paragraphs>123</Paragraphs>
  <Slides>27</Slides>
  <Notes>5</Notes>
  <HiddenSlides>0</HiddenSlides>
  <MMClips>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27</vt:i4>
      </vt:variant>
    </vt:vector>
  </HeadingPairs>
  <TitlesOfParts>
    <vt:vector size="44" baseType="lpstr">
      <vt:lpstr>Amazone</vt:lpstr>
      <vt:lpstr>Arial</vt:lpstr>
      <vt:lpstr>Arial-Rounded</vt:lpstr>
      <vt:lpstr>Calibri</vt:lpstr>
      <vt:lpstr>Calibri Light</vt:lpstr>
      <vt:lpstr>Cambria</vt:lpstr>
      <vt:lpstr>Chau Philomene One</vt:lpstr>
      <vt:lpstr>Hind</vt:lpstr>
      <vt:lpstr>iCiel Pony</vt:lpstr>
      <vt:lpstr>Karla</vt:lpstr>
      <vt:lpstr>Laila</vt:lpstr>
      <vt:lpstr>Open Sans</vt:lpstr>
      <vt:lpstr>Times New Roman</vt:lpstr>
      <vt:lpstr>Varela Round</vt:lpstr>
      <vt:lpstr>Custom Design</vt:lpstr>
      <vt:lpstr>1_Custom Design</vt:lpstr>
      <vt:lpstr>Happy Indian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Nghe kể chuyện:</vt:lpstr>
      <vt:lpstr>1. 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Trao đổi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9Slide</cp:lastModifiedBy>
  <cp:revision>41</cp:revision>
  <dcterms:created xsi:type="dcterms:W3CDTF">2024-05-14T07:25:39Z</dcterms:created>
  <dcterms:modified xsi:type="dcterms:W3CDTF">2024-08-22T09:50:46Z</dcterms:modified>
  <cp:category>9Slide.vn</cp:category>
</cp:coreProperties>
</file>