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73" r:id="rId3"/>
    <p:sldId id="258" r:id="rId4"/>
    <p:sldId id="266" r:id="rId5"/>
    <p:sldId id="267" r:id="rId6"/>
    <p:sldId id="268" r:id="rId7"/>
    <p:sldId id="270" r:id="rId8"/>
    <p:sldId id="271" r:id="rId9"/>
    <p:sldId id="272" r:id="rId10"/>
  </p:sldIdLst>
  <p:sldSz cx="9144000" cy="5143500" type="screen16x9"/>
  <p:notesSz cx="6858000" cy="9144000"/>
  <p:defaultText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8426"/>
    <a:srgbClr val="FFC611"/>
    <a:srgbClr val="FFD347"/>
    <a:srgbClr val="FFD243"/>
    <a:srgbClr val="EBF6F9"/>
    <a:srgbClr val="BEE395"/>
    <a:srgbClr val="A9DA74"/>
    <a:srgbClr val="00863D"/>
    <a:srgbClr val="009E47"/>
    <a:srgbClr val="9CD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96" y="-21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5/15/2024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7"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1" algn="l" defTabSz="914034" rtl="0" eaLnBrk="1" latinLnBrk="0" hangingPunct="1">
      <a:defRPr sz="1200" kern="1200">
        <a:solidFill>
          <a:schemeClr val="tx1"/>
        </a:solidFill>
        <a:latin typeface="+mn-lt"/>
        <a:ea typeface="+mn-ea"/>
        <a:cs typeface="+mn-cs"/>
      </a:defRPr>
    </a:lvl4pPr>
    <a:lvl5pPr marL="1828068" algn="l" defTabSz="914034" rtl="0" eaLnBrk="1" latinLnBrk="0" hangingPunct="1">
      <a:defRPr sz="1200" kern="1200">
        <a:solidFill>
          <a:schemeClr val="tx1"/>
        </a:solidFill>
        <a:latin typeface="+mn-lt"/>
        <a:ea typeface="+mn-ea"/>
        <a:cs typeface="+mn-cs"/>
      </a:defRPr>
    </a:lvl5pPr>
    <a:lvl6pPr marL="2285086" algn="l" defTabSz="914034" rtl="0" eaLnBrk="1" latinLnBrk="0" hangingPunct="1">
      <a:defRPr sz="1200" kern="1200">
        <a:solidFill>
          <a:schemeClr val="tx1"/>
        </a:solidFill>
        <a:latin typeface="+mn-lt"/>
        <a:ea typeface="+mn-ea"/>
        <a:cs typeface="+mn-cs"/>
      </a:defRPr>
    </a:lvl6pPr>
    <a:lvl7pPr marL="2742103"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7" algn="l" defTabSz="9140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Nhắc</a:t>
            </a:r>
            <a:r>
              <a:rPr lang="en-US" baseline="0" smtClean="0"/>
              <a:t> HS chú ý cách viết hoa tên ngày lễ. HS rất giỏi nên GV nhắc là nó sẽ nhớ đó. Đừng xem thường bọn nhỏ khi dạy học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3676506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V.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2383004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5/15/2024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5/15/2024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5/15/2024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t>5/15/2024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910" rtl="0" eaLnBrk="1" latinLnBrk="0" hangingPunct="1">
        <a:spcBef>
          <a:spcPct val="0"/>
        </a:spcBef>
        <a:buNone/>
        <a:defRPr sz="4400" kern="1200">
          <a:solidFill>
            <a:schemeClr val="tx1"/>
          </a:solidFill>
          <a:latin typeface="+mj-lt"/>
          <a:ea typeface="+mj-ea"/>
          <a:cs typeface="+mj-cs"/>
        </a:defRPr>
      </a:lvl1pPr>
    </p:titleStyle>
    <p:bodyStyle>
      <a:lvl1pPr marL="342716" indent="-342716" algn="l" defTabSz="9139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2" indent="-285597" algn="l" defTabSz="9139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88" indent="-228478" algn="l" defTabSz="9139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4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9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2400655" y="2152115"/>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chemeClr val="accent6"/>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905000" y="437711"/>
            <a:ext cx="6172200"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ẤM GIA ĐÌNH</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5</a:t>
            </a:r>
            <a:endParaRPr lang="en-US" sz="3200" b="1">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2210732" y="2289089"/>
            <a:ext cx="5121462" cy="646282"/>
          </a:xfrm>
          <a:prstGeom prst="rect">
            <a:avLst/>
          </a:prstGeom>
          <a:noFill/>
        </p:spPr>
        <p:txBody>
          <a:bodyPr wrap="square" lIns="91391" tIns="45696" rIns="91391" bIns="45696" rtlCol="0">
            <a:spAutoFit/>
          </a:bodyPr>
          <a:lstStyle/>
          <a:p>
            <a:pPr algn="ctr"/>
            <a:r>
              <a:rPr lang="en-US" sz="3600" b="1" smtClean="0">
                <a:solidFill>
                  <a:srgbClr val="F68426"/>
                </a:solidFill>
                <a:latin typeface="Arial-Rounded" pitchFamily="34" charset="0"/>
                <a:ea typeface="Arial-Rounded" pitchFamily="34" charset="0"/>
                <a:cs typeface="Arial-Rounded" pitchFamily="34" charset="0"/>
              </a:rPr>
              <a:t>BỮA CƠM GIA ĐÌNH</a:t>
            </a:r>
            <a:endParaRPr lang="en-US" sz="3600" b="1">
              <a:solidFill>
                <a:srgbClr val="F68426"/>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9550" y="173268"/>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1</a:t>
            </a:r>
          </a:p>
        </p:txBody>
      </p:sp>
      <p:sp>
        <p:nvSpPr>
          <p:cNvPr id="5" name="TextBox 4"/>
          <p:cNvSpPr txBox="1"/>
          <p:nvPr/>
        </p:nvSpPr>
        <p:spPr>
          <a:xfrm>
            <a:off x="822779" y="247260"/>
            <a:ext cx="7391400" cy="461616"/>
          </a:xfrm>
          <a:prstGeom prst="rect">
            <a:avLst/>
          </a:prstGeom>
          <a:noFill/>
        </p:spPr>
        <p:txBody>
          <a:bodyPr wrap="square" lIns="91391" tIns="45696" rIns="91391" bIns="45696" rtlCol="0">
            <a:spAutoFit/>
          </a:bodyPr>
          <a:lstStyle/>
          <a:p>
            <a:pPr algn="just"/>
            <a:r>
              <a:rPr lang="en-US" sz="2400" b="1" smtClean="0">
                <a:latin typeface="Arial-Rounded" pitchFamily="34" charset="0"/>
                <a:ea typeface="Arial-Rounded" pitchFamily="34" charset="0"/>
                <a:cs typeface="Arial-Rounded" pitchFamily="34" charset="0"/>
              </a:rPr>
              <a:t>Nói những gì em quan sát được trong tranh</a:t>
            </a:r>
            <a:endParaRPr lang="en-US" sz="2400" b="1">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388" t="20000" r="17374" b="16363"/>
          <a:stretch/>
        </p:blipFill>
        <p:spPr bwMode="auto">
          <a:xfrm>
            <a:off x="990599" y="782868"/>
            <a:ext cx="7184141" cy="3998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488621" y="232243"/>
            <a:ext cx="5947064" cy="477005"/>
          </a:xfrm>
          <a:prstGeom prst="rect">
            <a:avLst/>
          </a:prstGeom>
          <a:noFill/>
        </p:spPr>
        <p:txBody>
          <a:bodyPr wrap="square" lIns="91391" tIns="45696" rIns="91391" bIns="45696" rtlCol="0">
            <a:spAutoFit/>
          </a:bodyPr>
          <a:lstStyle/>
          <a:p>
            <a:pPr algn="ctr"/>
            <a:r>
              <a:rPr lang="en-US" sz="2500" b="1" smtClean="0">
                <a:latin typeface="Arial-Rounded" pitchFamily="34" charset="0"/>
                <a:ea typeface="Arial-Rounded" pitchFamily="34" charset="0"/>
                <a:cs typeface="Arial-Rounded" pitchFamily="34" charset="0"/>
              </a:rPr>
              <a:t>Bữa cơm gia đình</a:t>
            </a:r>
            <a:endParaRPr lang="en-US" sz="2500" b="1">
              <a:latin typeface="Arial Rounded MT Bold" pitchFamily="34" charset="0"/>
              <a:ea typeface="Arial-Rounded" pitchFamily="34" charset="0"/>
              <a:cs typeface="Arial-Rounded" pitchFamily="34" charset="0"/>
            </a:endParaRPr>
          </a:p>
        </p:txBody>
      </p:sp>
      <p:sp>
        <p:nvSpPr>
          <p:cNvPr id="5" name="TextBox 4"/>
          <p:cNvSpPr txBox="1"/>
          <p:nvPr/>
        </p:nvSpPr>
        <p:spPr>
          <a:xfrm>
            <a:off x="62346" y="801829"/>
            <a:ext cx="8991600" cy="4324212"/>
          </a:xfrm>
          <a:prstGeom prst="rect">
            <a:avLst/>
          </a:prstGeom>
          <a:noFill/>
        </p:spPr>
        <p:txBody>
          <a:bodyPr wrap="square" lIns="91391" tIns="45696" rIns="91391" bIns="45696" rtlCol="0">
            <a:spAutoFit/>
          </a:bodyPr>
          <a:lstStyle/>
          <a:p>
            <a:pPr marL="0" lvl="1" algn="just"/>
            <a:r>
              <a:rPr lang="en-US" sz="2500" smtClean="0">
                <a:latin typeface="Arial-Rounded" pitchFamily="34" charset="0"/>
                <a:ea typeface="Arial-Rounded" pitchFamily="34" charset="0"/>
                <a:cs typeface="Arial-Rounded" pitchFamily="34" charset="0"/>
              </a:rPr>
              <a:t>	Thấy mẹ đi chợ về, Chi hỏi:</a:t>
            </a:r>
          </a:p>
          <a:p>
            <a:pPr marL="0" lvl="1" algn="just"/>
            <a:r>
              <a:rPr lang="en-US" sz="250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 Sao mẹ mua nhiều đồ ăn thế ạ?</a:t>
            </a:r>
          </a:p>
          <a:p>
            <a:pPr marL="0" lvl="1" algn="just"/>
            <a:r>
              <a:rPr lang="en-US" sz="250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 Đố con hôm nay là ngày gì?</a:t>
            </a:r>
          </a:p>
          <a:p>
            <a:pPr marL="0" lvl="1" algn="just"/>
            <a:r>
              <a:rPr lang="en-US" sz="2500" smtClean="0">
                <a:latin typeface="Arial-Rounded" pitchFamily="34" charset="0"/>
                <a:ea typeface="Arial-Rounded" pitchFamily="34" charset="0"/>
                <a:cs typeface="Arial-Rounded" pitchFamily="34" charset="0"/>
              </a:rPr>
              <a:t>	Chi chạy lại xem lịch:</a:t>
            </a:r>
          </a:p>
          <a:p>
            <a:pPr marL="0" lvl="1" algn="just"/>
            <a:r>
              <a:rPr lang="en-US" sz="2500" smtClean="0">
                <a:latin typeface="Arial-Rounded" pitchFamily="34" charset="0"/>
                <a:ea typeface="Arial-Rounded" pitchFamily="34" charset="0"/>
                <a:cs typeface="Arial-Rounded" pitchFamily="34" charset="0"/>
              </a:rPr>
              <a:t>	- A, ngày 28 tháng 6, Ngày Gia đình Việt Nam.</a:t>
            </a:r>
          </a:p>
          <a:p>
            <a:pPr marL="0" lvl="1" algn="just"/>
            <a:r>
              <a:rPr lang="en-US" sz="250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 Đúng rồi. Vì thế, hôm nay cả nhà mình liên hoan con ạ.</a:t>
            </a:r>
          </a:p>
          <a:p>
            <a:pPr marL="0" lvl="1" algn="just"/>
            <a:r>
              <a:rPr lang="en-US" sz="2500" smtClean="0">
                <a:latin typeface="Arial-Rounded" pitchFamily="34" charset="0"/>
                <a:ea typeface="Arial-Rounded" pitchFamily="34" charset="0"/>
                <a:cs typeface="Arial-Rounded" pitchFamily="34" charset="0"/>
              </a:rPr>
              <a:t>	Chi vui lắm. Em nhặt rau giúp mẹ. Bốn dọn nhà, rửa xoong nồi, cốc chén. Ông bà trông em bé để mẹ nấu cơm. Cả nhà quây quần bên nhau. Bữa cơm thật tuyệt. Chi thích ngày nào cũng là Ngày Gia đình Việt Nam.</a:t>
            </a:r>
            <a:r>
              <a:rPr lang="en-US" sz="2500">
                <a:latin typeface="Arial-Rounded" pitchFamily="34" charset="0"/>
                <a:ea typeface="Arial-Rounded" pitchFamily="34" charset="0"/>
                <a:cs typeface="Arial-Rounded" pitchFamily="34" charset="0"/>
              </a:rPr>
              <a:t>	</a:t>
            </a:r>
          </a:p>
          <a:p>
            <a:pPr algn="just"/>
            <a:r>
              <a:rPr lang="en-US" sz="2400" smtClean="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(Châu Anh)</a:t>
            </a:r>
            <a:endParaRPr lang="en-US" sz="250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5809" y="180016"/>
            <a:ext cx="609600" cy="6096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8" y="269313"/>
            <a:ext cx="2202873"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Trả lời câu hỏi</a:t>
            </a:r>
          </a:p>
        </p:txBody>
      </p:sp>
      <p:sp>
        <p:nvSpPr>
          <p:cNvPr id="2" name="Cloud 1"/>
          <p:cNvSpPr/>
          <p:nvPr/>
        </p:nvSpPr>
        <p:spPr>
          <a:xfrm>
            <a:off x="6934200" y="238635"/>
            <a:ext cx="2209800" cy="914400"/>
          </a:xfrm>
          <a:prstGeom prst="clou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mtClean="0">
                <a:solidFill>
                  <a:schemeClr val="tx1"/>
                </a:solidFill>
                <a:latin typeface="Arial-Rounded" pitchFamily="34" charset="0"/>
                <a:ea typeface="Arial-Rounded" pitchFamily="34" charset="0"/>
                <a:cs typeface="Arial-Rounded" pitchFamily="34" charset="0"/>
              </a:rPr>
              <a:t>Đọc toàn bài</a:t>
            </a:r>
            <a:endParaRPr lang="en-US">
              <a:solidFill>
                <a:schemeClr val="tx1"/>
              </a:solidFill>
              <a:latin typeface="Arial-Rounded" pitchFamily="34" charset="0"/>
              <a:ea typeface="Arial-Rounded" pitchFamily="34" charset="0"/>
              <a:cs typeface="Arial-Rounded"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363" y="592270"/>
            <a:ext cx="8253413" cy="4532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895350"/>
            <a:ext cx="8839199" cy="3108507"/>
          </a:xfrm>
          <a:prstGeom prst="rect">
            <a:avLst/>
          </a:prstGeom>
        </p:spPr>
        <p:txBody>
          <a:bodyPr wrap="square" lIns="91403" tIns="45702" rIns="91403" bIns="45702">
            <a:spAutoFit/>
          </a:bodyPr>
          <a:lstStyle/>
          <a:p>
            <a:pPr marL="0" lvl="1" algn="just"/>
            <a:r>
              <a:rPr lang="en-US" sz="2800" smtClean="0">
                <a:latin typeface="Arial-Rounded" pitchFamily="34" charset="0"/>
                <a:ea typeface="Arial-Rounded" pitchFamily="34" charset="0"/>
                <a:cs typeface="Arial-Rounded" pitchFamily="34" charset="0"/>
              </a:rPr>
              <a:t>	</a:t>
            </a:r>
            <a:r>
              <a:rPr lang="en-US" sz="2800">
                <a:latin typeface="Arial-Rounded" pitchFamily="34" charset="0"/>
                <a:ea typeface="Arial-Rounded" pitchFamily="34" charset="0"/>
                <a:cs typeface="Arial-Rounded" pitchFamily="34" charset="0"/>
              </a:rPr>
              <a:t>Thấy mẹ đi chợ về, Chi hỏi:</a:t>
            </a:r>
          </a:p>
          <a:p>
            <a:pPr marL="0" lvl="1" algn="just"/>
            <a:r>
              <a:rPr lang="en-US" sz="2800">
                <a:latin typeface="Arial-Rounded" pitchFamily="34" charset="0"/>
                <a:ea typeface="Arial-Rounded" pitchFamily="34" charset="0"/>
                <a:cs typeface="Arial-Rounded" pitchFamily="34" charset="0"/>
              </a:rPr>
              <a:t>	- Sao mẹ mua nhiều đồ ăn thế ạ?</a:t>
            </a:r>
          </a:p>
          <a:p>
            <a:pPr marL="0" lvl="1" algn="just"/>
            <a:r>
              <a:rPr lang="en-US" sz="2800">
                <a:latin typeface="Arial-Rounded" pitchFamily="34" charset="0"/>
                <a:ea typeface="Arial-Rounded" pitchFamily="34" charset="0"/>
                <a:cs typeface="Arial-Rounded" pitchFamily="34" charset="0"/>
              </a:rPr>
              <a:t>	- Đố con hôm nay là ngày gì?</a:t>
            </a:r>
          </a:p>
          <a:p>
            <a:pPr marL="0" lvl="1" algn="just"/>
            <a:r>
              <a:rPr lang="en-US" sz="2800">
                <a:latin typeface="Arial-Rounded" pitchFamily="34" charset="0"/>
                <a:ea typeface="Arial-Rounded" pitchFamily="34" charset="0"/>
                <a:cs typeface="Arial-Rounded" pitchFamily="34" charset="0"/>
              </a:rPr>
              <a:t>	Chi chạy lại xem lịch:</a:t>
            </a:r>
          </a:p>
          <a:p>
            <a:pPr marL="0" lvl="1" algn="just"/>
            <a:r>
              <a:rPr lang="en-US" sz="2800">
                <a:latin typeface="Arial-Rounded" pitchFamily="34" charset="0"/>
                <a:ea typeface="Arial-Rounded" pitchFamily="34" charset="0"/>
                <a:cs typeface="Arial-Rounded" pitchFamily="34" charset="0"/>
              </a:rPr>
              <a:t>	- A, ngày 28 tháng 6, Ngày Gia đình Việt Nam.</a:t>
            </a:r>
          </a:p>
          <a:p>
            <a:pPr marL="0" lvl="1" algn="just"/>
            <a:r>
              <a:rPr lang="en-US" sz="2800">
                <a:latin typeface="Arial-Rounded" pitchFamily="34" charset="0"/>
                <a:ea typeface="Arial-Rounded" pitchFamily="34" charset="0"/>
                <a:cs typeface="Arial-Rounded" pitchFamily="34" charset="0"/>
              </a:rPr>
              <a:t>	- Đúng rồi. Vì thế, hôm nay cả nhà mình liên hoan con ạ.</a:t>
            </a:r>
          </a:p>
        </p:txBody>
      </p:sp>
      <p:sp>
        <p:nvSpPr>
          <p:cNvPr id="5" name="TextBox 4"/>
          <p:cNvSpPr txBox="1"/>
          <p:nvPr/>
        </p:nvSpPr>
        <p:spPr>
          <a:xfrm>
            <a:off x="2895600" y="209550"/>
            <a:ext cx="3642531" cy="584739"/>
          </a:xfrm>
          <a:prstGeom prst="rect">
            <a:avLst/>
          </a:prstGeom>
          <a:solidFill>
            <a:srgbClr val="FFD347"/>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Đọc đoạn 1:</a:t>
            </a:r>
          </a:p>
        </p:txBody>
      </p:sp>
      <p:sp>
        <p:nvSpPr>
          <p:cNvPr id="7" name="TextBox 6"/>
          <p:cNvSpPr txBox="1"/>
          <p:nvPr/>
        </p:nvSpPr>
        <p:spPr>
          <a:xfrm>
            <a:off x="1025236" y="4255578"/>
            <a:ext cx="7453746" cy="523184"/>
          </a:xfrm>
          <a:prstGeom prst="rect">
            <a:avLst/>
          </a:prstGeom>
          <a:solidFill>
            <a:srgbClr val="FFD347"/>
          </a:solidFill>
        </p:spPr>
        <p:txBody>
          <a:bodyPr wrap="square" lIns="91403" tIns="45702" rIns="91403" bIns="45702" rtlCol="0">
            <a:spAutoFit/>
          </a:bodyPr>
          <a:lstStyle/>
          <a:p>
            <a:pPr algn="ctr"/>
            <a:r>
              <a:rPr lang="en-US" sz="2800" smtClean="0">
                <a:latin typeface="Arial-Rounded" pitchFamily="34" charset="0"/>
                <a:ea typeface="Arial-Rounded" pitchFamily="34" charset="0"/>
                <a:cs typeface="Arial-Rounded" pitchFamily="34" charset="0"/>
              </a:rPr>
              <a:t>Ngày Gia đình Việt Nam là ngày nào?</a:t>
            </a:r>
            <a:endParaRPr lang="en-US" sz="2800">
              <a:latin typeface="Arial-Rounded" pitchFamily="34" charset="0"/>
              <a:ea typeface="Arial-Rounded" pitchFamily="34" charset="0"/>
              <a:cs typeface="Arial-Rounded" pitchFamily="34" charset="0"/>
            </a:endParaRPr>
          </a:p>
        </p:txBody>
      </p:sp>
      <p:sp>
        <p:nvSpPr>
          <p:cNvPr id="8" name="TextBox 7"/>
          <p:cNvSpPr txBox="1"/>
          <p:nvPr/>
        </p:nvSpPr>
        <p:spPr>
          <a:xfrm>
            <a:off x="152400" y="4255578"/>
            <a:ext cx="8839200" cy="523184"/>
          </a:xfrm>
          <a:prstGeom prst="rect">
            <a:avLst/>
          </a:prstGeom>
          <a:solidFill>
            <a:srgbClr val="FFD347"/>
          </a:solidFill>
        </p:spPr>
        <p:txBody>
          <a:bodyPr wrap="square" lIns="91403" tIns="45702" rIns="91403" bIns="45702" rtlCol="0">
            <a:spAutoFit/>
          </a:bodyPr>
          <a:lstStyle/>
          <a:p>
            <a:pPr algn="ctr"/>
            <a:r>
              <a:rPr lang="en-US" sz="2800" smtClean="0">
                <a:latin typeface="Arial-Rounded" pitchFamily="34" charset="0"/>
                <a:ea typeface="Arial-Rounded" pitchFamily="34" charset="0"/>
                <a:cs typeface="Arial-Rounded" pitchFamily="34" charset="0"/>
              </a:rPr>
              <a:t>Trong “Ngày Gia đình Việt Nam, chữ nào được viết hoa?</a:t>
            </a:r>
            <a:endParaRPr lang="en-US" sz="2800">
              <a:latin typeface="Arial-Rounded" pitchFamily="34" charset="0"/>
              <a:ea typeface="Arial-Rounded" pitchFamily="34" charset="0"/>
              <a:cs typeface="Arial-Rounded" pitchFamily="34" charset="0"/>
            </a:endParaRPr>
          </a:p>
        </p:txBody>
      </p:sp>
      <p:cxnSp>
        <p:nvCxnSpPr>
          <p:cNvPr id="4" name="Straight Connector 3"/>
          <p:cNvCxnSpPr/>
          <p:nvPr/>
        </p:nvCxnSpPr>
        <p:spPr>
          <a:xfrm>
            <a:off x="1676400" y="3073977"/>
            <a:ext cx="2362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326082" y="3068782"/>
            <a:ext cx="703118" cy="51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157355" y="3058391"/>
            <a:ext cx="457200" cy="51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520814" y="3042804"/>
            <a:ext cx="457200" cy="51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162800" y="3042804"/>
            <a:ext cx="685800" cy="103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1000" fill="hold"/>
                                        <p:tgtEl>
                                          <p:spTgt spid="8"/>
                                        </p:tgtEl>
                                        <p:attrNameLst>
                                          <p:attrName>ppt_x</p:attrName>
                                        </p:attrNameLst>
                                      </p:cBhvr>
                                      <p:tavLst>
                                        <p:tav tm="0">
                                          <p:val>
                                            <p:strVal val="1+#ppt_w/2"/>
                                          </p:val>
                                        </p:tav>
                                        <p:tav tm="100000">
                                          <p:val>
                                            <p:strVal val="#ppt_x"/>
                                          </p:val>
                                        </p:tav>
                                      </p:tavLst>
                                    </p:anim>
                                    <p:anim calcmode="lin" valueType="num">
                                      <p:cBhvr additive="base">
                                        <p:cTn id="30"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1000" y="4019550"/>
            <a:ext cx="8534400" cy="523184"/>
          </a:xfrm>
          <a:prstGeom prst="rect">
            <a:avLst/>
          </a:prstGeom>
          <a:solidFill>
            <a:srgbClr val="FFD347"/>
          </a:solidFill>
        </p:spPr>
        <p:txBody>
          <a:bodyPr wrap="square" lIns="91403" tIns="45702" rIns="91403" bIns="45702" rtlCol="0">
            <a:spAutoFit/>
          </a:bodyPr>
          <a:lstStyle/>
          <a:p>
            <a:pPr algn="ctr"/>
            <a:r>
              <a:rPr lang="en-US" sz="2800">
                <a:latin typeface="Arial-Rounded" pitchFamily="34" charset="0"/>
                <a:ea typeface="Arial-Rounded" pitchFamily="34" charset="0"/>
                <a:cs typeface="Arial-Rounded" pitchFamily="34" charset="0"/>
              </a:rPr>
              <a:t>Vào ngày này, gia đình Chi làm </a:t>
            </a:r>
            <a:r>
              <a:rPr lang="en-US" sz="2800" smtClean="0">
                <a:latin typeface="Arial-Rounded" pitchFamily="34" charset="0"/>
                <a:ea typeface="Arial-Rounded" pitchFamily="34" charset="0"/>
                <a:cs typeface="Arial-Rounded" pitchFamily="34" charset="0"/>
              </a:rPr>
              <a:t>gì?</a:t>
            </a:r>
          </a:p>
        </p:txBody>
      </p:sp>
      <p:sp>
        <p:nvSpPr>
          <p:cNvPr id="6" name="TextBox 5"/>
          <p:cNvSpPr txBox="1"/>
          <p:nvPr/>
        </p:nvSpPr>
        <p:spPr>
          <a:xfrm>
            <a:off x="381000" y="3999612"/>
            <a:ext cx="8534400" cy="523184"/>
          </a:xfrm>
          <a:prstGeom prst="rect">
            <a:avLst/>
          </a:prstGeom>
          <a:solidFill>
            <a:srgbClr val="FFD347"/>
          </a:solidFill>
        </p:spPr>
        <p:txBody>
          <a:bodyPr wrap="square" lIns="91403" tIns="45702" rIns="91403" bIns="45702" rtlCol="0">
            <a:spAutoFit/>
          </a:bodyPr>
          <a:lstStyle/>
          <a:p>
            <a:pPr algn="ctr"/>
            <a:r>
              <a:rPr lang="en-US" sz="2800">
                <a:latin typeface="Arial-Rounded" pitchFamily="34" charset="0"/>
                <a:ea typeface="Arial-Rounded" pitchFamily="34" charset="0"/>
                <a:cs typeface="Arial-Rounded" pitchFamily="34" charset="0"/>
              </a:rPr>
              <a:t>Theo em, vì sao Chi rất vui?</a:t>
            </a:r>
          </a:p>
        </p:txBody>
      </p:sp>
      <p:sp>
        <p:nvSpPr>
          <p:cNvPr id="3" name="Rectangle 2"/>
          <p:cNvSpPr/>
          <p:nvPr/>
        </p:nvSpPr>
        <p:spPr>
          <a:xfrm>
            <a:off x="415028" y="1047750"/>
            <a:ext cx="8575964" cy="2616064"/>
          </a:xfrm>
          <a:prstGeom prst="rect">
            <a:avLst/>
          </a:prstGeom>
        </p:spPr>
        <p:txBody>
          <a:bodyPr wrap="square" lIns="91403" tIns="45702" rIns="91403" bIns="45702">
            <a:spAutoFit/>
          </a:bodyPr>
          <a:lstStyle/>
          <a:p>
            <a:pPr marL="0" lvl="1" algn="just"/>
            <a:r>
              <a:rPr lang="en-US" sz="3600">
                <a:latin typeface="Arial-Rounded" pitchFamily="34" charset="0"/>
                <a:ea typeface="Arial-Rounded" pitchFamily="34" charset="0"/>
                <a:cs typeface="Arial-Rounded" pitchFamily="34" charset="0"/>
              </a:rPr>
              <a:t>	 </a:t>
            </a:r>
            <a:r>
              <a:rPr lang="en-US" sz="3200">
                <a:latin typeface="Arial-Rounded" pitchFamily="34" charset="0"/>
                <a:ea typeface="Arial-Rounded" pitchFamily="34" charset="0"/>
                <a:cs typeface="Arial-Rounded" pitchFamily="34" charset="0"/>
              </a:rPr>
              <a:t>Chi vui lắm. Em nhặt rau giúp mẹ. Bốn dọn nhà, rửa xoong nồi, cốc chén. Ông bà trông em bé để mẹ nấu cơm. Cả nhà quây quần bên nhau. Bữa cơm thật tuyệt. Chi thích ngày nào cũng là Ngày Gia đình Việt Nam.</a:t>
            </a:r>
          </a:p>
        </p:txBody>
      </p:sp>
      <p:sp>
        <p:nvSpPr>
          <p:cNvPr id="5" name="TextBox 4"/>
          <p:cNvSpPr txBox="1"/>
          <p:nvPr/>
        </p:nvSpPr>
        <p:spPr>
          <a:xfrm>
            <a:off x="2895600" y="209550"/>
            <a:ext cx="3642531" cy="584739"/>
          </a:xfrm>
          <a:prstGeom prst="rect">
            <a:avLst/>
          </a:prstGeom>
          <a:solidFill>
            <a:srgbClr val="FFD347"/>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Đọc đoạn 2:</a:t>
            </a:r>
          </a:p>
        </p:txBody>
      </p:sp>
      <p:sp>
        <p:nvSpPr>
          <p:cNvPr id="8" name="TextBox 7"/>
          <p:cNvSpPr txBox="1"/>
          <p:nvPr/>
        </p:nvSpPr>
        <p:spPr>
          <a:xfrm>
            <a:off x="381000" y="4019550"/>
            <a:ext cx="8534400" cy="523184"/>
          </a:xfrm>
          <a:prstGeom prst="rect">
            <a:avLst/>
          </a:prstGeom>
          <a:solidFill>
            <a:srgbClr val="FFD347"/>
          </a:solidFill>
        </p:spPr>
        <p:txBody>
          <a:bodyPr wrap="square" lIns="91403" tIns="45702" rIns="91403" bIns="45702" rtlCol="0">
            <a:spAutoFit/>
          </a:bodyPr>
          <a:lstStyle/>
          <a:p>
            <a:pPr algn="ctr"/>
            <a:r>
              <a:rPr lang="en-US" sz="2800" smtClean="0">
                <a:latin typeface="Arial-Rounded" pitchFamily="34" charset="0"/>
                <a:ea typeface="Arial-Rounded" pitchFamily="34" charset="0"/>
                <a:cs typeface="Arial-Rounded" pitchFamily="34" charset="0"/>
              </a:rPr>
              <a:t>Em có nhận xét gì về gia đình Chi?</a:t>
            </a:r>
            <a:endParaRPr lang="en-US" sz="2400">
              <a:latin typeface="Arial-Rounded" pitchFamily="34" charset="0"/>
              <a:ea typeface="Arial-Rounded" pitchFamily="34" charset="0"/>
              <a:cs typeface="Arial-Rounded" pitchFamily="34" charset="0"/>
            </a:endParaRPr>
          </a:p>
        </p:txBody>
      </p:sp>
      <p:sp>
        <p:nvSpPr>
          <p:cNvPr id="9" name="TextBox 8"/>
          <p:cNvSpPr txBox="1"/>
          <p:nvPr/>
        </p:nvSpPr>
        <p:spPr>
          <a:xfrm>
            <a:off x="381000" y="4019550"/>
            <a:ext cx="8534400" cy="523184"/>
          </a:xfrm>
          <a:prstGeom prst="rect">
            <a:avLst/>
          </a:prstGeom>
          <a:solidFill>
            <a:srgbClr val="FFD347"/>
          </a:solidFill>
        </p:spPr>
        <p:txBody>
          <a:bodyPr wrap="square" lIns="91403" tIns="45702" rIns="91403" bIns="45702" rtlCol="0">
            <a:spAutoFit/>
          </a:bodyPr>
          <a:lstStyle/>
          <a:p>
            <a:pPr algn="ctr"/>
            <a:r>
              <a:rPr lang="en-US" sz="2800" smtClean="0">
                <a:latin typeface="Arial-Rounded" pitchFamily="34" charset="0"/>
                <a:ea typeface="Arial-Rounded" pitchFamily="34" charset="0"/>
                <a:cs typeface="Arial-Rounded" pitchFamily="34" charset="0"/>
              </a:rPr>
              <a:t>Em hãy kể một kỉ niệm hạnh phúc của gia đình em</a:t>
            </a:r>
            <a:endParaRPr lang="en-US" sz="2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1000" fill="hold"/>
                                        <p:tgtEl>
                                          <p:spTgt spid="10"/>
                                        </p:tgtEl>
                                        <p:attrNameLst>
                                          <p:attrName>ppt_x</p:attrName>
                                        </p:attrNameLst>
                                      </p:cBhvr>
                                      <p:tavLst>
                                        <p:tav tm="0">
                                          <p:val>
                                            <p:strVal val="1+#ppt_w/2"/>
                                          </p:val>
                                        </p:tav>
                                        <p:tav tm="100000">
                                          <p:val>
                                            <p:strVal val="#ppt_x"/>
                                          </p:val>
                                        </p:tav>
                                      </p:tavLst>
                                    </p:anim>
                                    <p:anim calcmode="lin" valueType="num">
                                      <p:cBhvr additive="base">
                                        <p:cTn id="19"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1000" fill="hold"/>
                                        <p:tgtEl>
                                          <p:spTgt spid="6"/>
                                        </p:tgtEl>
                                        <p:attrNameLst>
                                          <p:attrName>ppt_x</p:attrName>
                                        </p:attrNameLst>
                                      </p:cBhvr>
                                      <p:tavLst>
                                        <p:tav tm="0">
                                          <p:val>
                                            <p:strVal val="1+#ppt_w/2"/>
                                          </p:val>
                                        </p:tav>
                                        <p:tav tm="100000">
                                          <p:val>
                                            <p:strVal val="#ppt_x"/>
                                          </p:val>
                                        </p:tav>
                                      </p:tavLst>
                                    </p:anim>
                                    <p:anim calcmode="lin" valueType="num">
                                      <p:cBhvr additive="base">
                                        <p:cTn id="25"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000" fill="hold"/>
                                        <p:tgtEl>
                                          <p:spTgt spid="8"/>
                                        </p:tgtEl>
                                        <p:attrNameLst>
                                          <p:attrName>ppt_x</p:attrName>
                                        </p:attrNameLst>
                                      </p:cBhvr>
                                      <p:tavLst>
                                        <p:tav tm="0">
                                          <p:val>
                                            <p:strVal val="1+#ppt_w/2"/>
                                          </p:val>
                                        </p:tav>
                                        <p:tav tm="100000">
                                          <p:val>
                                            <p:strVal val="#ppt_x"/>
                                          </p:val>
                                        </p:tav>
                                      </p:tavLst>
                                    </p:anim>
                                    <p:anim calcmode="lin" valueType="num">
                                      <p:cBhvr additive="base">
                                        <p:cTn id="31"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1000" fill="hold"/>
                                        <p:tgtEl>
                                          <p:spTgt spid="9"/>
                                        </p:tgtEl>
                                        <p:attrNameLst>
                                          <p:attrName>ppt_x</p:attrName>
                                        </p:attrNameLst>
                                      </p:cBhvr>
                                      <p:tavLst>
                                        <p:tav tm="0">
                                          <p:val>
                                            <p:strVal val="1+#ppt_w/2"/>
                                          </p:val>
                                        </p:tav>
                                        <p:tav tm="100000">
                                          <p:val>
                                            <p:strVal val="#ppt_x"/>
                                          </p:val>
                                        </p:tav>
                                      </p:tavLst>
                                    </p:anim>
                                    <p:anim calcmode="lin" valueType="num">
                                      <p:cBhvr additive="base">
                                        <p:cTn id="37"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3" grpId="0"/>
      <p:bldP spid="5"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463" y="2117607"/>
            <a:ext cx="8937363" cy="2147323"/>
            <a:chOff x="-38099" y="3503807"/>
            <a:chExt cx="8937363"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38099" y="3971178"/>
              <a:ext cx="8649947" cy="584775"/>
            </a:xfrm>
            <a:prstGeom prst="rect">
              <a:avLst/>
            </a:prstGeom>
          </p:spPr>
          <p:txBody>
            <a:bodyPr wrap="square">
              <a:spAutoFit/>
            </a:bodyPr>
            <a:lstStyle/>
            <a:p>
              <a:pPr algn="ctr"/>
              <a:r>
                <a:rPr lang="vi-VN" sz="3200" b="1">
                  <a:solidFill>
                    <a:srgbClr val="7030A0"/>
                  </a:solidFill>
                  <a:latin typeface="HP001 4 hàng" pitchFamily="34" charset="0"/>
                  <a:ea typeface="Arial-Rounded" pitchFamily="34" charset="0"/>
                  <a:cs typeface="Arial-Rounded" pitchFamily="34" charset="0"/>
                </a:rPr>
                <a:t>Vào wgày wày, gia đì</a:t>
              </a:r>
              <a:r>
                <a:rPr lang="el-GR" sz="3200" b="1">
                  <a:solidFill>
                    <a:srgbClr val="7030A0"/>
                  </a:solidFill>
                  <a:latin typeface="HP001 4 hàng" pitchFamily="34" charset="0"/>
                  <a:ea typeface="Arial-Rounded" pitchFamily="34" charset="0"/>
                  <a:cs typeface="Arial-Rounded" pitchFamily="34" charset="0"/>
                </a:rPr>
                <a:t>ζ </a:t>
              </a:r>
              <a:r>
                <a:rPr lang="vi-VN" sz="3200" b="1">
                  <a:solidFill>
                    <a:srgbClr val="7030A0"/>
                  </a:solidFill>
                  <a:latin typeface="HP001 4 hàng" pitchFamily="34" charset="0"/>
                  <a:ea typeface="Arial-Rounded" pitchFamily="34" charset="0"/>
                  <a:cs typeface="Arial-Rounded" pitchFamily="34" charset="0"/>
                </a:rPr>
                <a:t>Chi l</a:t>
              </a:r>
              <a:r>
                <a:rPr lang="el-GR" sz="3200" b="1">
                  <a:solidFill>
                    <a:srgbClr val="7030A0"/>
                  </a:solidFill>
                  <a:latin typeface="HP001 4 hàng" pitchFamily="34" charset="0"/>
                  <a:ea typeface="Arial-Rounded" pitchFamily="34" charset="0"/>
                  <a:cs typeface="Arial-Rounded" pitchFamily="34" charset="0"/>
                </a:rPr>
                <a:t>Η</a:t>
              </a:r>
              <a:r>
                <a:rPr lang="vi-VN" sz="3200" b="1">
                  <a:solidFill>
                    <a:srgbClr val="7030A0"/>
                  </a:solidFill>
                  <a:latin typeface="HP001 4 hàng" pitchFamily="34" charset="0"/>
                  <a:ea typeface="Arial-Rounded" pitchFamily="34" charset="0"/>
                  <a:cs typeface="Arial-Rounded" pitchFamily="34" charset="0"/>
                </a:rPr>
                <a:t>łn h</a:t>
              </a:r>
              <a:r>
                <a:rPr lang="el-GR" sz="3200" b="1">
                  <a:solidFill>
                    <a:srgbClr val="7030A0"/>
                  </a:solidFill>
                  <a:latin typeface="HP001 4 hàng" pitchFamily="34" charset="0"/>
                  <a:ea typeface="Arial-Rounded" pitchFamily="34" charset="0"/>
                  <a:cs typeface="Arial-Rounded" pitchFamily="34" charset="0"/>
                </a:rPr>
                <a:t>Ξ</a:t>
              </a:r>
              <a:r>
                <a:rPr lang="vi-VN" sz="3200" b="1" smtClean="0">
                  <a:solidFill>
                    <a:srgbClr val="7030A0"/>
                  </a:solidFill>
                  <a:latin typeface="HP001 4 hàng" pitchFamily="34" charset="0"/>
                  <a:ea typeface="Arial-Rounded" pitchFamily="34" charset="0"/>
                  <a:cs typeface="Arial-Rounded" pitchFamily="34" charset="0"/>
                </a:rPr>
                <a:t>n</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grpSp>
      <p:sp>
        <p:nvSpPr>
          <p:cNvPr id="3" name="Oval 2"/>
          <p:cNvSpPr/>
          <p:nvPr/>
        </p:nvSpPr>
        <p:spPr>
          <a:xfrm>
            <a:off x="25977" y="356663"/>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4</a:t>
            </a:r>
          </a:p>
        </p:txBody>
      </p:sp>
      <p:sp>
        <p:nvSpPr>
          <p:cNvPr id="4" name="TextBox 3"/>
          <p:cNvSpPr txBox="1"/>
          <p:nvPr/>
        </p:nvSpPr>
        <p:spPr>
          <a:xfrm>
            <a:off x="692728" y="445960"/>
            <a:ext cx="6622473"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Viết vào vở câu trả lời cho câu hỏi </a:t>
            </a:r>
            <a:r>
              <a:rPr lang="en-US" sz="2400" b="1" smtClean="0">
                <a:latin typeface="Arial-Rounded" pitchFamily="34" charset="0"/>
                <a:ea typeface="Arial-Rounded" pitchFamily="34" charset="0"/>
                <a:cs typeface="Arial-Rounded" pitchFamily="34" charset="0"/>
              </a:rPr>
              <a:t>b ở </a:t>
            </a:r>
            <a:r>
              <a:rPr lang="en-US" sz="2400" b="1">
                <a:latin typeface="Arial-Rounded" pitchFamily="34" charset="0"/>
                <a:ea typeface="Arial-Rounded" pitchFamily="34" charset="0"/>
                <a:cs typeface="Arial-Rounded" pitchFamily="34" charset="0"/>
              </a:rPr>
              <a:t>mục </a:t>
            </a:r>
            <a:r>
              <a:rPr lang="en-US" sz="2400" b="1">
                <a:latin typeface="Arial Rounded MT Bold" pitchFamily="34" charset="0"/>
                <a:ea typeface="Arial-Rounded" pitchFamily="34" charset="0"/>
                <a:cs typeface="Arial-Rounded" pitchFamily="34" charset="0"/>
              </a:rPr>
              <a:t>3</a:t>
            </a:r>
          </a:p>
        </p:txBody>
      </p:sp>
      <p:sp>
        <p:nvSpPr>
          <p:cNvPr id="5" name="Rectangle 4"/>
          <p:cNvSpPr/>
          <p:nvPr/>
        </p:nvSpPr>
        <p:spPr>
          <a:xfrm>
            <a:off x="11463" y="1040425"/>
            <a:ext cx="9161565" cy="584739"/>
          </a:xfrm>
          <a:prstGeom prst="rect">
            <a:avLst/>
          </a:prstGeom>
        </p:spPr>
        <p:txBody>
          <a:bodyPr wrap="square" lIns="91403" tIns="45702" rIns="91403" bIns="45702">
            <a:spAutoFit/>
          </a:bodyPr>
          <a:lstStyle/>
          <a:p>
            <a:pPr algn="just"/>
            <a:r>
              <a:rPr lang="en-US" sz="3200" smtClean="0">
                <a:latin typeface="Arial-Rounded" pitchFamily="34" charset="0"/>
                <a:ea typeface="Arial-Rounded" pitchFamily="34" charset="0"/>
                <a:cs typeface="Arial-Rounded" pitchFamily="34" charset="0"/>
              </a:rPr>
              <a:t>c. Vào ngày này, gia đình Chi (…).</a:t>
            </a:r>
            <a:endParaRPr lang="en-US" sz="3200">
              <a:latin typeface="Arial-Rounded" pitchFamily="34" charset="0"/>
              <a:ea typeface="Arial-Rounded" pitchFamily="34" charset="0"/>
              <a:cs typeface="Arial-Rounded" pitchFamily="34" charset="0"/>
            </a:endParaRPr>
          </a:p>
        </p:txBody>
      </p:sp>
      <p:sp>
        <p:nvSpPr>
          <p:cNvPr id="34" name="TextBox 33"/>
          <p:cNvSpPr txBox="1"/>
          <p:nvPr/>
        </p:nvSpPr>
        <p:spPr>
          <a:xfrm>
            <a:off x="692728" y="4411308"/>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Cần chú ý gì khi viết chữ đầu câu?</a:t>
            </a:r>
            <a:endParaRPr lang="en-US" sz="2400">
              <a:latin typeface="Arial-Rounded" pitchFamily="34" charset="0"/>
              <a:ea typeface="Arial-Rounded" pitchFamily="34" charset="0"/>
              <a:cs typeface="Arial-Rounded" pitchFamily="34" charset="0"/>
            </a:endParaRPr>
          </a:p>
        </p:txBody>
      </p:sp>
      <p:sp>
        <p:nvSpPr>
          <p:cNvPr id="35" name="TextBox 34"/>
          <p:cNvSpPr txBox="1"/>
          <p:nvPr/>
        </p:nvSpPr>
        <p:spPr>
          <a:xfrm>
            <a:off x="710046" y="4411308"/>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Cuối câu có dấu gì?</a:t>
            </a:r>
            <a:endParaRPr lang="en-US" sz="2400">
              <a:latin typeface="Arial-Rounded" pitchFamily="34" charset="0"/>
              <a:ea typeface="Arial-Rounded" pitchFamily="34" charset="0"/>
              <a:cs typeface="Arial-Rounded" pitchFamily="34" charset="0"/>
            </a:endParaRPr>
          </a:p>
        </p:txBody>
      </p:sp>
      <p:sp>
        <p:nvSpPr>
          <p:cNvPr id="36" name="TextBox 35"/>
          <p:cNvSpPr txBox="1"/>
          <p:nvPr/>
        </p:nvSpPr>
        <p:spPr>
          <a:xfrm>
            <a:off x="692728" y="4411308"/>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Khoảng cách giữa các chữ như thế nào?</a:t>
            </a:r>
            <a:endParaRPr lang="en-US" sz="2400">
              <a:latin typeface="Arial-Rounded" pitchFamily="34" charset="0"/>
              <a:ea typeface="Arial-Rounded" pitchFamily="34" charset="0"/>
              <a:cs typeface="Arial-Rounded" pitchFamily="34" charset="0"/>
            </a:endParaRPr>
          </a:p>
        </p:txBody>
      </p:sp>
      <p:sp>
        <p:nvSpPr>
          <p:cNvPr id="27" name="TextBox 26"/>
          <p:cNvSpPr txBox="1"/>
          <p:nvPr/>
        </p:nvSpPr>
        <p:spPr>
          <a:xfrm>
            <a:off x="681842" y="4417530"/>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Ngoài ra, những chữ nào trong bài cần viết hoa? Vì sao?</a:t>
            </a:r>
            <a:endParaRPr lang="en-US" sz="2400">
              <a:latin typeface="Arial-Rounded" pitchFamily="34" charset="0"/>
              <a:ea typeface="Arial-Rounded" pitchFamily="34" charset="0"/>
              <a:cs typeface="Arial-Rounded" pitchFamily="34" charset="0"/>
            </a:endParaRPr>
          </a:p>
        </p:txBody>
      </p:sp>
      <p:sp>
        <p:nvSpPr>
          <p:cNvPr id="12" name="Rectangle 11"/>
          <p:cNvSpPr/>
          <p:nvPr/>
        </p:nvSpPr>
        <p:spPr>
          <a:xfrm>
            <a:off x="-50223" y="2162711"/>
            <a:ext cx="964623" cy="1323439"/>
          </a:xfrm>
          <a:prstGeom prst="rect">
            <a:avLst/>
          </a:prstGeom>
        </p:spPr>
        <p:txBody>
          <a:bodyPr wrap="square">
            <a:spAutoFit/>
          </a:bodyPr>
          <a:lstStyle/>
          <a:p>
            <a:pPr algn="ctr"/>
            <a:r>
              <a:rPr lang="en-US" sz="8000" b="1" smtClean="0">
                <a:solidFill>
                  <a:srgbClr val="7030A0"/>
                </a:solidFill>
                <a:latin typeface="HP001 4 hàng" pitchFamily="34" charset="0"/>
                <a:ea typeface="Arial-Rounded" pitchFamily="34" charset="0"/>
                <a:cs typeface="Arial-Rounded" pitchFamily="34" charset="0"/>
              </a:rPr>
              <a:t>-</a:t>
            </a:r>
            <a:endParaRPr lang="en-US" sz="8000" b="1">
              <a:solidFill>
                <a:srgbClr val="7030A0"/>
              </a:solidFill>
              <a:latin typeface="HP001 4 hàng" pitchFamily="34" charset="0"/>
              <a:ea typeface="Arial-Rounded" pitchFamily="34" charset="0"/>
              <a:cs typeface="Arial-Rounded"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1000" fill="hold"/>
                                        <p:tgtEl>
                                          <p:spTgt spid="35"/>
                                        </p:tgtEl>
                                        <p:attrNameLst>
                                          <p:attrName>ppt_x</p:attrName>
                                        </p:attrNameLst>
                                      </p:cBhvr>
                                      <p:tavLst>
                                        <p:tav tm="0">
                                          <p:val>
                                            <p:strVal val="1+#ppt_w/2"/>
                                          </p:val>
                                        </p:tav>
                                        <p:tav tm="100000">
                                          <p:val>
                                            <p:strVal val="#ppt_x"/>
                                          </p:val>
                                        </p:tav>
                                      </p:tavLst>
                                    </p:anim>
                                    <p:anim calcmode="lin" valueType="num">
                                      <p:cBhvr additive="base">
                                        <p:cTn id="24"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1000" fill="hold"/>
                                        <p:tgtEl>
                                          <p:spTgt spid="36"/>
                                        </p:tgtEl>
                                        <p:attrNameLst>
                                          <p:attrName>ppt_x</p:attrName>
                                        </p:attrNameLst>
                                      </p:cBhvr>
                                      <p:tavLst>
                                        <p:tav tm="0">
                                          <p:val>
                                            <p:strVal val="1+#ppt_w/2"/>
                                          </p:val>
                                        </p:tav>
                                        <p:tav tm="100000">
                                          <p:val>
                                            <p:strVal val="#ppt_x"/>
                                          </p:val>
                                        </p:tav>
                                      </p:tavLst>
                                    </p:anim>
                                    <p:anim calcmode="lin" valueType="num">
                                      <p:cBhvr additive="base">
                                        <p:cTn id="3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1000" fill="hold"/>
                                        <p:tgtEl>
                                          <p:spTgt spid="27"/>
                                        </p:tgtEl>
                                        <p:attrNameLst>
                                          <p:attrName>ppt_x</p:attrName>
                                        </p:attrNameLst>
                                      </p:cBhvr>
                                      <p:tavLst>
                                        <p:tav tm="0">
                                          <p:val>
                                            <p:strVal val="1+#ppt_w/2"/>
                                          </p:val>
                                        </p:tav>
                                        <p:tav tm="100000">
                                          <p:val>
                                            <p:strVal val="#ppt_x"/>
                                          </p:val>
                                        </p:tav>
                                      </p:tavLst>
                                    </p:anim>
                                    <p:anim calcmode="lin" valueType="num">
                                      <p:cBhvr additive="base">
                                        <p:cTn id="36"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17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215" y="355021"/>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1219200" y="3714750"/>
            <a:ext cx="6705600" cy="954071"/>
          </a:xfrm>
          <a:prstGeom prst="rect">
            <a:avLst/>
          </a:prstGeom>
          <a:solidFill>
            <a:schemeClr val="accent5">
              <a:lumMod val="20000"/>
              <a:lumOff val="80000"/>
            </a:schemeClr>
          </a:solidFill>
        </p:spPr>
        <p:txBody>
          <a:bodyPr wrap="square" lIns="91403" tIns="45702" rIns="91403" bIns="45702" rtlCol="0">
            <a:spAutoFit/>
          </a:bodyPr>
          <a:lstStyle/>
          <a:p>
            <a:pPr algn="ctr"/>
            <a:r>
              <a:rPr lang="en-US" sz="2800" b="1">
                <a:latin typeface="Arial-Rounded" pitchFamily="34" charset="0"/>
                <a:ea typeface="Arial-Rounded" pitchFamily="34" charset="0"/>
                <a:cs typeface="Arial-Rounded" pitchFamily="34" charset="0"/>
              </a:rPr>
              <a:t>Dặn dò: + </a:t>
            </a:r>
            <a:r>
              <a:rPr lang="en-US" sz="2800" b="1" smtClean="0">
                <a:latin typeface="Arial-Rounded" pitchFamily="34" charset="0"/>
                <a:ea typeface="Arial-Rounded" pitchFamily="34" charset="0"/>
                <a:cs typeface="Arial-Rounded" pitchFamily="34" charset="0"/>
              </a:rPr>
              <a:t>Xem bài: </a:t>
            </a:r>
            <a:r>
              <a:rPr lang="en-US" sz="2800" b="1" i="1" smtClean="0">
                <a:latin typeface="Arial-Rounded" pitchFamily="34" charset="0"/>
                <a:ea typeface="Arial-Rounded" pitchFamily="34" charset="0"/>
                <a:cs typeface="Arial-Rounded" pitchFamily="34" charset="0"/>
              </a:rPr>
              <a:t>Bữa cơm gia đình</a:t>
            </a:r>
            <a:endParaRPr lang="en-US" sz="2800" b="1" smtClean="0">
              <a:latin typeface="Arial-Rounded" pitchFamily="34" charset="0"/>
              <a:ea typeface="Arial-Rounded" pitchFamily="34" charset="0"/>
              <a:cs typeface="Arial-Rounded" pitchFamily="34" charset="0"/>
            </a:endParaRPr>
          </a:p>
          <a:p>
            <a:pPr algn="ctr"/>
            <a:r>
              <a:rPr lang="en-US" sz="2800" b="1" smtClean="0">
                <a:latin typeface="Arial-Rounded" pitchFamily="34" charset="0"/>
                <a:ea typeface="Arial-Rounded" pitchFamily="34" charset="0"/>
                <a:cs typeface="Arial-Rounded" pitchFamily="34" charset="0"/>
              </a:rPr>
              <a:t>      +  </a:t>
            </a:r>
            <a:r>
              <a:rPr lang="en-US" sz="2800" b="1">
                <a:latin typeface="Arial-Rounded" pitchFamily="34" charset="0"/>
                <a:ea typeface="Arial-Rounded" pitchFamily="34" charset="0"/>
                <a:cs typeface="Arial-Rounded" pitchFamily="34" charset="0"/>
              </a:rPr>
              <a:t>Xem bài trang </a:t>
            </a:r>
            <a:r>
              <a:rPr lang="en-US" sz="2800" b="1" smtClean="0">
                <a:latin typeface="Arial-Rounded" pitchFamily="34" charset="0"/>
                <a:ea typeface="Arial-Rounded" pitchFamily="34" charset="0"/>
                <a:cs typeface="Arial-Rounded" pitchFamily="34" charset="0"/>
              </a:rPr>
              <a:t>38, </a:t>
            </a:r>
            <a:r>
              <a:rPr lang="en-US" sz="2800" b="1">
                <a:latin typeface="Arial-Rounded" pitchFamily="34" charset="0"/>
                <a:ea typeface="Arial-Rounded" pitchFamily="34" charset="0"/>
                <a:cs typeface="Arial-Rounded" pitchFamily="34" charset="0"/>
              </a:rPr>
              <a:t>trang </a:t>
            </a:r>
            <a:r>
              <a:rPr lang="en-US" sz="2800" b="1" smtClean="0">
                <a:latin typeface="Arial-Rounded" pitchFamily="34" charset="0"/>
                <a:ea typeface="Arial-Rounded" pitchFamily="34" charset="0"/>
                <a:cs typeface="Arial-Rounded" pitchFamily="34" charset="0"/>
              </a:rPr>
              <a:t>39.</a:t>
            </a:r>
            <a:endParaRPr lang="en-US" sz="2800" b="1">
              <a:latin typeface="Arial-Rounded" pitchFamily="34" charset="0"/>
              <a:ea typeface="Arial-Rounded" pitchFamily="34" charset="0"/>
              <a:cs typeface="Arial-Rounded" pitchFamily="34" charset="0"/>
            </a:endParaRPr>
          </a:p>
        </p:txBody>
      </p:sp>
      <p:sp>
        <p:nvSpPr>
          <p:cNvPr id="3" name="Rectangle 2"/>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5" name="Rectangle 4"/>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773</TotalTime>
  <Words>293</Words>
  <Application>Microsoft Office PowerPoint</Application>
  <PresentationFormat>On-screen Show (16:9)</PresentationFormat>
  <Paragraphs>54</Paragraphs>
  <Slides>9</Slides>
  <Notes>4</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cp:lastModifiedBy>
  <cp:revision>121</cp:revision>
  <dcterms:created xsi:type="dcterms:W3CDTF">2020-12-08T15:48:47Z</dcterms:created>
  <dcterms:modified xsi:type="dcterms:W3CDTF">2024-05-15T03:49:18Z</dcterms:modified>
</cp:coreProperties>
</file>