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sldIdLst>
    <p:sldId id="469" r:id="rId2"/>
    <p:sldId id="476" r:id="rId3"/>
    <p:sldId id="473" r:id="rId4"/>
    <p:sldId id="492" r:id="rId5"/>
    <p:sldId id="389" r:id="rId6"/>
    <p:sldId id="440" r:id="rId7"/>
    <p:sldId id="483" r:id="rId8"/>
    <p:sldId id="494" r:id="rId9"/>
    <p:sldId id="433" r:id="rId10"/>
    <p:sldId id="435" r:id="rId11"/>
    <p:sldId id="482" r:id="rId12"/>
    <p:sldId id="495" r:id="rId13"/>
    <p:sldId id="484" r:id="rId14"/>
    <p:sldId id="487" r:id="rId15"/>
    <p:sldId id="496" r:id="rId16"/>
    <p:sldId id="497" r:id="rId17"/>
    <p:sldId id="498" r:id="rId18"/>
    <p:sldId id="493" r:id="rId19"/>
    <p:sldId id="489" r:id="rId20"/>
    <p:sldId id="454" r:id="rId21"/>
    <p:sldId id="490" r:id="rId22"/>
  </p:sldIdLst>
  <p:sldSz cx="12192000" cy="6858000"/>
  <p:notesSz cx="6858000" cy="9144000"/>
  <p:embeddedFontLst>
    <p:embeddedFont>
      <p:font typeface="#9Slide03 SFU Futura_01" panose="020B0604020202020204" charset="0"/>
      <p:bold r:id="rId24"/>
    </p:embeddedFont>
    <p:embeddedFont>
      <p:font typeface="Cambria" panose="02040503050406030204" pitchFamily="18" charset="0"/>
      <p:regular r:id="rId25"/>
      <p:bold r:id="rId26"/>
      <p:italic r:id="rId27"/>
      <p:boldItalic r:id="rId28"/>
    </p:embeddedFont>
    <p:embeddedFont>
      <p:font typeface="UTM Cookies" panose="02040603050506020204" pitchFamily="18" charset="0"/>
      <p:regular r:id="rId29"/>
    </p:embeddedFont>
    <p:embeddedFont>
      <p:font typeface="#9SLIDE07 SVN-ZICLETS MEDIUM" panose="02000603000000000000" charset="0"/>
      <p:regular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22C"/>
    <a:srgbClr val="58C2D2"/>
    <a:srgbClr val="278563"/>
    <a:srgbClr val="F6CE62"/>
    <a:srgbClr val="FC9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6" autoAdjust="0"/>
    <p:restoredTop sz="97046"/>
  </p:normalViewPr>
  <p:slideViewPr>
    <p:cSldViewPr snapToGrid="0">
      <p:cViewPr varScale="1">
        <p:scale>
          <a:sx n="65" d="100"/>
          <a:sy n="65" d="100"/>
        </p:scale>
        <p:origin x="204" y="32"/>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panose="00020600040101010101" pitchFamily="18" charset="-122"/>
                <a:ea typeface="阿里巴巴普惠体"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panose="00020600040101010101" pitchFamily="18" charset="-122"/>
                <a:ea typeface="阿里巴巴普惠体" panose="00020600040101010101" pitchFamily="18" charset="-122"/>
              </a:defRPr>
            </a:lvl1pPr>
          </a:lstStyle>
          <a:p>
            <a:fld id="{27C74A37-6EA8-4C42-8F1A-20B9D6846E30}" type="datetimeFigureOut">
              <a:rPr lang="zh-CN" altLang="en-US" smtClean="0"/>
              <a:pPr/>
              <a:t>2024/12/13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panose="00020600040101010101" pitchFamily="18" charset="-122"/>
                <a:ea typeface="阿里巴巴普惠体"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panose="00020600040101010101" pitchFamily="18" charset="-122"/>
                <a:ea typeface="阿里巴巴普惠体" panose="00020600040101010101" pitchFamily="18" charset="-122"/>
              </a:defRPr>
            </a:lvl1pPr>
          </a:lstStyle>
          <a:p>
            <a:fld id="{5F54A31F-2389-492C-BCC4-71FC3ADECF3A}" type="slidenum">
              <a:rPr lang="zh-CN" altLang="en-US" smtClean="0"/>
              <a:pPr/>
              <a:t>‹#›</a:t>
            </a:fld>
            <a:endParaRPr lang="zh-CN" altLang="en-US" dirty="0"/>
          </a:p>
        </p:txBody>
      </p:sp>
    </p:spTree>
    <p:extLst>
      <p:ext uri="{BB962C8B-B14F-4D97-AF65-F5344CB8AC3E}">
        <p14:creationId xmlns:p14="http://schemas.microsoft.com/office/powerpoint/2010/main" val="104224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1pPr>
    <a:lvl2pPr marL="4572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2pPr>
    <a:lvl3pPr marL="9144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3pPr>
    <a:lvl4pPr marL="13716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4pPr>
    <a:lvl5pPr marL="18288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471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5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690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417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528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383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573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78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633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556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460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981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345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00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442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9325"/>
          <a:stretch/>
        </p:blipFill>
        <p:spPr>
          <a:xfrm>
            <a:off x="13150519" y="4958487"/>
            <a:ext cx="1840985" cy="1899513"/>
          </a:xfrm>
          <a:prstGeom prst="rect">
            <a:avLst/>
          </a:prstGeom>
        </p:spPr>
      </p:pic>
    </p:spTree>
    <p:extLst>
      <p:ext uri="{BB962C8B-B14F-4D97-AF65-F5344CB8AC3E}">
        <p14:creationId xmlns:p14="http://schemas.microsoft.com/office/powerpoint/2010/main" val="354590173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8" r:id="rId4"/>
    <p:sldLayoutId id="2147483651" r:id="rId5"/>
    <p:sldLayoutId id="2147483659" r:id="rId6"/>
    <p:sldLayoutId id="2147483657" r:id="rId7"/>
    <p:sldLayoutId id="2147483655" r:id="rId8"/>
    <p:sldLayoutId id="2147483665" r:id="rId9"/>
    <p:sldLayoutId id="2147483664" r:id="rId10"/>
    <p:sldLayoutId id="2147483663" r:id="rId11"/>
    <p:sldLayoutId id="2147483662" r:id="rId12"/>
    <p:sldLayoutId id="2147483661" r:id="rId13"/>
    <p:sldLayoutId id="2147483660"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5.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9ACA1975-FF23-7747-AEED-5BCC2F5E85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pic>
        <p:nvPicPr>
          <p:cNvPr id="17" name="图片 16">
            <a:extLst>
              <a:ext uri="{FF2B5EF4-FFF2-40B4-BE49-F238E27FC236}">
                <a16:creationId xmlns:a16="http://schemas.microsoft.com/office/drawing/2014/main" id="{0C69AACD-CBA7-5F40-A1FB-1C5ED8F912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41026">
            <a:off x="10460842" y="1643844"/>
            <a:ext cx="1554486" cy="1554486"/>
          </a:xfrm>
          <a:prstGeom prst="rect">
            <a:avLst/>
          </a:prstGeom>
        </p:spPr>
      </p:pic>
      <p:pic>
        <p:nvPicPr>
          <p:cNvPr id="8" name="Picture 7"/>
          <p:cNvPicPr>
            <a:picLocks noChangeAspect="1"/>
          </p:cNvPicPr>
          <p:nvPr/>
        </p:nvPicPr>
        <p:blipFill rotWithShape="1">
          <a:blip r:embed="rId5"/>
          <a:srcRect b="81899"/>
          <a:stretch/>
        </p:blipFill>
        <p:spPr>
          <a:xfrm>
            <a:off x="223174" y="1086853"/>
            <a:ext cx="11662659" cy="998721"/>
          </a:xfrm>
          <a:prstGeom prst="rect">
            <a:avLst/>
          </a:prstGeom>
        </p:spPr>
      </p:pic>
      <p:pic>
        <p:nvPicPr>
          <p:cNvPr id="4" name="Picture 3"/>
          <p:cNvPicPr>
            <a:picLocks noChangeAspect="1"/>
          </p:cNvPicPr>
          <p:nvPr/>
        </p:nvPicPr>
        <p:blipFill>
          <a:blip r:embed="rId6"/>
          <a:stretch>
            <a:fillRect/>
          </a:stretch>
        </p:blipFill>
        <p:spPr>
          <a:xfrm>
            <a:off x="1661019" y="1925869"/>
            <a:ext cx="9224047" cy="3359187"/>
          </a:xfrm>
          <a:prstGeom prst="rect">
            <a:avLst/>
          </a:prstGeom>
        </p:spPr>
      </p:pic>
    </p:spTree>
    <p:extLst>
      <p:ext uri="{BB962C8B-B14F-4D97-AF65-F5344CB8AC3E}">
        <p14:creationId xmlns:p14="http://schemas.microsoft.com/office/powerpoint/2010/main" val="143231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890DBF5-CC07-4AEB-EAAB-18CCFBCBDFD1}"/>
              </a:ext>
            </a:extLst>
          </p:cNvPr>
          <p:cNvSpPr txBox="1"/>
          <p:nvPr/>
        </p:nvSpPr>
        <p:spPr>
          <a:xfrm>
            <a:off x="289708" y="635680"/>
            <a:ext cx="11601315"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pPr algn="ctr"/>
            <a:r>
              <a:rPr lang="en-US" altLang="zh-CN" sz="4800" u="sng" dirty="0"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NGHE </a:t>
            </a:r>
            <a:r>
              <a:rPr lang="en-US" altLang="zh-CN" sz="4800" u="sng" dirty="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VIẾT</a:t>
            </a:r>
            <a:r>
              <a:rPr lang="en-US" altLang="zh-CN" sz="4800" dirty="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Những</a:t>
            </a:r>
            <a:r>
              <a:rPr lang="en-US" altLang="zh-CN" sz="4800" dirty="0"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đám</a:t>
            </a:r>
            <a:r>
              <a:rPr lang="en-US" altLang="zh-CN" sz="4800" dirty="0"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đá</a:t>
            </a:r>
            <a:r>
              <a:rPr lang="en-US" altLang="zh-CN" sz="4800" dirty="0"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chạm</a:t>
            </a:r>
            <a:r>
              <a:rPr lang="en-US" altLang="zh-CN" sz="4800" dirty="0"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mây</a:t>
            </a:r>
            <a:endParaRPr lang="en-US" altLang="zh-CN" sz="4800" dirty="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endParaRPr>
          </a:p>
        </p:txBody>
      </p:sp>
      <p:grpSp>
        <p:nvGrpSpPr>
          <p:cNvPr id="22" name="Group 21">
            <a:extLst>
              <a:ext uri="{FF2B5EF4-FFF2-40B4-BE49-F238E27FC236}">
                <a16:creationId xmlns:a16="http://schemas.microsoft.com/office/drawing/2014/main" id="{5C7F4B1F-5EA6-5042-8DD9-0A967C8BF559}"/>
              </a:ext>
            </a:extLst>
          </p:cNvPr>
          <p:cNvGrpSpPr/>
          <p:nvPr/>
        </p:nvGrpSpPr>
        <p:grpSpPr>
          <a:xfrm>
            <a:off x="2386441" y="1777386"/>
            <a:ext cx="7411603" cy="4166754"/>
            <a:chOff x="2206337" y="1783627"/>
            <a:chExt cx="7411603" cy="4166754"/>
          </a:xfrm>
          <a:solidFill>
            <a:srgbClr val="FFFF00"/>
          </a:solidFill>
        </p:grpSpPr>
        <p:pic>
          <p:nvPicPr>
            <p:cNvPr id="9" name="Picture 8">
              <a:extLst>
                <a:ext uri="{FF2B5EF4-FFF2-40B4-BE49-F238E27FC236}">
                  <a16:creationId xmlns:a16="http://schemas.microsoft.com/office/drawing/2014/main" id="{AD5AEE1E-F6E6-3B4F-BCC2-C5FA44FE4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840" y="3708869"/>
              <a:ext cx="1550844" cy="1892224"/>
            </a:xfrm>
            <a:prstGeom prst="rect">
              <a:avLst/>
            </a:prstGeom>
            <a:grpFill/>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3A7E235-15AF-8C48-9A5D-E25040CF5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337" y="3651681"/>
              <a:ext cx="2171700" cy="2006600"/>
            </a:xfrm>
            <a:prstGeom prst="ellipse">
              <a:avLst/>
            </a:prstGeom>
            <a:grpFill/>
            <a:ln>
              <a:noFill/>
            </a:ln>
            <a:effectLst>
              <a:softEdge rad="112500"/>
            </a:effectLst>
          </p:spPr>
        </p:pic>
        <p:pic>
          <p:nvPicPr>
            <p:cNvPr id="15" name="Picture 14">
              <a:extLst>
                <a:ext uri="{FF2B5EF4-FFF2-40B4-BE49-F238E27FC236}">
                  <a16:creationId xmlns:a16="http://schemas.microsoft.com/office/drawing/2014/main" id="{0C9BA368-E854-EF44-AC08-D44AF7C83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187" y="1922173"/>
              <a:ext cx="2171700" cy="2006600"/>
            </a:xfrm>
            <a:prstGeom prst="ellipse">
              <a:avLst/>
            </a:prstGeom>
            <a:grpFill/>
            <a:ln>
              <a:noFill/>
            </a:ln>
            <a:effectLst>
              <a:softEdge rad="112500"/>
            </a:effectLst>
          </p:spPr>
        </p:pic>
        <p:pic>
          <p:nvPicPr>
            <p:cNvPr id="19" name="Picture 18">
              <a:extLst>
                <a:ext uri="{FF2B5EF4-FFF2-40B4-BE49-F238E27FC236}">
                  <a16:creationId xmlns:a16="http://schemas.microsoft.com/office/drawing/2014/main" id="{CBB48826-A73F-204B-8F59-E9DA44E16A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0690" y="1783627"/>
              <a:ext cx="2171700" cy="2006600"/>
            </a:xfrm>
            <a:prstGeom prst="ellipse">
              <a:avLst/>
            </a:prstGeom>
            <a:grpFill/>
            <a:ln>
              <a:noFill/>
            </a:ln>
            <a:effectLst>
              <a:softEdge rad="112500"/>
            </a:effectLst>
          </p:spPr>
        </p:pic>
        <p:pic>
          <p:nvPicPr>
            <p:cNvPr id="21" name="Picture 20">
              <a:extLst>
                <a:ext uri="{FF2B5EF4-FFF2-40B4-BE49-F238E27FC236}">
                  <a16:creationId xmlns:a16="http://schemas.microsoft.com/office/drawing/2014/main" id="{74F5B471-E715-E846-95DE-011CC3115E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6540" y="3651681"/>
              <a:ext cx="2311400" cy="2298700"/>
            </a:xfrm>
            <a:prstGeom prst="ellipse">
              <a:avLst/>
            </a:prstGeom>
            <a:grpFill/>
            <a:ln>
              <a:noFill/>
            </a:ln>
            <a:effectLst>
              <a:softEdge rad="112500"/>
            </a:effectLst>
          </p:spPr>
        </p:pic>
      </p:grpSp>
    </p:spTree>
    <p:extLst>
      <p:ext uri="{BB962C8B-B14F-4D97-AF65-F5344CB8AC3E}">
        <p14:creationId xmlns:p14="http://schemas.microsoft.com/office/powerpoint/2010/main" val="690943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7215" y="1501090"/>
            <a:ext cx="4595191" cy="4595191"/>
          </a:xfrm>
          <a:prstGeom prst="rect">
            <a:avLst/>
          </a:prstGeom>
        </p:spPr>
      </p:pic>
      <p:pic>
        <p:nvPicPr>
          <p:cNvPr id="4" name="Picture 3"/>
          <p:cNvPicPr>
            <a:picLocks noChangeAspect="1"/>
          </p:cNvPicPr>
          <p:nvPr/>
        </p:nvPicPr>
        <p:blipFill>
          <a:blip r:embed="rId3"/>
          <a:stretch>
            <a:fillRect/>
          </a:stretch>
        </p:blipFill>
        <p:spPr>
          <a:xfrm>
            <a:off x="3240883" y="1013818"/>
            <a:ext cx="9784928" cy="4669941"/>
          </a:xfrm>
          <a:prstGeom prst="rect">
            <a:avLst/>
          </a:prstGeom>
        </p:spPr>
      </p:pic>
    </p:spTree>
    <p:extLst>
      <p:ext uri="{BB962C8B-B14F-4D97-AF65-F5344CB8AC3E}">
        <p14:creationId xmlns:p14="http://schemas.microsoft.com/office/powerpoint/2010/main" val="1510193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52915AF-0F08-6961-D2BD-2FAEB487843B}"/>
              </a:ext>
            </a:extLst>
          </p:cNvPr>
          <p:cNvSpPr txBox="1"/>
          <p:nvPr/>
        </p:nvSpPr>
        <p:spPr>
          <a:xfrm>
            <a:off x="1054340" y="474354"/>
            <a:ext cx="3125226"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Bài</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a:t>
            </a:r>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tập</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a:</a:t>
            </a:r>
            <a:endParaRPr lang="zh-CN" altLang="en-US"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endParaRPr>
          </a:p>
        </p:txBody>
      </p:sp>
      <p:sp>
        <p:nvSpPr>
          <p:cNvPr id="6" name="文本框 5">
            <a:extLst>
              <a:ext uri="{FF2B5EF4-FFF2-40B4-BE49-F238E27FC236}">
                <a16:creationId xmlns:a16="http://schemas.microsoft.com/office/drawing/2014/main" id="{4918FCAB-B9DB-466D-7007-0937A93058EC}"/>
              </a:ext>
            </a:extLst>
          </p:cNvPr>
          <p:cNvSpPr txBox="1"/>
          <p:nvPr/>
        </p:nvSpPr>
        <p:spPr>
          <a:xfrm>
            <a:off x="4395609" y="510473"/>
            <a:ext cx="6049654" cy="1569660"/>
          </a:xfrm>
          <a:prstGeom prst="rect">
            <a:avLst/>
          </a:prstGeom>
          <a:noFill/>
        </p:spPr>
        <p:txBody>
          <a:bodyPr wrap="square">
            <a:spAutoFit/>
          </a:bodyPr>
          <a:lstStyle/>
          <a:p>
            <a:pPr algn="ct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Chọn</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hoặc</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tr</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thay</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cho</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ô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vuông</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a:t>
            </a:r>
            <a:endParaRPr lang="zh-CN" altLang="en-US"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pic>
        <p:nvPicPr>
          <p:cNvPr id="19" name="图片 18">
            <a:extLst>
              <a:ext uri="{FF2B5EF4-FFF2-40B4-BE49-F238E27FC236}">
                <a16:creationId xmlns:a16="http://schemas.microsoft.com/office/drawing/2014/main" id="{844F30C6-1796-244C-B5EA-3D3A0A0377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638512"/>
            <a:ext cx="3733800" cy="3733800"/>
          </a:xfrm>
          <a:prstGeom prst="rect">
            <a:avLst/>
          </a:prstGeom>
        </p:spPr>
      </p:pic>
      <p:sp>
        <p:nvSpPr>
          <p:cNvPr id="16" name="Rectangle 15"/>
          <p:cNvSpPr/>
          <p:nvPr/>
        </p:nvSpPr>
        <p:spPr>
          <a:xfrm>
            <a:off x="4036218" y="2660719"/>
            <a:ext cx="3897947" cy="2062103"/>
          </a:xfrm>
          <a:prstGeom prst="rect">
            <a:avLst/>
          </a:prstGeom>
        </p:spPr>
        <p:txBody>
          <a:bodyPr wrap="square">
            <a:spAutoFit/>
          </a:bodyPr>
          <a:lstStyle/>
          <a:p>
            <a:pPr lvl="0" fontAlgn="t"/>
            <a:r>
              <a:rPr lang="vi-VN" sz="3200" dirty="0">
                <a:solidFill>
                  <a:prstClr val="black"/>
                </a:solidFill>
                <a:latin typeface="Cambria" panose="02040503050406030204" pitchFamily="18" charset="0"/>
                <a:ea typeface="Cambria" panose="02040503050406030204" pitchFamily="18" charset="0"/>
              </a:rPr>
              <a:t>Buổi </a:t>
            </a:r>
            <a:r>
              <a:rPr lang="en-US" sz="3200" dirty="0" err="1" smtClean="0">
                <a:solidFill>
                  <a:srgbClr val="C00000"/>
                </a:solidFill>
                <a:latin typeface="Cambria" panose="02040503050406030204" pitchFamily="18" charset="0"/>
                <a:ea typeface="Cambria" panose="02040503050406030204" pitchFamily="18" charset="0"/>
              </a:rPr>
              <a:t>tr</a:t>
            </a:r>
            <a:r>
              <a:rPr lang="vi-VN" sz="3200" dirty="0" smtClean="0">
                <a:solidFill>
                  <a:prstClr val="black"/>
                </a:solidFill>
                <a:latin typeface="Cambria" panose="02040503050406030204" pitchFamily="18" charset="0"/>
                <a:ea typeface="Cambria" panose="02040503050406030204" pitchFamily="18" charset="0"/>
              </a:rPr>
              <a:t>ưa </a:t>
            </a:r>
            <a:r>
              <a:rPr lang="en-US" sz="3200" dirty="0" err="1" smtClean="0">
                <a:solidFill>
                  <a:srgbClr val="C00000"/>
                </a:solidFill>
                <a:latin typeface="Cambria" panose="02040503050406030204" pitchFamily="18" charset="0"/>
                <a:ea typeface="Cambria" panose="02040503050406030204" pitchFamily="18" charset="0"/>
              </a:rPr>
              <a:t>tr</a:t>
            </a:r>
            <a:r>
              <a:rPr lang="vi-VN" sz="3200" dirty="0" smtClean="0">
                <a:solidFill>
                  <a:prstClr val="black"/>
                </a:solidFill>
                <a:latin typeface="Cambria" panose="02040503050406030204" pitchFamily="18" charset="0"/>
                <a:ea typeface="Cambria" panose="02040503050406030204" pitchFamily="18" charset="0"/>
              </a:rPr>
              <a:t>ên </a:t>
            </a:r>
            <a:r>
              <a:rPr lang="vi-VN" sz="3200" dirty="0">
                <a:solidFill>
                  <a:prstClr val="black"/>
                </a:solidFill>
                <a:latin typeface="Cambria" panose="02040503050406030204" pitchFamily="18" charset="0"/>
                <a:ea typeface="Cambria" panose="02040503050406030204" pitchFamily="18" charset="0"/>
              </a:rPr>
              <a:t>cao</a:t>
            </a:r>
          </a:p>
          <a:p>
            <a:pPr lvl="0" fontAlgn="t"/>
            <a:r>
              <a:rPr lang="vi-VN" sz="3200" dirty="0">
                <a:solidFill>
                  <a:prstClr val="black"/>
                </a:solidFill>
                <a:latin typeface="Cambria" panose="02040503050406030204" pitchFamily="18" charset="0"/>
                <a:ea typeface="Cambria" panose="02040503050406030204" pitchFamily="18" charset="0"/>
              </a:rPr>
              <a:t>Mặt </a:t>
            </a:r>
            <a:r>
              <a:rPr lang="en-US" sz="3200" dirty="0" err="1" smtClean="0">
                <a:solidFill>
                  <a:srgbClr val="C00000"/>
                </a:solidFill>
                <a:latin typeface="Cambria" panose="02040503050406030204" pitchFamily="18" charset="0"/>
                <a:ea typeface="Cambria" panose="02040503050406030204" pitchFamily="18" charset="0"/>
              </a:rPr>
              <a:t>tr</a:t>
            </a:r>
            <a:r>
              <a:rPr lang="vi-VN" sz="3200" dirty="0" smtClean="0">
                <a:solidFill>
                  <a:prstClr val="black"/>
                </a:solidFill>
                <a:latin typeface="Cambria" panose="02040503050406030204" pitchFamily="18" charset="0"/>
                <a:ea typeface="Cambria" panose="02040503050406030204" pitchFamily="18" charset="0"/>
              </a:rPr>
              <a:t>ời </a:t>
            </a:r>
            <a:r>
              <a:rPr lang="vi-VN" sz="3200" dirty="0">
                <a:solidFill>
                  <a:prstClr val="black"/>
                </a:solidFill>
                <a:latin typeface="Cambria" panose="02040503050406030204" pitchFamily="18" charset="0"/>
                <a:ea typeface="Cambria" panose="02040503050406030204" pitchFamily="18" charset="0"/>
              </a:rPr>
              <a:t>tung nắng</a:t>
            </a:r>
          </a:p>
          <a:p>
            <a:pPr lvl="0" fontAlgn="t"/>
            <a:r>
              <a:rPr lang="vi-VN" sz="3200" dirty="0">
                <a:solidFill>
                  <a:prstClr val="black"/>
                </a:solidFill>
                <a:latin typeface="Cambria" panose="02040503050406030204" pitchFamily="18" charset="0"/>
                <a:ea typeface="Cambria" panose="02040503050406030204" pitchFamily="18" charset="0"/>
              </a:rPr>
              <a:t>Đùa cùng mây </a:t>
            </a:r>
            <a:r>
              <a:rPr lang="en-US" sz="3200" dirty="0" err="1" smtClean="0">
                <a:solidFill>
                  <a:srgbClr val="C00000"/>
                </a:solidFill>
                <a:latin typeface="Cambria" panose="02040503050406030204" pitchFamily="18" charset="0"/>
                <a:ea typeface="Cambria" panose="02040503050406030204" pitchFamily="18" charset="0"/>
              </a:rPr>
              <a:t>tr</a:t>
            </a:r>
            <a:r>
              <a:rPr lang="vi-VN" sz="3200" dirty="0" smtClean="0">
                <a:solidFill>
                  <a:prstClr val="black"/>
                </a:solidFill>
                <a:latin typeface="Cambria" panose="02040503050406030204" pitchFamily="18" charset="0"/>
                <a:ea typeface="Cambria" panose="02040503050406030204" pitchFamily="18" charset="0"/>
              </a:rPr>
              <a:t>ắng</a:t>
            </a:r>
            <a:endParaRPr lang="vi-VN" sz="3200" dirty="0">
              <a:solidFill>
                <a:prstClr val="black"/>
              </a:solidFill>
              <a:latin typeface="Cambria" panose="02040503050406030204" pitchFamily="18" charset="0"/>
              <a:ea typeface="Cambria" panose="02040503050406030204" pitchFamily="18" charset="0"/>
            </a:endParaRPr>
          </a:p>
          <a:p>
            <a:pPr lvl="0" fontAlgn="t"/>
            <a:r>
              <a:rPr lang="vi-VN" sz="3200" dirty="0">
                <a:solidFill>
                  <a:prstClr val="black"/>
                </a:solidFill>
                <a:latin typeface="Cambria" panose="02040503050406030204" pitchFamily="18" charset="0"/>
                <a:ea typeface="Cambria" panose="02040503050406030204" pitchFamily="18" charset="0"/>
              </a:rPr>
              <a:t>Ú òa ú òa.</a:t>
            </a:r>
          </a:p>
        </p:txBody>
      </p:sp>
      <p:sp>
        <p:nvSpPr>
          <p:cNvPr id="20" name="Rectangle 19"/>
          <p:cNvSpPr/>
          <p:nvPr/>
        </p:nvSpPr>
        <p:spPr>
          <a:xfrm>
            <a:off x="8006862" y="3482835"/>
            <a:ext cx="3985846" cy="2062103"/>
          </a:xfrm>
          <a:prstGeom prst="rect">
            <a:avLst/>
          </a:prstGeom>
        </p:spPr>
        <p:txBody>
          <a:bodyPr wrap="square">
            <a:spAutoFit/>
          </a:bodyPr>
          <a:lstStyle/>
          <a:p>
            <a:pPr lvl="0" fontAlgn="t"/>
            <a:r>
              <a:rPr lang="en-US" sz="3200" dirty="0" err="1">
                <a:solidFill>
                  <a:prstClr val="black"/>
                </a:solidFill>
                <a:latin typeface="Cambria" panose="02040503050406030204" pitchFamily="18" charset="0"/>
                <a:ea typeface="Cambria" panose="02040503050406030204" pitchFamily="18" charset="0"/>
              </a:rPr>
              <a:t>Buổi</a:t>
            </a:r>
            <a:r>
              <a:rPr lang="en-US" sz="3200" dirty="0">
                <a:solidFill>
                  <a:prstClr val="black"/>
                </a:solidFill>
                <a:latin typeface="Cambria" panose="02040503050406030204" pitchFamily="18" charset="0"/>
                <a:ea typeface="Cambria" panose="02040503050406030204" pitchFamily="18" charset="0"/>
              </a:rPr>
              <a:t> </a:t>
            </a:r>
            <a:r>
              <a:rPr lang="en-US" sz="3200" dirty="0" err="1" smtClean="0">
                <a:solidFill>
                  <a:srgbClr val="C00000"/>
                </a:solidFill>
                <a:latin typeface="Cambria" panose="02040503050406030204" pitchFamily="18" charset="0"/>
                <a:ea typeface="Cambria" panose="02040503050406030204" pitchFamily="18" charset="0"/>
              </a:rPr>
              <a:t>ch</a:t>
            </a:r>
            <a:r>
              <a:rPr lang="en-US" sz="3200" dirty="0" err="1" smtClean="0">
                <a:solidFill>
                  <a:prstClr val="black"/>
                </a:solidFill>
                <a:latin typeface="Cambria" panose="02040503050406030204" pitchFamily="18" charset="0"/>
                <a:ea typeface="Cambria" panose="02040503050406030204" pitchFamily="18" charset="0"/>
              </a:rPr>
              <a:t>iều</a:t>
            </a:r>
            <a:r>
              <a:rPr lang="en-US" sz="3200" dirty="0" smtClean="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hiền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hòa</a:t>
            </a:r>
            <a:endParaRPr lang="en-US" sz="3200" dirty="0">
              <a:solidFill>
                <a:prstClr val="black"/>
              </a:solidFill>
              <a:latin typeface="Cambria" panose="02040503050406030204" pitchFamily="18" charset="0"/>
              <a:ea typeface="Cambria" panose="02040503050406030204" pitchFamily="18" charset="0"/>
            </a:endParaRPr>
          </a:p>
          <a:p>
            <a:pPr lvl="0" fontAlgn="t"/>
            <a:r>
              <a:rPr lang="en-US" sz="3200" dirty="0">
                <a:solidFill>
                  <a:prstClr val="black"/>
                </a:solidFill>
                <a:latin typeface="Cambria" panose="02040503050406030204" pitchFamily="18" charset="0"/>
                <a:ea typeface="Cambria" panose="02040503050406030204" pitchFamily="18" charset="0"/>
              </a:rPr>
              <a:t>Dung </a:t>
            </a:r>
            <a:r>
              <a:rPr lang="en-US" sz="3200" dirty="0" err="1">
                <a:solidFill>
                  <a:prstClr val="black"/>
                </a:solidFill>
                <a:latin typeface="Cambria" panose="02040503050406030204" pitchFamily="18" charset="0"/>
                <a:ea typeface="Cambria" panose="02040503050406030204" pitchFamily="18" charset="0"/>
              </a:rPr>
              <a:t>dăng</a:t>
            </a:r>
            <a:r>
              <a:rPr lang="en-US" sz="3200" dirty="0">
                <a:solidFill>
                  <a:prstClr val="black"/>
                </a:solidFill>
                <a:latin typeface="Cambria" panose="02040503050406030204" pitchFamily="18" charset="0"/>
                <a:ea typeface="Cambria" panose="02040503050406030204" pitchFamily="18" charset="0"/>
              </a:rPr>
              <a:t> dung </a:t>
            </a:r>
            <a:r>
              <a:rPr lang="en-US" sz="3200" dirty="0" err="1">
                <a:solidFill>
                  <a:prstClr val="black"/>
                </a:solidFill>
                <a:latin typeface="Cambria" panose="02040503050406030204" pitchFamily="18" charset="0"/>
                <a:ea typeface="Cambria" panose="02040503050406030204" pitchFamily="18" charset="0"/>
              </a:rPr>
              <a:t>dẻ</a:t>
            </a:r>
            <a:endParaRPr lang="en-US" sz="3200" dirty="0">
              <a:solidFill>
                <a:prstClr val="black"/>
              </a:solidFill>
              <a:latin typeface="Cambria" panose="02040503050406030204" pitchFamily="18" charset="0"/>
              <a:ea typeface="Cambria" panose="02040503050406030204" pitchFamily="18" charset="0"/>
            </a:endParaRPr>
          </a:p>
          <a:p>
            <a:pPr lvl="0" fontAlgn="t"/>
            <a:r>
              <a:rPr lang="en-US" sz="3200" dirty="0" err="1">
                <a:solidFill>
                  <a:prstClr val="black"/>
                </a:solidFill>
                <a:latin typeface="Cambria" panose="02040503050406030204" pitchFamily="18" charset="0"/>
                <a:ea typeface="Cambria" panose="02040503050406030204" pitchFamily="18" charset="0"/>
              </a:rPr>
              <a:t>Mặt</a:t>
            </a:r>
            <a:r>
              <a:rPr lang="en-US" sz="3200" dirty="0">
                <a:solidFill>
                  <a:prstClr val="black"/>
                </a:solidFill>
                <a:latin typeface="Cambria" panose="02040503050406030204" pitchFamily="18" charset="0"/>
                <a:ea typeface="Cambria" panose="02040503050406030204" pitchFamily="18" charset="0"/>
              </a:rPr>
              <a:t> </a:t>
            </a:r>
            <a:r>
              <a:rPr lang="en-US" sz="3200" dirty="0" err="1" smtClean="0">
                <a:solidFill>
                  <a:srgbClr val="C00000"/>
                </a:solidFill>
                <a:latin typeface="Cambria" panose="02040503050406030204" pitchFamily="18" charset="0"/>
                <a:ea typeface="Cambria" panose="02040503050406030204" pitchFamily="18" charset="0"/>
              </a:rPr>
              <a:t>tr</a:t>
            </a:r>
            <a:r>
              <a:rPr lang="en-US" sz="3200" dirty="0" err="1" smtClean="0">
                <a:solidFill>
                  <a:prstClr val="black"/>
                </a:solidFill>
                <a:latin typeface="Cambria" panose="02040503050406030204" pitchFamily="18" charset="0"/>
                <a:ea typeface="Cambria" panose="02040503050406030204" pitchFamily="18" charset="0"/>
              </a:rPr>
              <a:t>ời</a:t>
            </a:r>
            <a:r>
              <a:rPr lang="en-US" sz="3200" dirty="0" smtClean="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thỏ</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thẻ</a:t>
            </a:r>
            <a:endParaRPr lang="en-US" sz="3200" dirty="0">
              <a:solidFill>
                <a:prstClr val="black"/>
              </a:solidFill>
              <a:latin typeface="Cambria" panose="02040503050406030204" pitchFamily="18" charset="0"/>
              <a:ea typeface="Cambria" panose="02040503050406030204" pitchFamily="18" charset="0"/>
            </a:endParaRPr>
          </a:p>
          <a:p>
            <a:pPr lvl="0" fontAlgn="t"/>
            <a:r>
              <a:rPr lang="en-US" sz="3200" dirty="0" err="1" smtClean="0">
                <a:solidFill>
                  <a:srgbClr val="C00000"/>
                </a:solidFill>
                <a:latin typeface="Cambria" panose="02040503050406030204" pitchFamily="18" charset="0"/>
                <a:ea typeface="Cambria" panose="02040503050406030204" pitchFamily="18" charset="0"/>
              </a:rPr>
              <a:t>Ch</a:t>
            </a:r>
            <a:r>
              <a:rPr lang="en-US" sz="3200" dirty="0" err="1" smtClean="0">
                <a:solidFill>
                  <a:prstClr val="black"/>
                </a:solidFill>
                <a:latin typeface="Cambria" panose="02040503050406030204" pitchFamily="18" charset="0"/>
                <a:ea typeface="Cambria" panose="02040503050406030204" pitchFamily="18" charset="0"/>
              </a:rPr>
              <a:t>ẳng</a:t>
            </a:r>
            <a:r>
              <a:rPr lang="en-US" sz="3200" dirty="0" smtClean="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nhà</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đâu</a:t>
            </a:r>
            <a:r>
              <a:rPr lang="en-US" sz="3200" dirty="0">
                <a:solidFill>
                  <a:prstClr val="black"/>
                </a:solidFill>
                <a:latin typeface="Cambria" panose="02040503050406030204" pitchFamily="18" charset="0"/>
                <a:ea typeface="Cambria" panose="02040503050406030204" pitchFamily="18" charset="0"/>
              </a:rPr>
              <a:t>.</a:t>
            </a:r>
          </a:p>
        </p:txBody>
      </p:sp>
      <p:sp>
        <p:nvSpPr>
          <p:cNvPr id="21" name="Rectangle 20"/>
          <p:cNvSpPr/>
          <p:nvPr/>
        </p:nvSpPr>
        <p:spPr>
          <a:xfrm>
            <a:off x="657614" y="1922056"/>
            <a:ext cx="3305908" cy="2062103"/>
          </a:xfrm>
          <a:prstGeom prst="rect">
            <a:avLst/>
          </a:prstGeom>
        </p:spPr>
        <p:txBody>
          <a:bodyPr wrap="square">
            <a:spAutoFit/>
          </a:bodyPr>
          <a:lstStyle/>
          <a:p>
            <a:pPr lvl="0" fontAlgn="t"/>
            <a:r>
              <a:rPr lang="en-US" sz="3200" dirty="0" err="1">
                <a:solidFill>
                  <a:prstClr val="black"/>
                </a:solidFill>
                <a:latin typeface="Cambria" panose="02040503050406030204" pitchFamily="18" charset="0"/>
                <a:ea typeface="Cambria" panose="02040503050406030204" pitchFamily="18" charset="0"/>
              </a:rPr>
              <a:t>Buổi</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sáng</a:t>
            </a:r>
            <a:r>
              <a:rPr lang="en-US" sz="3200" dirty="0">
                <a:solidFill>
                  <a:prstClr val="black"/>
                </a:solidFill>
                <a:latin typeface="Cambria" panose="02040503050406030204" pitchFamily="18" charset="0"/>
                <a:ea typeface="Cambria" panose="02040503050406030204" pitchFamily="18" charset="0"/>
              </a:rPr>
              <a:t> ó o</a:t>
            </a:r>
          </a:p>
          <a:p>
            <a:pPr lvl="0" fontAlgn="t"/>
            <a:r>
              <a:rPr lang="en-US" sz="3200" dirty="0" err="1">
                <a:solidFill>
                  <a:prstClr val="black"/>
                </a:solidFill>
                <a:latin typeface="Cambria" panose="02040503050406030204" pitchFamily="18" charset="0"/>
                <a:ea typeface="Cambria" panose="02040503050406030204" pitchFamily="18" charset="0"/>
              </a:rPr>
              <a:t>Gà</a:t>
            </a:r>
            <a:r>
              <a:rPr lang="en-US" sz="3200" dirty="0">
                <a:solidFill>
                  <a:prstClr val="black"/>
                </a:solidFill>
                <a:latin typeface="Cambria" panose="02040503050406030204" pitchFamily="18" charset="0"/>
                <a:ea typeface="Cambria" panose="02040503050406030204" pitchFamily="18" charset="0"/>
              </a:rPr>
              <a:t> </a:t>
            </a:r>
            <a:r>
              <a:rPr lang="en-US" sz="3200" dirty="0" err="1" smtClean="0">
                <a:solidFill>
                  <a:srgbClr val="C00000"/>
                </a:solidFill>
                <a:latin typeface="Cambria" panose="02040503050406030204" pitchFamily="18" charset="0"/>
                <a:ea typeface="Cambria" panose="02040503050406030204" pitchFamily="18" charset="0"/>
              </a:rPr>
              <a:t>tr</a:t>
            </a:r>
            <a:r>
              <a:rPr lang="en-US" sz="3200" dirty="0" err="1" smtClean="0">
                <a:solidFill>
                  <a:prstClr val="black"/>
                </a:solidFill>
                <a:latin typeface="Cambria" panose="02040503050406030204" pitchFamily="18" charset="0"/>
                <a:ea typeface="Cambria" panose="02040503050406030204" pitchFamily="18" charset="0"/>
              </a:rPr>
              <a:t>ống</a:t>
            </a:r>
            <a:r>
              <a:rPr lang="en-US" sz="3200" dirty="0" smtClean="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gọi</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đấy</a:t>
            </a:r>
            <a:endParaRPr lang="en-US" sz="3200" dirty="0">
              <a:solidFill>
                <a:prstClr val="black"/>
              </a:solidFill>
              <a:latin typeface="Cambria" panose="02040503050406030204" pitchFamily="18" charset="0"/>
              <a:ea typeface="Cambria" panose="02040503050406030204" pitchFamily="18" charset="0"/>
            </a:endParaRPr>
          </a:p>
          <a:p>
            <a:pPr lvl="0" fontAlgn="t"/>
            <a:r>
              <a:rPr lang="en-US" sz="3200" dirty="0" err="1">
                <a:solidFill>
                  <a:prstClr val="black"/>
                </a:solidFill>
                <a:latin typeface="Cambria" panose="02040503050406030204" pitchFamily="18" charset="0"/>
                <a:ea typeface="Cambria" panose="02040503050406030204" pitchFamily="18" charset="0"/>
              </a:rPr>
              <a:t>Mặt</a:t>
            </a:r>
            <a:r>
              <a:rPr lang="en-US" sz="3200" dirty="0">
                <a:solidFill>
                  <a:prstClr val="black"/>
                </a:solidFill>
                <a:latin typeface="Cambria" panose="02040503050406030204" pitchFamily="18" charset="0"/>
                <a:ea typeface="Cambria" panose="02040503050406030204" pitchFamily="18" charset="0"/>
              </a:rPr>
              <a:t> </a:t>
            </a:r>
            <a:r>
              <a:rPr lang="en-US" sz="3200" dirty="0" err="1" smtClean="0">
                <a:solidFill>
                  <a:srgbClr val="C00000"/>
                </a:solidFill>
                <a:latin typeface="Cambria" panose="02040503050406030204" pitchFamily="18" charset="0"/>
                <a:ea typeface="Cambria" panose="02040503050406030204" pitchFamily="18" charset="0"/>
              </a:rPr>
              <a:t>tr</a:t>
            </a:r>
            <a:r>
              <a:rPr lang="en-US" sz="3200" dirty="0" err="1" smtClean="0">
                <a:solidFill>
                  <a:prstClr val="black"/>
                </a:solidFill>
                <a:latin typeface="Cambria" panose="02040503050406030204" pitchFamily="18" charset="0"/>
                <a:ea typeface="Cambria" panose="02040503050406030204" pitchFamily="18" charset="0"/>
              </a:rPr>
              <a:t>ời</a:t>
            </a:r>
            <a:r>
              <a:rPr lang="en-US" sz="3200" dirty="0" smtClean="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mau</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dậy</a:t>
            </a:r>
            <a:endParaRPr lang="en-US" sz="3200" dirty="0">
              <a:solidFill>
                <a:prstClr val="black"/>
              </a:solidFill>
              <a:latin typeface="Cambria" panose="02040503050406030204" pitchFamily="18" charset="0"/>
              <a:ea typeface="Cambria" panose="02040503050406030204" pitchFamily="18" charset="0"/>
            </a:endParaRPr>
          </a:p>
          <a:p>
            <a:pPr lvl="0" fontAlgn="t"/>
            <a:r>
              <a:rPr lang="en-US" sz="3200" dirty="0" err="1">
                <a:solidFill>
                  <a:prstClr val="black"/>
                </a:solidFill>
                <a:latin typeface="Cambria" panose="02040503050406030204" pitchFamily="18" charset="0"/>
                <a:ea typeface="Cambria" panose="02040503050406030204" pitchFamily="18" charset="0"/>
              </a:rPr>
              <a:t>Đỏ</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xinh</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câu</a:t>
            </a:r>
            <a:r>
              <a:rPr lang="en-US" sz="3200" dirty="0">
                <a:solidFill>
                  <a:prstClr val="black"/>
                </a:solidFill>
                <a:latin typeface="Cambria" panose="02040503050406030204" pitchFamily="18" charset="0"/>
                <a:ea typeface="Cambria" panose="02040503050406030204" pitchFamily="18" charset="0"/>
              </a:rPr>
              <a:t> </a:t>
            </a:r>
            <a:r>
              <a:rPr lang="en-US" sz="3200" dirty="0" err="1" smtClean="0">
                <a:solidFill>
                  <a:srgbClr val="C00000"/>
                </a:solidFill>
                <a:latin typeface="Cambria" panose="02040503050406030204" pitchFamily="18" charset="0"/>
                <a:ea typeface="Cambria" panose="02040503050406030204" pitchFamily="18" charset="0"/>
              </a:rPr>
              <a:t>ch</a:t>
            </a:r>
            <a:r>
              <a:rPr lang="en-US" sz="3200" dirty="0" err="1" smtClean="0">
                <a:solidFill>
                  <a:prstClr val="black"/>
                </a:solidFill>
                <a:latin typeface="Cambria" panose="02040503050406030204" pitchFamily="18" charset="0"/>
                <a:ea typeface="Cambria" panose="02040503050406030204" pitchFamily="18" charset="0"/>
              </a:rPr>
              <a:t>ào</a:t>
            </a:r>
            <a:endParaRPr lang="en-US" sz="3200" dirty="0">
              <a:solidFill>
                <a:prstClr val="black"/>
              </a:solidFill>
              <a:latin typeface="Cambria" panose="02040503050406030204" pitchFamily="18" charset="0"/>
              <a:ea typeface="Cambria" panose="02040503050406030204" pitchFamily="18" charset="0"/>
            </a:endParaRPr>
          </a:p>
        </p:txBody>
      </p:sp>
      <p:sp>
        <p:nvSpPr>
          <p:cNvPr id="22" name="Rectangle 21"/>
          <p:cNvSpPr/>
          <p:nvPr/>
        </p:nvSpPr>
        <p:spPr>
          <a:xfrm>
            <a:off x="1231458" y="2518069"/>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448359" y="3013471"/>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09344" y="2773681"/>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960038" y="2773681"/>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833409" y="3254236"/>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601268" y="3761604"/>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999575" y="3586841"/>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804601" y="4565912"/>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112361" y="5029200"/>
            <a:ext cx="433762" cy="353042"/>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79704" y="3476284"/>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895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30"/>
                                        </p:tgtEl>
                                      </p:cBhvr>
                                    </p:animEffect>
                                    <p:set>
                                      <p:cBhvr>
                                        <p:cTn id="56" dur="1" fill="hold">
                                          <p:stCondLst>
                                            <p:cond delay="499"/>
                                          </p:stCondLst>
                                        </p:cTn>
                                        <p:tgtEl>
                                          <p:spTgt spid="3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2" grpId="0" animBg="1"/>
      <p:bldP spid="23" grpId="0" animBg="1"/>
      <p:bldP spid="25" grpId="0" animBg="1"/>
      <p:bldP spid="26" grpId="0" animBg="1"/>
      <p:bldP spid="27" grpId="0" animBg="1"/>
      <p:bldP spid="28" grpId="0" animBg="1"/>
      <p:bldP spid="29" grpId="0" animBg="1"/>
      <p:bldP spid="30" grpId="0" animBg="1"/>
      <p:bldP spid="31"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b="-42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52915AF-0F08-6961-D2BD-2FAEB487843B}"/>
              </a:ext>
            </a:extLst>
          </p:cNvPr>
          <p:cNvSpPr txBox="1"/>
          <p:nvPr/>
        </p:nvSpPr>
        <p:spPr>
          <a:xfrm>
            <a:off x="361755" y="510673"/>
            <a:ext cx="3125226"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Bài</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a:t>
            </a:r>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tập</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a:t>
            </a:r>
            <a:r>
              <a:rPr lang="en-US" altLang="zh-CN" sz="4800" dirty="0" smtClean="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b:</a:t>
            </a:r>
            <a:endParaRPr lang="zh-CN" altLang="en-US"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endParaRPr>
          </a:p>
        </p:txBody>
      </p:sp>
      <p:pic>
        <p:nvPicPr>
          <p:cNvPr id="9" name="Picture 8"/>
          <p:cNvPicPr>
            <a:picLocks noChangeAspect="1"/>
          </p:cNvPicPr>
          <p:nvPr/>
        </p:nvPicPr>
        <p:blipFill>
          <a:blip r:embed="rId3"/>
          <a:stretch>
            <a:fillRect/>
          </a:stretch>
        </p:blipFill>
        <p:spPr>
          <a:xfrm>
            <a:off x="2284535" y="2221010"/>
            <a:ext cx="7293219" cy="4277349"/>
          </a:xfrm>
          <a:prstGeom prst="rect">
            <a:avLst/>
          </a:prstGeom>
        </p:spPr>
      </p:pic>
      <p:sp>
        <p:nvSpPr>
          <p:cNvPr id="16" name="文本框 5">
            <a:extLst>
              <a:ext uri="{FF2B5EF4-FFF2-40B4-BE49-F238E27FC236}">
                <a16:creationId xmlns:a16="http://schemas.microsoft.com/office/drawing/2014/main" id="{4918FCAB-B9DB-466D-7007-0937A93058EC}"/>
              </a:ext>
            </a:extLst>
          </p:cNvPr>
          <p:cNvSpPr txBox="1"/>
          <p:nvPr/>
        </p:nvSpPr>
        <p:spPr>
          <a:xfrm>
            <a:off x="3654850" y="510673"/>
            <a:ext cx="7927550" cy="1569660"/>
          </a:xfrm>
          <a:prstGeom prst="rect">
            <a:avLst/>
          </a:prstGeom>
          <a:noFill/>
        </p:spPr>
        <p:txBody>
          <a:bodyPr wrap="square">
            <a:spAutoFit/>
          </a:bodyPr>
          <a:lstStyle/>
          <a:p>
            <a:pPr algn="just"/>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Quan</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sát</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tranh</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tìm</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từ</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ngữ</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có</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tiếng</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chứa</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ăn</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hoặc</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ăng</a:t>
            </a:r>
            <a:endPar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Tree>
    <p:extLst>
      <p:ext uri="{BB962C8B-B14F-4D97-AF65-F5344CB8AC3E}">
        <p14:creationId xmlns:p14="http://schemas.microsoft.com/office/powerpoint/2010/main" val="2541883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603" y="2344088"/>
            <a:ext cx="4595191" cy="4595191"/>
          </a:xfrm>
          <a:prstGeom prst="rect">
            <a:avLst/>
          </a:prstGeom>
        </p:spPr>
      </p:pic>
      <p:sp>
        <p:nvSpPr>
          <p:cNvPr id="6" name="文本框 2">
            <a:extLst>
              <a:ext uri="{FF2B5EF4-FFF2-40B4-BE49-F238E27FC236}">
                <a16:creationId xmlns:a16="http://schemas.microsoft.com/office/drawing/2014/main" id="{F2F96411-E812-A057-51A6-B953E96EECA8}"/>
              </a:ext>
            </a:extLst>
          </p:cNvPr>
          <p:cNvSpPr txBox="1"/>
          <p:nvPr/>
        </p:nvSpPr>
        <p:spPr>
          <a:xfrm>
            <a:off x="4250588" y="2296668"/>
            <a:ext cx="7016839" cy="332398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nl-NL" sz="2800" dirty="0">
                <a:latin typeface="Cambria" panose="02040503050406030204" pitchFamily="18" charset="0"/>
              </a:rPr>
              <a:t>Có </a:t>
            </a:r>
            <a:r>
              <a:rPr lang="nl-NL" sz="2800" dirty="0" smtClean="0">
                <a:latin typeface="Cambria" panose="02040503050406030204" pitchFamily="18" charset="0"/>
              </a:rPr>
              <a:t>3 </a:t>
            </a:r>
            <a:r>
              <a:rPr lang="nl-NL" sz="2800" dirty="0">
                <a:latin typeface="Cambria" panose="02040503050406030204" pitchFamily="18" charset="0"/>
              </a:rPr>
              <a:t>đội </a:t>
            </a:r>
            <a:r>
              <a:rPr lang="nl-NL" sz="2800" dirty="0" smtClean="0">
                <a:latin typeface="Cambria" panose="02040503050406030204" pitchFamily="18" charset="0"/>
              </a:rPr>
              <a:t>chơi, các đội sẽ cùng nhau thảo luận tìm các từ theo đúng yêu cầu của bài tập b và ghi vào trong bảng nhóm, trong thời gian 4 phút, đội nào tìm được nhiều hơn thì sẽ giành chiến thắng.</a:t>
            </a:r>
          </a:p>
        </p:txBody>
      </p:sp>
      <p:pic>
        <p:nvPicPr>
          <p:cNvPr id="3" name="Picture 2"/>
          <p:cNvPicPr>
            <a:picLocks noChangeAspect="1"/>
          </p:cNvPicPr>
          <p:nvPr/>
        </p:nvPicPr>
        <p:blipFill>
          <a:blip r:embed="rId3"/>
          <a:stretch>
            <a:fillRect/>
          </a:stretch>
        </p:blipFill>
        <p:spPr>
          <a:xfrm>
            <a:off x="1753617" y="374798"/>
            <a:ext cx="9839797" cy="2450804"/>
          </a:xfrm>
          <a:prstGeom prst="rect">
            <a:avLst/>
          </a:prstGeom>
        </p:spPr>
      </p:pic>
    </p:spTree>
    <p:extLst>
      <p:ext uri="{BB962C8B-B14F-4D97-AF65-F5344CB8AC3E}">
        <p14:creationId xmlns:p14="http://schemas.microsoft.com/office/powerpoint/2010/main" val="3584108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b="-42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52915AF-0F08-6961-D2BD-2FAEB487843B}"/>
              </a:ext>
            </a:extLst>
          </p:cNvPr>
          <p:cNvSpPr txBox="1"/>
          <p:nvPr/>
        </p:nvSpPr>
        <p:spPr>
          <a:xfrm>
            <a:off x="361755" y="510673"/>
            <a:ext cx="3125226"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Bài</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a:t>
            </a:r>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tập</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a:t>
            </a:r>
            <a:r>
              <a:rPr lang="en-US" altLang="zh-CN" sz="4800" dirty="0" smtClean="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b:</a:t>
            </a:r>
            <a:endParaRPr lang="zh-CN" altLang="en-US"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endParaRPr>
          </a:p>
        </p:txBody>
      </p:sp>
      <p:pic>
        <p:nvPicPr>
          <p:cNvPr id="9" name="Picture 8"/>
          <p:cNvPicPr>
            <a:picLocks noChangeAspect="1"/>
          </p:cNvPicPr>
          <p:nvPr/>
        </p:nvPicPr>
        <p:blipFill>
          <a:blip r:embed="rId3"/>
          <a:stretch>
            <a:fillRect/>
          </a:stretch>
        </p:blipFill>
        <p:spPr>
          <a:xfrm>
            <a:off x="2724801" y="2209721"/>
            <a:ext cx="7293219" cy="4277349"/>
          </a:xfrm>
          <a:prstGeom prst="rect">
            <a:avLst/>
          </a:prstGeom>
        </p:spPr>
      </p:pic>
      <p:sp>
        <p:nvSpPr>
          <p:cNvPr id="16" name="文本框 5">
            <a:extLst>
              <a:ext uri="{FF2B5EF4-FFF2-40B4-BE49-F238E27FC236}">
                <a16:creationId xmlns:a16="http://schemas.microsoft.com/office/drawing/2014/main" id="{4918FCAB-B9DB-466D-7007-0937A93058EC}"/>
              </a:ext>
            </a:extLst>
          </p:cNvPr>
          <p:cNvSpPr txBox="1"/>
          <p:nvPr/>
        </p:nvSpPr>
        <p:spPr>
          <a:xfrm>
            <a:off x="3654850" y="510673"/>
            <a:ext cx="7927550" cy="1569660"/>
          </a:xfrm>
          <a:prstGeom prst="rect">
            <a:avLst/>
          </a:prstGeom>
          <a:noFill/>
        </p:spPr>
        <p:txBody>
          <a:bodyPr wrap="square">
            <a:spAutoFit/>
          </a:bodyPr>
          <a:lstStyle/>
          <a:p>
            <a:pPr algn="just"/>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Quan</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sát</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tranh</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tìm</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từ</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ngữ</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có</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tiếng</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chứa</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ăn</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hoặc</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ăng</a:t>
            </a:r>
            <a:endPar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2" name="Oval 1"/>
          <p:cNvSpPr/>
          <p:nvPr/>
        </p:nvSpPr>
        <p:spPr>
          <a:xfrm>
            <a:off x="530578" y="2209721"/>
            <a:ext cx="1715911" cy="1041479"/>
          </a:xfrm>
          <a:prstGeom prst="ellipse">
            <a:avLst/>
          </a:prstGeom>
          <a:solidFill>
            <a:schemeClr val="bg1"/>
          </a:solidFill>
          <a:ln w="28575">
            <a:solidFill>
              <a:srgbClr val="7C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smtClean="0">
                <a:solidFill>
                  <a:schemeClr val="accent6">
                    <a:lumMod val="50000"/>
                  </a:schemeClr>
                </a:solidFill>
                <a:latin typeface="Cambria" panose="02040503050406030204" pitchFamily="18" charset="0"/>
                <a:ea typeface="Cambria" panose="02040503050406030204" pitchFamily="18" charset="0"/>
              </a:rPr>
              <a:t>rặng</a:t>
            </a:r>
            <a:r>
              <a:rPr lang="en-GB" sz="3200" b="1" dirty="0" smtClean="0">
                <a:solidFill>
                  <a:schemeClr val="accent6">
                    <a:lumMod val="50000"/>
                  </a:schemeClr>
                </a:solidFill>
                <a:latin typeface="Cambria" panose="02040503050406030204" pitchFamily="18" charset="0"/>
                <a:ea typeface="Cambria" panose="02040503050406030204" pitchFamily="18" charset="0"/>
              </a:rPr>
              <a:t> </a:t>
            </a:r>
            <a:r>
              <a:rPr lang="en-GB" sz="3200" b="1" dirty="0" err="1" smtClean="0">
                <a:solidFill>
                  <a:schemeClr val="accent6">
                    <a:lumMod val="50000"/>
                  </a:schemeClr>
                </a:solidFill>
                <a:latin typeface="Cambria" panose="02040503050406030204" pitchFamily="18" charset="0"/>
                <a:ea typeface="Cambria" panose="02040503050406030204" pitchFamily="18" charset="0"/>
              </a:rPr>
              <a:t>tre</a:t>
            </a:r>
            <a:endParaRPr lang="en-GB" sz="3200" b="1" dirty="0">
              <a:solidFill>
                <a:schemeClr val="accent6">
                  <a:lumMod val="50000"/>
                </a:schemeClr>
              </a:solidFill>
              <a:latin typeface="Cambria" panose="02040503050406030204" pitchFamily="18" charset="0"/>
              <a:ea typeface="Cambria" panose="02040503050406030204" pitchFamily="18" charset="0"/>
            </a:endParaRPr>
          </a:p>
        </p:txBody>
      </p:sp>
      <p:sp>
        <p:nvSpPr>
          <p:cNvPr id="6" name="Oval 5"/>
          <p:cNvSpPr/>
          <p:nvPr/>
        </p:nvSpPr>
        <p:spPr>
          <a:xfrm>
            <a:off x="530578" y="3598511"/>
            <a:ext cx="1715911" cy="1041479"/>
          </a:xfrm>
          <a:prstGeom prst="ellipse">
            <a:avLst/>
          </a:prstGeom>
          <a:solidFill>
            <a:schemeClr val="bg1"/>
          </a:solidFill>
          <a:ln w="28575">
            <a:solidFill>
              <a:srgbClr val="7C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smtClean="0">
                <a:solidFill>
                  <a:schemeClr val="accent6">
                    <a:lumMod val="50000"/>
                  </a:schemeClr>
                </a:solidFill>
                <a:latin typeface="Cambria" panose="02040503050406030204" pitchFamily="18" charset="0"/>
                <a:ea typeface="Cambria" panose="02040503050406030204" pitchFamily="18" charset="0"/>
              </a:rPr>
              <a:t>thằn</a:t>
            </a:r>
            <a:r>
              <a:rPr lang="en-GB" sz="3200" b="1" dirty="0" smtClean="0">
                <a:solidFill>
                  <a:schemeClr val="accent6">
                    <a:lumMod val="50000"/>
                  </a:schemeClr>
                </a:solidFill>
                <a:latin typeface="Cambria" panose="02040503050406030204" pitchFamily="18" charset="0"/>
                <a:ea typeface="Cambria" panose="02040503050406030204" pitchFamily="18" charset="0"/>
              </a:rPr>
              <a:t> </a:t>
            </a:r>
            <a:r>
              <a:rPr lang="en-GB" sz="3200" b="1" dirty="0" err="1" smtClean="0">
                <a:solidFill>
                  <a:schemeClr val="accent6">
                    <a:lumMod val="50000"/>
                  </a:schemeClr>
                </a:solidFill>
                <a:latin typeface="Cambria" panose="02040503050406030204" pitchFamily="18" charset="0"/>
                <a:ea typeface="Cambria" panose="02040503050406030204" pitchFamily="18" charset="0"/>
              </a:rPr>
              <a:t>lằn</a:t>
            </a:r>
            <a:endParaRPr lang="en-GB" sz="3200" b="1" dirty="0">
              <a:solidFill>
                <a:schemeClr val="accent6">
                  <a:lumMod val="50000"/>
                </a:schemeClr>
              </a:solidFill>
              <a:latin typeface="Cambria" panose="02040503050406030204" pitchFamily="18" charset="0"/>
              <a:ea typeface="Cambria" panose="02040503050406030204" pitchFamily="18" charset="0"/>
            </a:endParaRPr>
          </a:p>
        </p:txBody>
      </p:sp>
      <p:sp>
        <p:nvSpPr>
          <p:cNvPr id="7" name="Oval 6"/>
          <p:cNvSpPr/>
          <p:nvPr/>
        </p:nvSpPr>
        <p:spPr>
          <a:xfrm>
            <a:off x="677333" y="4998847"/>
            <a:ext cx="1715911" cy="1041479"/>
          </a:xfrm>
          <a:prstGeom prst="ellipse">
            <a:avLst/>
          </a:prstGeom>
          <a:solidFill>
            <a:schemeClr val="bg1"/>
          </a:solidFill>
          <a:ln w="28575">
            <a:solidFill>
              <a:srgbClr val="7C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accent6">
                    <a:lumMod val="50000"/>
                  </a:schemeClr>
                </a:solidFill>
                <a:latin typeface="Cambria" panose="02040503050406030204" pitchFamily="18" charset="0"/>
                <a:ea typeface="Cambria" panose="02040503050406030204" pitchFamily="18" charset="0"/>
              </a:rPr>
              <a:t>c</a:t>
            </a:r>
            <a:r>
              <a:rPr lang="en-GB" sz="3200" b="1" dirty="0" smtClean="0">
                <a:solidFill>
                  <a:schemeClr val="accent6">
                    <a:lumMod val="50000"/>
                  </a:schemeClr>
                </a:solidFill>
                <a:latin typeface="Cambria" panose="02040503050406030204" pitchFamily="18" charset="0"/>
                <a:ea typeface="Cambria" panose="02040503050406030204" pitchFamily="18" charset="0"/>
              </a:rPr>
              <a:t>on </a:t>
            </a:r>
            <a:r>
              <a:rPr lang="en-GB" sz="3200" b="1" dirty="0" err="1" smtClean="0">
                <a:solidFill>
                  <a:schemeClr val="accent6">
                    <a:lumMod val="50000"/>
                  </a:schemeClr>
                </a:solidFill>
                <a:latin typeface="Cambria" panose="02040503050406030204" pitchFamily="18" charset="0"/>
                <a:ea typeface="Cambria" panose="02040503050406030204" pitchFamily="18" charset="0"/>
              </a:rPr>
              <a:t>rắn</a:t>
            </a:r>
            <a:endParaRPr lang="en-GB" sz="3200" b="1" dirty="0">
              <a:solidFill>
                <a:schemeClr val="accent6">
                  <a:lumMod val="50000"/>
                </a:schemeClr>
              </a:solidFill>
              <a:latin typeface="Cambria" panose="02040503050406030204" pitchFamily="18" charset="0"/>
              <a:ea typeface="Cambria" panose="02040503050406030204" pitchFamily="18" charset="0"/>
            </a:endParaRPr>
          </a:p>
        </p:txBody>
      </p:sp>
      <p:sp>
        <p:nvSpPr>
          <p:cNvPr id="8" name="Oval 7"/>
          <p:cNvSpPr/>
          <p:nvPr/>
        </p:nvSpPr>
        <p:spPr>
          <a:xfrm>
            <a:off x="10018020" y="2741749"/>
            <a:ext cx="1715911" cy="1041479"/>
          </a:xfrm>
          <a:prstGeom prst="ellipse">
            <a:avLst/>
          </a:prstGeom>
          <a:solidFill>
            <a:schemeClr val="bg1"/>
          </a:solidFill>
          <a:ln w="28575">
            <a:solidFill>
              <a:srgbClr val="7C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chemeClr val="accent6">
                    <a:lumMod val="50000"/>
                  </a:schemeClr>
                </a:solidFill>
                <a:latin typeface="Cambria" panose="02040503050406030204" pitchFamily="18" charset="0"/>
                <a:ea typeface="Cambria" panose="02040503050406030204" pitchFamily="18" charset="0"/>
              </a:rPr>
              <a:t>t</a:t>
            </a:r>
            <a:r>
              <a:rPr lang="en-GB" sz="3200" b="1" dirty="0" err="1" smtClean="0">
                <a:solidFill>
                  <a:schemeClr val="accent6">
                    <a:lumMod val="50000"/>
                  </a:schemeClr>
                </a:solidFill>
                <a:latin typeface="Cambria" panose="02040503050406030204" pitchFamily="18" charset="0"/>
                <a:ea typeface="Cambria" panose="02040503050406030204" pitchFamily="18" charset="0"/>
              </a:rPr>
              <a:t>ia</a:t>
            </a:r>
            <a:r>
              <a:rPr lang="en-GB" sz="3200" b="1" dirty="0" smtClean="0">
                <a:solidFill>
                  <a:schemeClr val="accent6">
                    <a:lumMod val="50000"/>
                  </a:schemeClr>
                </a:solidFill>
                <a:latin typeface="Cambria" panose="02040503050406030204" pitchFamily="18" charset="0"/>
                <a:ea typeface="Cambria" panose="02040503050406030204" pitchFamily="18" charset="0"/>
              </a:rPr>
              <a:t> </a:t>
            </a:r>
            <a:r>
              <a:rPr lang="en-GB" sz="3200" b="1" dirty="0" err="1" smtClean="0">
                <a:solidFill>
                  <a:schemeClr val="accent6">
                    <a:lumMod val="50000"/>
                  </a:schemeClr>
                </a:solidFill>
                <a:latin typeface="Cambria" panose="02040503050406030204" pitchFamily="18" charset="0"/>
                <a:ea typeface="Cambria" panose="02040503050406030204" pitchFamily="18" charset="0"/>
              </a:rPr>
              <a:t>nắng</a:t>
            </a:r>
            <a:endParaRPr lang="en-GB" sz="3200" b="1" dirty="0">
              <a:solidFill>
                <a:schemeClr val="accent6">
                  <a:lumMod val="50000"/>
                </a:schemeClr>
              </a:solidFill>
              <a:latin typeface="Cambria" panose="02040503050406030204" pitchFamily="18" charset="0"/>
              <a:ea typeface="Cambria" panose="02040503050406030204" pitchFamily="18" charset="0"/>
            </a:endParaRPr>
          </a:p>
        </p:txBody>
      </p:sp>
      <p:sp>
        <p:nvSpPr>
          <p:cNvPr id="10" name="Oval 9"/>
          <p:cNvSpPr/>
          <p:nvPr/>
        </p:nvSpPr>
        <p:spPr>
          <a:xfrm>
            <a:off x="10018020" y="4444644"/>
            <a:ext cx="1715911" cy="1041479"/>
          </a:xfrm>
          <a:prstGeom prst="ellipse">
            <a:avLst/>
          </a:prstGeom>
          <a:solidFill>
            <a:schemeClr val="bg1"/>
          </a:solidFill>
          <a:ln w="28575">
            <a:solidFill>
              <a:srgbClr val="7C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accent6">
                    <a:lumMod val="50000"/>
                  </a:schemeClr>
                </a:solidFill>
                <a:latin typeface="Cambria" panose="02040503050406030204" pitchFamily="18" charset="0"/>
                <a:ea typeface="Cambria" panose="02040503050406030204" pitchFamily="18" charset="0"/>
              </a:rPr>
              <a:t>c</a:t>
            </a:r>
            <a:r>
              <a:rPr lang="en-GB" sz="3200" b="1" dirty="0" smtClean="0">
                <a:solidFill>
                  <a:schemeClr val="accent6">
                    <a:lumMod val="50000"/>
                  </a:schemeClr>
                </a:solidFill>
                <a:latin typeface="Cambria" panose="02040503050406030204" pitchFamily="18" charset="0"/>
                <a:ea typeface="Cambria" panose="02040503050406030204" pitchFamily="18" charset="0"/>
              </a:rPr>
              <a:t>on </a:t>
            </a:r>
            <a:r>
              <a:rPr lang="en-GB" sz="3200" b="1" dirty="0" err="1" smtClean="0">
                <a:solidFill>
                  <a:schemeClr val="accent6">
                    <a:lumMod val="50000"/>
                  </a:schemeClr>
                </a:solidFill>
                <a:latin typeface="Cambria" panose="02040503050406030204" pitchFamily="18" charset="0"/>
                <a:ea typeface="Cambria" panose="02040503050406030204" pitchFamily="18" charset="0"/>
              </a:rPr>
              <a:t>trăn</a:t>
            </a:r>
            <a:endParaRPr lang="en-GB" sz="3200" b="1" dirty="0">
              <a:solidFill>
                <a:schemeClr val="accent6">
                  <a:lumMod val="50000"/>
                </a:schemeClr>
              </a:solidFill>
              <a:latin typeface="Cambria" panose="02040503050406030204" pitchFamily="18" charset="0"/>
              <a:ea typeface="Cambria" panose="02040503050406030204" pitchFamily="18" charset="0"/>
            </a:endParaRPr>
          </a:p>
        </p:txBody>
      </p:sp>
      <p:cxnSp>
        <p:nvCxnSpPr>
          <p:cNvPr id="5" name="Straight Connector 4"/>
          <p:cNvCxnSpPr>
            <a:stCxn id="2" idx="6"/>
          </p:cNvCxnSpPr>
          <p:nvPr/>
        </p:nvCxnSpPr>
        <p:spPr>
          <a:xfrm>
            <a:off x="2246489" y="2730461"/>
            <a:ext cx="857955" cy="2123761"/>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6"/>
          </p:cNvCxnSpPr>
          <p:nvPr/>
        </p:nvCxnSpPr>
        <p:spPr>
          <a:xfrm>
            <a:off x="2246489" y="4119251"/>
            <a:ext cx="2810933" cy="650127"/>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6"/>
          </p:cNvCxnSpPr>
          <p:nvPr/>
        </p:nvCxnSpPr>
        <p:spPr>
          <a:xfrm>
            <a:off x="2393244" y="5519587"/>
            <a:ext cx="1405466" cy="84844"/>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8" idx="2"/>
          </p:cNvCxnSpPr>
          <p:nvPr/>
        </p:nvCxnSpPr>
        <p:spPr>
          <a:xfrm>
            <a:off x="8457332" y="3251200"/>
            <a:ext cx="1560688" cy="11289"/>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0" idx="2"/>
          </p:cNvCxnSpPr>
          <p:nvPr/>
        </p:nvCxnSpPr>
        <p:spPr>
          <a:xfrm flipV="1">
            <a:off x="9019822" y="4965384"/>
            <a:ext cx="998198" cy="33463"/>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526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2" grpId="0" animBg="1"/>
      <p:bldP spid="6" grpId="0" animBg="1"/>
      <p:bldP spid="7"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615" y="2879119"/>
            <a:ext cx="4595191" cy="4595191"/>
          </a:xfrm>
          <a:prstGeom prst="rect">
            <a:avLst/>
          </a:prstGeom>
        </p:spPr>
      </p:pic>
      <p:sp>
        <p:nvSpPr>
          <p:cNvPr id="5" name="文本框 5">
            <a:extLst>
              <a:ext uri="{FF2B5EF4-FFF2-40B4-BE49-F238E27FC236}">
                <a16:creationId xmlns:a16="http://schemas.microsoft.com/office/drawing/2014/main" id="{4918FCAB-B9DB-466D-7007-0937A93058EC}"/>
              </a:ext>
            </a:extLst>
          </p:cNvPr>
          <p:cNvSpPr txBox="1"/>
          <p:nvPr/>
        </p:nvSpPr>
        <p:spPr>
          <a:xfrm>
            <a:off x="4931806" y="1250365"/>
            <a:ext cx="6149851" cy="2308324"/>
          </a:xfrm>
          <a:prstGeom prst="rect">
            <a:avLst/>
          </a:prstGeom>
          <a:noFill/>
        </p:spPr>
        <p:txBody>
          <a:bodyPr wrap="square">
            <a:spAutoFit/>
          </a:bodyPr>
          <a:lstStyle/>
          <a:p>
            <a:pPr algn="just"/>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Tìm</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thêm</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các</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từ</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ngữ</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có</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tiếng</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bắt</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đầu</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bằng</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tr</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hoặc</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a:t>
            </a:r>
            <a:endPar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6" name="Rounded Rectangle 7">
            <a:extLst>
              <a:ext uri="{FF2B5EF4-FFF2-40B4-BE49-F238E27FC236}">
                <a16:creationId xmlns:a16="http://schemas.microsoft.com/office/drawing/2014/main" id="{6FB932DA-F19C-F942-AFC6-6DDB9544C559}"/>
              </a:ext>
            </a:extLst>
          </p:cNvPr>
          <p:cNvSpPr/>
          <p:nvPr/>
        </p:nvSpPr>
        <p:spPr>
          <a:xfrm>
            <a:off x="5837094" y="3985361"/>
            <a:ext cx="4339274" cy="1191354"/>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815551"/>
              <a:gd name="connsiteX1" fmla="*/ 120075 w 3089564"/>
              <a:gd name="connsiteY1" fmla="*/ 56204 h 815551"/>
              <a:gd name="connsiteX2" fmla="*/ 2969489 w 3089564"/>
              <a:gd name="connsiteY2" fmla="*/ 56204 h 815551"/>
              <a:gd name="connsiteX3" fmla="*/ 3089564 w 3089564"/>
              <a:gd name="connsiteY3" fmla="*/ 176279 h 815551"/>
              <a:gd name="connsiteX4" fmla="*/ 3089564 w 3089564"/>
              <a:gd name="connsiteY4" fmla="*/ 656566 h 815551"/>
              <a:gd name="connsiteX5" fmla="*/ 2969489 w 3089564"/>
              <a:gd name="connsiteY5" fmla="*/ 776641 h 815551"/>
              <a:gd name="connsiteX6" fmla="*/ 120075 w 3089564"/>
              <a:gd name="connsiteY6" fmla="*/ 776641 h 815551"/>
              <a:gd name="connsiteX7" fmla="*/ 0 w 3089564"/>
              <a:gd name="connsiteY7" fmla="*/ 656566 h 815551"/>
              <a:gd name="connsiteX8" fmla="*/ 0 w 3089564"/>
              <a:gd name="connsiteY8" fmla="*/ 176279 h 81555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0 w 3089564"/>
              <a:gd name="connsiteY7" fmla="*/ 695206 h 854191"/>
              <a:gd name="connsiteX8" fmla="*/ 0 w 3089564"/>
              <a:gd name="connsiteY8" fmla="*/ 214919 h 85419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107004 w 3089564"/>
              <a:gd name="connsiteY7" fmla="*/ 685478 h 854191"/>
              <a:gd name="connsiteX8" fmla="*/ 0 w 3089564"/>
              <a:gd name="connsiteY8" fmla="*/ 214919 h 854191"/>
              <a:gd name="connsiteX0" fmla="*/ 0 w 3089564"/>
              <a:gd name="connsiteY0" fmla="*/ 214919 h 880942"/>
              <a:gd name="connsiteX1" fmla="*/ 120075 w 3089564"/>
              <a:gd name="connsiteY1" fmla="*/ 94844 h 880942"/>
              <a:gd name="connsiteX2" fmla="*/ 2969489 w 3089564"/>
              <a:gd name="connsiteY2" fmla="*/ 94844 h 880942"/>
              <a:gd name="connsiteX3" fmla="*/ 3089564 w 3089564"/>
              <a:gd name="connsiteY3" fmla="*/ 214919 h 880942"/>
              <a:gd name="connsiteX4" fmla="*/ 3089564 w 3089564"/>
              <a:gd name="connsiteY4" fmla="*/ 695206 h 880942"/>
              <a:gd name="connsiteX5" fmla="*/ 2969489 w 3089564"/>
              <a:gd name="connsiteY5" fmla="*/ 815281 h 880942"/>
              <a:gd name="connsiteX6" fmla="*/ 120075 w 3089564"/>
              <a:gd name="connsiteY6" fmla="*/ 815281 h 880942"/>
              <a:gd name="connsiteX7" fmla="*/ 107004 w 3089564"/>
              <a:gd name="connsiteY7" fmla="*/ 685478 h 880942"/>
              <a:gd name="connsiteX8" fmla="*/ 0 w 3089564"/>
              <a:gd name="connsiteY8" fmla="*/ 214919 h 88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880942">
                <a:moveTo>
                  <a:pt x="0" y="214919"/>
                </a:moveTo>
                <a:cubicBezTo>
                  <a:pt x="0" y="148603"/>
                  <a:pt x="53759" y="94844"/>
                  <a:pt x="120075" y="94844"/>
                </a:cubicBezTo>
                <a:cubicBezTo>
                  <a:pt x="953149" y="-31616"/>
                  <a:pt x="2048867" y="-31615"/>
                  <a:pt x="2969489" y="94844"/>
                </a:cubicBezTo>
                <a:cubicBezTo>
                  <a:pt x="3035805" y="94844"/>
                  <a:pt x="3089564" y="148603"/>
                  <a:pt x="3089564" y="214919"/>
                </a:cubicBezTo>
                <a:cubicBezTo>
                  <a:pt x="2972832" y="394470"/>
                  <a:pt x="3089564" y="535110"/>
                  <a:pt x="3089564" y="695206"/>
                </a:cubicBezTo>
                <a:cubicBezTo>
                  <a:pt x="3089564" y="761522"/>
                  <a:pt x="3035805" y="815281"/>
                  <a:pt x="2969489" y="815281"/>
                </a:cubicBezTo>
                <a:cubicBezTo>
                  <a:pt x="2087778" y="902830"/>
                  <a:pt x="885055" y="902830"/>
                  <a:pt x="120075" y="815281"/>
                </a:cubicBezTo>
                <a:cubicBezTo>
                  <a:pt x="53759" y="815281"/>
                  <a:pt x="107004" y="751794"/>
                  <a:pt x="107004" y="685478"/>
                </a:cubicBezTo>
                <a:lnTo>
                  <a:pt x="0" y="214919"/>
                </a:lnTo>
                <a:close/>
              </a:path>
            </a:pathLst>
          </a:custGeom>
          <a:solidFill>
            <a:srgbClr val="FFC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Cambria" panose="02040503050406030204" pitchFamily="18" charset="0"/>
                <a:ea typeface="Cambria" panose="02040503050406030204" pitchFamily="18" charset="0"/>
              </a:rPr>
              <a:t>Thảo</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luận</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nhóm</a:t>
            </a:r>
            <a:r>
              <a:rPr lang="en-US" sz="3600" dirty="0" smtClean="0">
                <a:solidFill>
                  <a:schemeClr val="tx1"/>
                </a:solidFill>
                <a:latin typeface="Cambria" panose="02040503050406030204" pitchFamily="18" charset="0"/>
                <a:ea typeface="Cambria" panose="02040503050406030204" pitchFamily="18" charset="0"/>
              </a:rPr>
              <a:t> 4</a:t>
            </a:r>
            <a:endParaRPr lang="en-VN" sz="3600" dirty="0">
              <a:solidFill>
                <a:schemeClr val="tx1"/>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stretch>
            <a:fillRect/>
          </a:stretch>
        </p:blipFill>
        <p:spPr>
          <a:xfrm>
            <a:off x="507840" y="879401"/>
            <a:ext cx="4919898" cy="1286367"/>
          </a:xfrm>
          <a:prstGeom prst="rect">
            <a:avLst/>
          </a:prstGeom>
        </p:spPr>
      </p:pic>
    </p:spTree>
    <p:extLst>
      <p:ext uri="{BB962C8B-B14F-4D97-AF65-F5344CB8AC3E}">
        <p14:creationId xmlns:p14="http://schemas.microsoft.com/office/powerpoint/2010/main" val="2960018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615" y="2480804"/>
            <a:ext cx="4595191" cy="4595191"/>
          </a:xfrm>
          <a:prstGeom prst="rect">
            <a:avLst/>
          </a:prstGeom>
        </p:spPr>
      </p:pic>
      <p:pic>
        <p:nvPicPr>
          <p:cNvPr id="7" name="图片 32">
            <a:extLst>
              <a:ext uri="{FF2B5EF4-FFF2-40B4-BE49-F238E27FC236}">
                <a16:creationId xmlns:a16="http://schemas.microsoft.com/office/drawing/2014/main" id="{B15E801E-FB51-DB44-B6FA-F48DA545AC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349" y="307097"/>
            <a:ext cx="2173707" cy="2173707"/>
          </a:xfrm>
          <a:prstGeom prst="rect">
            <a:avLst/>
          </a:prstGeom>
        </p:spPr>
      </p:pic>
      <p:pic>
        <p:nvPicPr>
          <p:cNvPr id="3" name="Picture 2"/>
          <p:cNvPicPr>
            <a:picLocks noChangeAspect="1"/>
          </p:cNvPicPr>
          <p:nvPr/>
        </p:nvPicPr>
        <p:blipFill>
          <a:blip r:embed="rId4"/>
          <a:stretch>
            <a:fillRect/>
          </a:stretch>
        </p:blipFill>
        <p:spPr>
          <a:xfrm>
            <a:off x="4409350" y="449891"/>
            <a:ext cx="6998815" cy="5797798"/>
          </a:xfrm>
          <a:prstGeom prst="rect">
            <a:avLst/>
          </a:prstGeom>
        </p:spPr>
      </p:pic>
    </p:spTree>
    <p:extLst>
      <p:ext uri="{BB962C8B-B14F-4D97-AF65-F5344CB8AC3E}">
        <p14:creationId xmlns:p14="http://schemas.microsoft.com/office/powerpoint/2010/main" val="270014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375" y="0"/>
            <a:ext cx="6823478" cy="43947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179" y="2502284"/>
            <a:ext cx="4487045" cy="448704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1853" y="-514587"/>
            <a:ext cx="1969179" cy="282878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65" y="1610137"/>
            <a:ext cx="2709402" cy="5247863"/>
          </a:xfrm>
          <a:prstGeom prst="rect">
            <a:avLst/>
          </a:prstGeom>
        </p:spPr>
      </p:pic>
      <p:pic>
        <p:nvPicPr>
          <p:cNvPr id="7" name="Picture 6"/>
          <p:cNvPicPr>
            <a:picLocks noChangeAspect="1"/>
          </p:cNvPicPr>
          <p:nvPr/>
        </p:nvPicPr>
        <p:blipFill>
          <a:blip r:embed="rId7"/>
          <a:stretch>
            <a:fillRect/>
          </a:stretch>
        </p:blipFill>
        <p:spPr>
          <a:xfrm>
            <a:off x="3054014" y="1009090"/>
            <a:ext cx="5602710" cy="2798307"/>
          </a:xfrm>
          <a:prstGeom prst="rect">
            <a:avLst/>
          </a:prstGeom>
        </p:spPr>
      </p:pic>
    </p:spTree>
    <p:extLst>
      <p:ext uri="{BB962C8B-B14F-4D97-AF65-F5344CB8AC3E}">
        <p14:creationId xmlns:p14="http://schemas.microsoft.com/office/powerpoint/2010/main" val="3085700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E25BECBC-D509-B44A-BF05-BED4D4FF0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9518" y="2849286"/>
            <a:ext cx="4195693" cy="4177318"/>
          </a:xfrm>
          <a:prstGeom prst="rect">
            <a:avLst/>
          </a:prstGeom>
        </p:spPr>
      </p:pic>
      <p:pic>
        <p:nvPicPr>
          <p:cNvPr id="33" name="图片 32">
            <a:extLst>
              <a:ext uri="{FF2B5EF4-FFF2-40B4-BE49-F238E27FC236}">
                <a16:creationId xmlns:a16="http://schemas.microsoft.com/office/drawing/2014/main" id="{B15E801E-FB51-DB44-B6FA-F48DA545A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pic>
        <p:nvPicPr>
          <p:cNvPr id="3" name="Picture 2"/>
          <p:cNvPicPr>
            <a:picLocks noChangeAspect="1"/>
          </p:cNvPicPr>
          <p:nvPr/>
        </p:nvPicPr>
        <p:blipFill>
          <a:blip r:embed="rId5"/>
          <a:stretch>
            <a:fillRect/>
          </a:stretch>
        </p:blipFill>
        <p:spPr>
          <a:xfrm>
            <a:off x="1622568" y="1208651"/>
            <a:ext cx="9492295" cy="2804403"/>
          </a:xfrm>
          <a:prstGeom prst="rect">
            <a:avLst/>
          </a:prstGeom>
        </p:spPr>
      </p:pic>
    </p:spTree>
    <p:extLst>
      <p:ext uri="{BB962C8B-B14F-4D97-AF65-F5344CB8AC3E}">
        <p14:creationId xmlns:p14="http://schemas.microsoft.com/office/powerpoint/2010/main" val="1206201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375" y="0"/>
            <a:ext cx="6823478" cy="43947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179" y="2502284"/>
            <a:ext cx="4487045" cy="448704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1853" y="-514587"/>
            <a:ext cx="1969179" cy="282878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65" y="1610137"/>
            <a:ext cx="2709402" cy="5247863"/>
          </a:xfrm>
          <a:prstGeom prst="rect">
            <a:avLst/>
          </a:prstGeom>
        </p:spPr>
      </p:pic>
      <p:pic>
        <p:nvPicPr>
          <p:cNvPr id="7" name="Picture 6"/>
          <p:cNvPicPr>
            <a:picLocks noChangeAspect="1"/>
          </p:cNvPicPr>
          <p:nvPr/>
        </p:nvPicPr>
        <p:blipFill>
          <a:blip r:embed="rId7"/>
          <a:stretch>
            <a:fillRect/>
          </a:stretch>
        </p:blipFill>
        <p:spPr>
          <a:xfrm>
            <a:off x="2924898" y="1103130"/>
            <a:ext cx="6090432" cy="2798307"/>
          </a:xfrm>
          <a:prstGeom prst="rect">
            <a:avLst/>
          </a:prstGeom>
        </p:spPr>
      </p:pic>
    </p:spTree>
    <p:extLst>
      <p:ext uri="{BB962C8B-B14F-4D97-AF65-F5344CB8AC3E}">
        <p14:creationId xmlns:p14="http://schemas.microsoft.com/office/powerpoint/2010/main" val="578116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2F96411-E812-A057-51A6-B953E96EECA8}"/>
              </a:ext>
            </a:extLst>
          </p:cNvPr>
          <p:cNvSpPr txBox="1"/>
          <p:nvPr/>
        </p:nvSpPr>
        <p:spPr>
          <a:xfrm>
            <a:off x="1399781" y="1790075"/>
            <a:ext cx="10106418" cy="286232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nl-NL" sz="2400" dirty="0" smtClean="0">
                <a:latin typeface="Cambria" panose="02040503050406030204" pitchFamily="18" charset="0"/>
              </a:rPr>
              <a:t>Lớp trưởng sẽ mời một bạn và yêu cầu bạn đó đặt một câu với một từ tìm được ở bài tập 3, bạn trả lời đúng thì được quyền mời một bạn khác.</a:t>
            </a:r>
          </a:p>
          <a:p>
            <a:pPr marL="285750" indent="-285750" algn="just">
              <a:lnSpc>
                <a:spcPct val="150000"/>
              </a:lnSpc>
              <a:buFont typeface="Arial" panose="020B0604020202020204" pitchFamily="34" charset="0"/>
              <a:buChar char="•"/>
            </a:pPr>
            <a:r>
              <a:rPr lang="nl-NL" sz="2400" dirty="0" smtClean="0">
                <a:latin typeface="Cambria" panose="02040503050406030204" pitchFamily="18" charset="0"/>
              </a:rPr>
              <a:t>Nếu có một bạn trả lời sai hoặc quá thời gian qui định thì sẽ mất lượt và bị phạt</a:t>
            </a:r>
          </a:p>
          <a:p>
            <a:pPr marL="285750" indent="-285750" algn="just">
              <a:lnSpc>
                <a:spcPct val="150000"/>
              </a:lnSpc>
              <a:buFont typeface="Arial" panose="020B0604020202020204" pitchFamily="34" charset="0"/>
              <a:buChar char="•"/>
            </a:pPr>
            <a:r>
              <a:rPr lang="nl-NL" sz="2400" dirty="0" smtClean="0">
                <a:latin typeface="Cambria" panose="02040503050406030204" pitchFamily="18" charset="0"/>
              </a:rPr>
              <a:t>Trò chơi tiếp tục cho đến khi có hiệu lệnh kết thúc của người điều hành.</a:t>
            </a:r>
            <a:endParaRPr lang="en-VN" sz="2400" dirty="0">
              <a:latin typeface="Cambria" panose="02040503050406030204" pitchFamily="18" charset="0"/>
            </a:endParaRPr>
          </a:p>
        </p:txBody>
      </p:sp>
      <p:sp>
        <p:nvSpPr>
          <p:cNvPr id="4" name="文本框 3">
            <a:extLst>
              <a:ext uri="{FF2B5EF4-FFF2-40B4-BE49-F238E27FC236}">
                <a16:creationId xmlns:a16="http://schemas.microsoft.com/office/drawing/2014/main" id="{E2B0E004-1AF6-89BD-941F-12BA1966A5F2}"/>
              </a:ext>
            </a:extLst>
          </p:cNvPr>
          <p:cNvSpPr txBox="1"/>
          <p:nvPr/>
        </p:nvSpPr>
        <p:spPr>
          <a:xfrm>
            <a:off x="3219834" y="969573"/>
            <a:ext cx="5708790" cy="646331"/>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pPr algn="ctr"/>
            <a:r>
              <a:rPr lang="en-US" altLang="zh-CN"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LUẬT CHƠI</a:t>
            </a:r>
          </a:p>
        </p:txBody>
      </p:sp>
      <p:pic>
        <p:nvPicPr>
          <p:cNvPr id="6" name="图片 5">
            <a:extLst>
              <a:ext uri="{FF2B5EF4-FFF2-40B4-BE49-F238E27FC236}">
                <a16:creationId xmlns:a16="http://schemas.microsoft.com/office/drawing/2014/main" id="{9600C89D-F805-8B41-A162-1E9CAE959A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40104" y="4510013"/>
            <a:ext cx="2202514" cy="2202514"/>
          </a:xfrm>
          <a:prstGeom prst="rect">
            <a:avLst/>
          </a:prstGeom>
        </p:spPr>
      </p:pic>
    </p:spTree>
    <p:extLst>
      <p:ext uri="{BB962C8B-B14F-4D97-AF65-F5344CB8AC3E}">
        <p14:creationId xmlns:p14="http://schemas.microsoft.com/office/powerpoint/2010/main" val="2231002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E25BECBC-D509-B44A-BF05-BED4D4FF0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9518" y="2849286"/>
            <a:ext cx="4195693" cy="4177318"/>
          </a:xfrm>
          <a:prstGeom prst="rect">
            <a:avLst/>
          </a:prstGeom>
        </p:spPr>
      </p:pic>
      <p:pic>
        <p:nvPicPr>
          <p:cNvPr id="33" name="图片 32">
            <a:extLst>
              <a:ext uri="{FF2B5EF4-FFF2-40B4-BE49-F238E27FC236}">
                <a16:creationId xmlns:a16="http://schemas.microsoft.com/office/drawing/2014/main" id="{B15E801E-FB51-DB44-B6FA-F48DA545A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pic>
        <p:nvPicPr>
          <p:cNvPr id="3" name="Picture 2"/>
          <p:cNvPicPr>
            <a:picLocks noChangeAspect="1"/>
          </p:cNvPicPr>
          <p:nvPr/>
        </p:nvPicPr>
        <p:blipFill>
          <a:blip r:embed="rId5"/>
          <a:stretch>
            <a:fillRect/>
          </a:stretch>
        </p:blipFill>
        <p:spPr>
          <a:xfrm>
            <a:off x="2424934" y="1591569"/>
            <a:ext cx="7181710" cy="2969009"/>
          </a:xfrm>
          <a:prstGeom prst="rect">
            <a:avLst/>
          </a:prstGeom>
        </p:spPr>
      </p:pic>
    </p:spTree>
    <p:extLst>
      <p:ext uri="{BB962C8B-B14F-4D97-AF65-F5344CB8AC3E}">
        <p14:creationId xmlns:p14="http://schemas.microsoft.com/office/powerpoint/2010/main" val="1960271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E25BECBC-D509-B44A-BF05-BED4D4FF0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9518" y="2849286"/>
            <a:ext cx="4195693" cy="4177318"/>
          </a:xfrm>
          <a:prstGeom prst="rect">
            <a:avLst/>
          </a:prstGeom>
        </p:spPr>
      </p:pic>
      <p:pic>
        <p:nvPicPr>
          <p:cNvPr id="33" name="图片 32">
            <a:extLst>
              <a:ext uri="{FF2B5EF4-FFF2-40B4-BE49-F238E27FC236}">
                <a16:creationId xmlns:a16="http://schemas.microsoft.com/office/drawing/2014/main" id="{B15E801E-FB51-DB44-B6FA-F48DA545A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sp>
        <p:nvSpPr>
          <p:cNvPr id="2" name="TextBox 1">
            <a:extLst>
              <a:ext uri="{FF2B5EF4-FFF2-40B4-BE49-F238E27FC236}">
                <a16:creationId xmlns:a16="http://schemas.microsoft.com/office/drawing/2014/main" id="{218E7AAF-EE68-BE46-9FCB-008155735E13}"/>
              </a:ext>
            </a:extLst>
          </p:cNvPr>
          <p:cNvSpPr txBox="1"/>
          <p:nvPr/>
        </p:nvSpPr>
        <p:spPr>
          <a:xfrm>
            <a:off x="1714721" y="3275952"/>
            <a:ext cx="7176655" cy="1661993"/>
          </a:xfrm>
          <a:prstGeom prst="rect">
            <a:avLst/>
          </a:prstGeom>
          <a:noFill/>
        </p:spPr>
        <p:txBody>
          <a:bodyPr wrap="square" rtlCol="0">
            <a:spAutoFit/>
          </a:bodyPr>
          <a:lstStyle/>
          <a:p>
            <a:pPr algn="ctr"/>
            <a:r>
              <a:rPr lang="nl-NL" sz="2800" dirty="0">
                <a:effectLst/>
                <a:latin typeface="Cambria" panose="02040503050406030204" pitchFamily="18" charset="0"/>
                <a:ea typeface="Times New Roman" panose="02020603050405020304" pitchFamily="18" charset="0"/>
              </a:rPr>
              <a:t>Thi đọc bài thơ </a:t>
            </a:r>
            <a:r>
              <a:rPr lang="nl-NL" sz="2800" dirty="0" smtClean="0">
                <a:effectLst/>
                <a:latin typeface="Cambria" panose="02040503050406030204" pitchFamily="18" charset="0"/>
                <a:ea typeface="Times New Roman" panose="02020603050405020304" pitchFamily="18" charset="0"/>
              </a:rPr>
              <a:t>“Những đám đá chạm mây”. </a:t>
            </a:r>
            <a:r>
              <a:rPr lang="nl-NL" sz="2800" dirty="0" err="1">
                <a:effectLst/>
                <a:latin typeface="Cambria" panose="02040503050406030204" pitchFamily="18" charset="0"/>
                <a:ea typeface="Times New Roman" panose="02020603050405020304" pitchFamily="18" charset="0"/>
              </a:rPr>
              <a:t>Bạn</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nào</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đọc</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đúng</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diễn</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cảm</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hơn</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thì</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giành</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chiến</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thắng</a:t>
            </a:r>
            <a:r>
              <a:rPr lang="nl-NL" sz="2800" dirty="0">
                <a:effectLst/>
                <a:latin typeface="Cambria" panose="02040503050406030204" pitchFamily="18" charset="0"/>
                <a:ea typeface="Times New Roman" panose="02020603050405020304" pitchFamily="18" charset="0"/>
              </a:rPr>
              <a:t>. </a:t>
            </a:r>
            <a:endParaRPr lang="en-VN" sz="2800" dirty="0">
              <a:effectLst/>
              <a:latin typeface="Cambria" panose="02040503050406030204" pitchFamily="18" charset="0"/>
              <a:ea typeface="Times New Roman" panose="02020603050405020304" pitchFamily="18" charset="0"/>
            </a:endParaRPr>
          </a:p>
          <a:p>
            <a:pPr algn="ctr"/>
            <a:endParaRPr lang="en-VN" dirty="0"/>
          </a:p>
        </p:txBody>
      </p:sp>
      <p:pic>
        <p:nvPicPr>
          <p:cNvPr id="3" name="Picture 2"/>
          <p:cNvPicPr>
            <a:picLocks noChangeAspect="1"/>
          </p:cNvPicPr>
          <p:nvPr/>
        </p:nvPicPr>
        <p:blipFill>
          <a:blip r:embed="rId5"/>
          <a:stretch>
            <a:fillRect/>
          </a:stretch>
        </p:blipFill>
        <p:spPr>
          <a:xfrm>
            <a:off x="595794" y="1530432"/>
            <a:ext cx="11321253" cy="2139881"/>
          </a:xfrm>
          <a:prstGeom prst="rect">
            <a:avLst/>
          </a:prstGeom>
        </p:spPr>
      </p:pic>
    </p:spTree>
    <p:extLst>
      <p:ext uri="{BB962C8B-B14F-4D97-AF65-F5344CB8AC3E}">
        <p14:creationId xmlns:p14="http://schemas.microsoft.com/office/powerpoint/2010/main" val="245282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375" y="0"/>
            <a:ext cx="6823478" cy="43947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179" y="2502284"/>
            <a:ext cx="4487045" cy="448704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1853" y="-514587"/>
            <a:ext cx="1969179" cy="282878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65" y="1610137"/>
            <a:ext cx="2709402" cy="5247863"/>
          </a:xfrm>
          <a:prstGeom prst="rect">
            <a:avLst/>
          </a:prstGeom>
        </p:spPr>
      </p:pic>
      <p:pic>
        <p:nvPicPr>
          <p:cNvPr id="7" name="Picture 6"/>
          <p:cNvPicPr>
            <a:picLocks noChangeAspect="1"/>
          </p:cNvPicPr>
          <p:nvPr/>
        </p:nvPicPr>
        <p:blipFill>
          <a:blip r:embed="rId7"/>
          <a:stretch>
            <a:fillRect/>
          </a:stretch>
        </p:blipFill>
        <p:spPr>
          <a:xfrm>
            <a:off x="2937067" y="1103130"/>
            <a:ext cx="5773412" cy="2798307"/>
          </a:xfrm>
          <a:prstGeom prst="rect">
            <a:avLst/>
          </a:prstGeom>
        </p:spPr>
      </p:pic>
    </p:spTree>
    <p:extLst>
      <p:ext uri="{BB962C8B-B14F-4D97-AF65-F5344CB8AC3E}">
        <p14:creationId xmlns:p14="http://schemas.microsoft.com/office/powerpoint/2010/main" val="469303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7215" y="1501090"/>
            <a:ext cx="4595191" cy="4595191"/>
          </a:xfrm>
          <a:prstGeom prst="rect">
            <a:avLst/>
          </a:prstGeom>
        </p:spPr>
      </p:pic>
      <p:pic>
        <p:nvPicPr>
          <p:cNvPr id="5" name="Picture 4"/>
          <p:cNvPicPr>
            <a:picLocks noChangeAspect="1"/>
          </p:cNvPicPr>
          <p:nvPr/>
        </p:nvPicPr>
        <p:blipFill>
          <a:blip r:embed="rId3"/>
          <a:stretch>
            <a:fillRect/>
          </a:stretch>
        </p:blipFill>
        <p:spPr>
          <a:xfrm>
            <a:off x="5534416" y="1160962"/>
            <a:ext cx="6224555" cy="3798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0EA7E1F-5E64-9C37-3251-8B8DC6F4AA67}"/>
              </a:ext>
            </a:extLst>
          </p:cNvPr>
          <p:cNvSpPr txBox="1"/>
          <p:nvPr/>
        </p:nvSpPr>
        <p:spPr>
          <a:xfrm>
            <a:off x="1699475" y="1311322"/>
            <a:ext cx="9695107" cy="3046988"/>
          </a:xfrm>
          <a:prstGeom prst="rect">
            <a:avLst/>
          </a:prstGeom>
          <a:noFill/>
        </p:spPr>
        <p:txBody>
          <a:bodyPr wrap="square">
            <a:spAutoFit/>
          </a:bodyPr>
          <a:lstStyle/>
          <a:p>
            <a:pPr algn="just"/>
            <a:r>
              <a:rPr lang="en-US"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vi-VN"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Trong </a:t>
            </a:r>
            <a:r>
              <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xóm, có ông lão luôn sẵn lòng đương đầu với khó khăn, bất kể là việc của ai. Vì thế, mọi người gọi ông là cố Đương. Thấy mọi người đi xa vất vả, cố Đương một mình bám đá, leo cây, tìm con đường lên núi ngắn nhất. Ông bàn với bà con ghép đá thành bậc thang vượt núi</a:t>
            </a:r>
            <a:r>
              <a:rPr lang="vi-VN"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a:t>
            </a:r>
            <a:endPar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pic>
        <p:nvPicPr>
          <p:cNvPr id="4" name="图片 3">
            <a:extLst>
              <a:ext uri="{FF2B5EF4-FFF2-40B4-BE49-F238E27FC236}">
                <a16:creationId xmlns:a16="http://schemas.microsoft.com/office/drawing/2014/main" id="{66588B35-903B-C14C-B0FC-EAE28C051E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147" y="3782862"/>
            <a:ext cx="3130236" cy="3130236"/>
          </a:xfrm>
          <a:prstGeom prst="rect">
            <a:avLst/>
          </a:prstGeom>
        </p:spPr>
      </p:pic>
      <p:pic>
        <p:nvPicPr>
          <p:cNvPr id="2" name="Picture 1"/>
          <p:cNvPicPr>
            <a:picLocks noChangeAspect="1"/>
          </p:cNvPicPr>
          <p:nvPr/>
        </p:nvPicPr>
        <p:blipFill>
          <a:blip r:embed="rId3"/>
          <a:stretch>
            <a:fillRect/>
          </a:stretch>
        </p:blipFill>
        <p:spPr>
          <a:xfrm>
            <a:off x="392859" y="341974"/>
            <a:ext cx="3962743" cy="969348"/>
          </a:xfrm>
          <a:prstGeom prst="rect">
            <a:avLst/>
          </a:prstGeom>
        </p:spPr>
      </p:pic>
    </p:spTree>
    <p:extLst>
      <p:ext uri="{BB962C8B-B14F-4D97-AF65-F5344CB8AC3E}">
        <p14:creationId xmlns:p14="http://schemas.microsoft.com/office/powerpoint/2010/main" val="370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6588B35-903B-C14C-B0FC-EAE28C051E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147" y="3782862"/>
            <a:ext cx="3130236" cy="3130236"/>
          </a:xfrm>
          <a:prstGeom prst="rect">
            <a:avLst/>
          </a:prstGeom>
        </p:spPr>
      </p:pic>
      <p:sp>
        <p:nvSpPr>
          <p:cNvPr id="8" name="Rounded Rectangle 7">
            <a:extLst>
              <a:ext uri="{FF2B5EF4-FFF2-40B4-BE49-F238E27FC236}">
                <a16:creationId xmlns:a16="http://schemas.microsoft.com/office/drawing/2014/main" id="{6FB932DA-F19C-F942-AFC6-6DDB9544C559}"/>
              </a:ext>
            </a:extLst>
          </p:cNvPr>
          <p:cNvSpPr/>
          <p:nvPr/>
        </p:nvSpPr>
        <p:spPr>
          <a:xfrm>
            <a:off x="1723539" y="4246618"/>
            <a:ext cx="4339274" cy="1191354"/>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815551"/>
              <a:gd name="connsiteX1" fmla="*/ 120075 w 3089564"/>
              <a:gd name="connsiteY1" fmla="*/ 56204 h 815551"/>
              <a:gd name="connsiteX2" fmla="*/ 2969489 w 3089564"/>
              <a:gd name="connsiteY2" fmla="*/ 56204 h 815551"/>
              <a:gd name="connsiteX3" fmla="*/ 3089564 w 3089564"/>
              <a:gd name="connsiteY3" fmla="*/ 176279 h 815551"/>
              <a:gd name="connsiteX4" fmla="*/ 3089564 w 3089564"/>
              <a:gd name="connsiteY4" fmla="*/ 656566 h 815551"/>
              <a:gd name="connsiteX5" fmla="*/ 2969489 w 3089564"/>
              <a:gd name="connsiteY5" fmla="*/ 776641 h 815551"/>
              <a:gd name="connsiteX6" fmla="*/ 120075 w 3089564"/>
              <a:gd name="connsiteY6" fmla="*/ 776641 h 815551"/>
              <a:gd name="connsiteX7" fmla="*/ 0 w 3089564"/>
              <a:gd name="connsiteY7" fmla="*/ 656566 h 815551"/>
              <a:gd name="connsiteX8" fmla="*/ 0 w 3089564"/>
              <a:gd name="connsiteY8" fmla="*/ 176279 h 81555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0 w 3089564"/>
              <a:gd name="connsiteY7" fmla="*/ 695206 h 854191"/>
              <a:gd name="connsiteX8" fmla="*/ 0 w 3089564"/>
              <a:gd name="connsiteY8" fmla="*/ 214919 h 85419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107004 w 3089564"/>
              <a:gd name="connsiteY7" fmla="*/ 685478 h 854191"/>
              <a:gd name="connsiteX8" fmla="*/ 0 w 3089564"/>
              <a:gd name="connsiteY8" fmla="*/ 214919 h 854191"/>
              <a:gd name="connsiteX0" fmla="*/ 0 w 3089564"/>
              <a:gd name="connsiteY0" fmla="*/ 214919 h 880942"/>
              <a:gd name="connsiteX1" fmla="*/ 120075 w 3089564"/>
              <a:gd name="connsiteY1" fmla="*/ 94844 h 880942"/>
              <a:gd name="connsiteX2" fmla="*/ 2969489 w 3089564"/>
              <a:gd name="connsiteY2" fmla="*/ 94844 h 880942"/>
              <a:gd name="connsiteX3" fmla="*/ 3089564 w 3089564"/>
              <a:gd name="connsiteY3" fmla="*/ 214919 h 880942"/>
              <a:gd name="connsiteX4" fmla="*/ 3089564 w 3089564"/>
              <a:gd name="connsiteY4" fmla="*/ 695206 h 880942"/>
              <a:gd name="connsiteX5" fmla="*/ 2969489 w 3089564"/>
              <a:gd name="connsiteY5" fmla="*/ 815281 h 880942"/>
              <a:gd name="connsiteX6" fmla="*/ 120075 w 3089564"/>
              <a:gd name="connsiteY6" fmla="*/ 815281 h 880942"/>
              <a:gd name="connsiteX7" fmla="*/ 107004 w 3089564"/>
              <a:gd name="connsiteY7" fmla="*/ 685478 h 880942"/>
              <a:gd name="connsiteX8" fmla="*/ 0 w 3089564"/>
              <a:gd name="connsiteY8" fmla="*/ 214919 h 88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880942">
                <a:moveTo>
                  <a:pt x="0" y="214919"/>
                </a:moveTo>
                <a:cubicBezTo>
                  <a:pt x="0" y="148603"/>
                  <a:pt x="53759" y="94844"/>
                  <a:pt x="120075" y="94844"/>
                </a:cubicBezTo>
                <a:cubicBezTo>
                  <a:pt x="953149" y="-31616"/>
                  <a:pt x="2048867" y="-31615"/>
                  <a:pt x="2969489" y="94844"/>
                </a:cubicBezTo>
                <a:cubicBezTo>
                  <a:pt x="3035805" y="94844"/>
                  <a:pt x="3089564" y="148603"/>
                  <a:pt x="3089564" y="214919"/>
                </a:cubicBezTo>
                <a:cubicBezTo>
                  <a:pt x="2972832" y="394470"/>
                  <a:pt x="3089564" y="535110"/>
                  <a:pt x="3089564" y="695206"/>
                </a:cubicBezTo>
                <a:cubicBezTo>
                  <a:pt x="3089564" y="761522"/>
                  <a:pt x="3035805" y="815281"/>
                  <a:pt x="2969489" y="815281"/>
                </a:cubicBezTo>
                <a:cubicBezTo>
                  <a:pt x="2087778" y="902830"/>
                  <a:pt x="885055" y="902830"/>
                  <a:pt x="120075" y="815281"/>
                </a:cubicBezTo>
                <a:cubicBezTo>
                  <a:pt x="53759" y="815281"/>
                  <a:pt x="107004" y="751794"/>
                  <a:pt x="107004" y="685478"/>
                </a:cubicBezTo>
                <a:lnTo>
                  <a:pt x="0" y="214919"/>
                </a:lnTo>
                <a:close/>
              </a:path>
            </a:pathLst>
          </a:custGeom>
          <a:solidFill>
            <a:srgbClr val="FFC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Cambria" panose="02040503050406030204" pitchFamily="18" charset="0"/>
                <a:ea typeface="Cambria" panose="02040503050406030204" pitchFamily="18" charset="0"/>
              </a:rPr>
              <a:t>Đoạn</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văn</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có</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bao</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nhiêu</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câu</a:t>
            </a:r>
            <a:r>
              <a:rPr lang="en-US" sz="3600" dirty="0" smtClean="0">
                <a:solidFill>
                  <a:schemeClr val="tx1"/>
                </a:solidFill>
                <a:latin typeface="Cambria" panose="02040503050406030204" pitchFamily="18" charset="0"/>
                <a:ea typeface="Cambria" panose="02040503050406030204" pitchFamily="18" charset="0"/>
              </a:rPr>
              <a:t>?</a:t>
            </a:r>
            <a:endParaRPr lang="en-VN" sz="3600" dirty="0">
              <a:solidFill>
                <a:schemeClr val="tx1"/>
              </a:solidFill>
              <a:latin typeface="Cambria" panose="02040503050406030204" pitchFamily="18" charset="0"/>
              <a:ea typeface="Cambria" panose="02040503050406030204" pitchFamily="18" charset="0"/>
            </a:endParaRPr>
          </a:p>
        </p:txBody>
      </p:sp>
      <p:grpSp>
        <p:nvGrpSpPr>
          <p:cNvPr id="20" name="Group 19">
            <a:extLst>
              <a:ext uri="{FF2B5EF4-FFF2-40B4-BE49-F238E27FC236}">
                <a16:creationId xmlns:a16="http://schemas.microsoft.com/office/drawing/2014/main" id="{710FB274-A63C-EF44-BDFE-4251C5A8AFC0}"/>
              </a:ext>
            </a:extLst>
          </p:cNvPr>
          <p:cNvGrpSpPr/>
          <p:nvPr/>
        </p:nvGrpSpPr>
        <p:grpSpPr>
          <a:xfrm>
            <a:off x="6474628" y="2833741"/>
            <a:ext cx="5076042" cy="4079357"/>
            <a:chOff x="4499688" y="3933917"/>
            <a:chExt cx="3494385" cy="2924081"/>
          </a:xfrm>
        </p:grpSpPr>
        <p:pic>
          <p:nvPicPr>
            <p:cNvPr id="21" name="图片 8">
              <a:extLst>
                <a:ext uri="{FF2B5EF4-FFF2-40B4-BE49-F238E27FC236}">
                  <a16:creationId xmlns:a16="http://schemas.microsoft.com/office/drawing/2014/main" id="{B5A053D2-88E4-A843-B304-0FCD3DDD4F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99688" y="3933917"/>
              <a:ext cx="3494385" cy="2924081"/>
            </a:xfrm>
            <a:prstGeom prst="rect">
              <a:avLst/>
            </a:prstGeom>
          </p:spPr>
        </p:pic>
        <p:sp>
          <p:nvSpPr>
            <p:cNvPr id="26" name="Rectangle 25">
              <a:extLst>
                <a:ext uri="{FF2B5EF4-FFF2-40B4-BE49-F238E27FC236}">
                  <a16:creationId xmlns:a16="http://schemas.microsoft.com/office/drawing/2014/main" id="{544D1805-E475-144E-A7EF-D1CDC0FF1599}"/>
                </a:ext>
              </a:extLst>
            </p:cNvPr>
            <p:cNvSpPr/>
            <p:nvPr/>
          </p:nvSpPr>
          <p:spPr>
            <a:xfrm>
              <a:off x="4595135" y="5418053"/>
              <a:ext cx="3303491" cy="474321"/>
            </a:xfrm>
            <a:prstGeom prst="rect">
              <a:avLst/>
            </a:prstGeom>
            <a:noFill/>
          </p:spPr>
          <p:txBody>
            <a:bodyPr wrap="square" lIns="274320" tIns="18288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smtClean="0">
                  <a:ln/>
                  <a:solidFill>
                    <a:srgbClr val="FF0000"/>
                  </a:solidFill>
                  <a:effectLst/>
                  <a:latin typeface="#9SLIDE07 SVN-ZICLETS MEDIUM" panose="02000603000000000000" pitchFamily="2" charset="0"/>
                </a:rPr>
                <a:t>4 </a:t>
              </a:r>
              <a:r>
                <a:rPr lang="en-US" sz="2800" b="1" cap="none" spc="0" dirty="0" err="1" smtClean="0">
                  <a:ln/>
                  <a:solidFill>
                    <a:srgbClr val="FF0000"/>
                  </a:solidFill>
                  <a:effectLst/>
                  <a:latin typeface="#9SLIDE07 SVN-ZICLETS MEDIUM" panose="02000603000000000000" pitchFamily="2" charset="0"/>
                </a:rPr>
                <a:t>câu</a:t>
              </a:r>
              <a:r>
                <a:rPr lang="en-US" sz="2800" b="1" cap="none" spc="0" dirty="0" smtClean="0">
                  <a:ln/>
                  <a:solidFill>
                    <a:srgbClr val="FF0000"/>
                  </a:solidFill>
                  <a:effectLst/>
                  <a:latin typeface="#9SLIDE07 SVN-ZICLETS MEDIUM" panose="02000603000000000000" pitchFamily="2" charset="0"/>
                </a:rPr>
                <a:t> </a:t>
              </a:r>
              <a:endParaRPr lang="en-US" sz="2800" b="1" cap="none" spc="0" dirty="0">
                <a:ln/>
                <a:solidFill>
                  <a:srgbClr val="FF0000"/>
                </a:solidFill>
                <a:effectLst/>
                <a:latin typeface="#9SLIDE07 SVN-ZICLETS MEDIUM" panose="02000603000000000000" pitchFamily="2" charset="0"/>
              </a:endParaRPr>
            </a:p>
          </p:txBody>
        </p:sp>
      </p:grpSp>
      <p:sp>
        <p:nvSpPr>
          <p:cNvPr id="28" name="文本框 4">
            <a:extLst>
              <a:ext uri="{FF2B5EF4-FFF2-40B4-BE49-F238E27FC236}">
                <a16:creationId xmlns:a16="http://schemas.microsoft.com/office/drawing/2014/main" id="{10EA7E1F-5E64-9C37-3251-8B8DC6F4AA67}"/>
              </a:ext>
            </a:extLst>
          </p:cNvPr>
          <p:cNvSpPr txBox="1"/>
          <p:nvPr/>
        </p:nvSpPr>
        <p:spPr>
          <a:xfrm>
            <a:off x="753992" y="647346"/>
            <a:ext cx="10617642" cy="2554545"/>
          </a:xfrm>
          <a:prstGeom prst="rect">
            <a:avLst/>
          </a:prstGeom>
          <a:noFill/>
        </p:spPr>
        <p:txBody>
          <a:bodyPr wrap="square">
            <a:spAutoFit/>
          </a:bodyPr>
          <a:lstStyle/>
          <a:p>
            <a:pPr algn="just"/>
            <a:r>
              <a:rPr lang="en-US"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vi-VN"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Trong </a:t>
            </a:r>
            <a:r>
              <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xóm, có ông lão luôn sẵn lòng đương đầu với khó khăn, bất kể là việc của ai. Vì thế, mọi người gọi ông là cố Đương. Thấy mọi người đi xa vất vả, cố Đương một mình bám đá, leo cây, tìm con đường lên núi ngắn nhất. Ông bàn với bà con ghép đá thành bậc thang vượt núi</a:t>
            </a:r>
            <a:r>
              <a:rPr lang="vi-VN"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a:t>
            </a:r>
            <a:endPar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cxnSp>
        <p:nvCxnSpPr>
          <p:cNvPr id="7" name="Straight Connector 6"/>
          <p:cNvCxnSpPr/>
          <p:nvPr/>
        </p:nvCxnSpPr>
        <p:spPr>
          <a:xfrm>
            <a:off x="1704083" y="1157591"/>
            <a:ext cx="9541091" cy="0"/>
          </a:xfrm>
          <a:prstGeom prst="line">
            <a:avLst/>
          </a:prstGeom>
          <a:ln w="38100">
            <a:solidFill>
              <a:srgbClr val="27856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48050" y="1634247"/>
            <a:ext cx="4628623" cy="0"/>
          </a:xfrm>
          <a:prstGeom prst="line">
            <a:avLst/>
          </a:prstGeom>
          <a:ln w="38100">
            <a:solidFill>
              <a:srgbClr val="27856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29591" y="1634247"/>
            <a:ext cx="553503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48050" y="2140085"/>
            <a:ext cx="133094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22503" y="2140151"/>
            <a:ext cx="9149131" cy="966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9957" y="2599009"/>
            <a:ext cx="8869881" cy="936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805481" y="2608378"/>
            <a:ext cx="1439693" cy="0"/>
          </a:xfrm>
          <a:prstGeom prst="line">
            <a:avLst/>
          </a:prstGeom>
          <a:ln w="38100">
            <a:solidFill>
              <a:srgbClr val="58C2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8867" y="3104847"/>
            <a:ext cx="7751201" cy="8187"/>
          </a:xfrm>
          <a:prstGeom prst="line">
            <a:avLst/>
          </a:prstGeom>
          <a:ln w="38100">
            <a:solidFill>
              <a:srgbClr val="58C2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069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2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22" presetClass="entr" presetSubtype="8"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par>
                                <p:cTn id="43" presetID="22" presetClass="entr" presetSubtype="8"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left)">
                                      <p:cBhvr>
                                        <p:cTn id="50" dur="500"/>
                                        <p:tgtEl>
                                          <p:spTgt spid="38"/>
                                        </p:tgtEl>
                                      </p:cBhvr>
                                    </p:animEffect>
                                  </p:childTnLst>
                                </p:cTn>
                              </p:par>
                              <p:par>
                                <p:cTn id="51" presetID="22" presetClass="entr" presetSubtype="8"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6588B35-903B-C14C-B0FC-EAE28C051E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147" y="3782862"/>
            <a:ext cx="3130236" cy="3130236"/>
          </a:xfrm>
          <a:prstGeom prst="rect">
            <a:avLst/>
          </a:prstGeom>
        </p:spPr>
      </p:pic>
      <p:sp>
        <p:nvSpPr>
          <p:cNvPr id="8" name="Rounded Rectangle 7">
            <a:extLst>
              <a:ext uri="{FF2B5EF4-FFF2-40B4-BE49-F238E27FC236}">
                <a16:creationId xmlns:a16="http://schemas.microsoft.com/office/drawing/2014/main" id="{6FB932DA-F19C-F942-AFC6-6DDB9544C559}"/>
              </a:ext>
            </a:extLst>
          </p:cNvPr>
          <p:cNvSpPr/>
          <p:nvPr/>
        </p:nvSpPr>
        <p:spPr>
          <a:xfrm>
            <a:off x="2243577" y="4174586"/>
            <a:ext cx="5141093" cy="1358705"/>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815551"/>
              <a:gd name="connsiteX1" fmla="*/ 120075 w 3089564"/>
              <a:gd name="connsiteY1" fmla="*/ 56204 h 815551"/>
              <a:gd name="connsiteX2" fmla="*/ 2969489 w 3089564"/>
              <a:gd name="connsiteY2" fmla="*/ 56204 h 815551"/>
              <a:gd name="connsiteX3" fmla="*/ 3089564 w 3089564"/>
              <a:gd name="connsiteY3" fmla="*/ 176279 h 815551"/>
              <a:gd name="connsiteX4" fmla="*/ 3089564 w 3089564"/>
              <a:gd name="connsiteY4" fmla="*/ 656566 h 815551"/>
              <a:gd name="connsiteX5" fmla="*/ 2969489 w 3089564"/>
              <a:gd name="connsiteY5" fmla="*/ 776641 h 815551"/>
              <a:gd name="connsiteX6" fmla="*/ 120075 w 3089564"/>
              <a:gd name="connsiteY6" fmla="*/ 776641 h 815551"/>
              <a:gd name="connsiteX7" fmla="*/ 0 w 3089564"/>
              <a:gd name="connsiteY7" fmla="*/ 656566 h 815551"/>
              <a:gd name="connsiteX8" fmla="*/ 0 w 3089564"/>
              <a:gd name="connsiteY8" fmla="*/ 176279 h 81555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0 w 3089564"/>
              <a:gd name="connsiteY7" fmla="*/ 695206 h 854191"/>
              <a:gd name="connsiteX8" fmla="*/ 0 w 3089564"/>
              <a:gd name="connsiteY8" fmla="*/ 214919 h 85419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107004 w 3089564"/>
              <a:gd name="connsiteY7" fmla="*/ 685478 h 854191"/>
              <a:gd name="connsiteX8" fmla="*/ 0 w 3089564"/>
              <a:gd name="connsiteY8" fmla="*/ 214919 h 854191"/>
              <a:gd name="connsiteX0" fmla="*/ 0 w 3089564"/>
              <a:gd name="connsiteY0" fmla="*/ 214919 h 880942"/>
              <a:gd name="connsiteX1" fmla="*/ 120075 w 3089564"/>
              <a:gd name="connsiteY1" fmla="*/ 94844 h 880942"/>
              <a:gd name="connsiteX2" fmla="*/ 2969489 w 3089564"/>
              <a:gd name="connsiteY2" fmla="*/ 94844 h 880942"/>
              <a:gd name="connsiteX3" fmla="*/ 3089564 w 3089564"/>
              <a:gd name="connsiteY3" fmla="*/ 214919 h 880942"/>
              <a:gd name="connsiteX4" fmla="*/ 3089564 w 3089564"/>
              <a:gd name="connsiteY4" fmla="*/ 695206 h 880942"/>
              <a:gd name="connsiteX5" fmla="*/ 2969489 w 3089564"/>
              <a:gd name="connsiteY5" fmla="*/ 815281 h 880942"/>
              <a:gd name="connsiteX6" fmla="*/ 120075 w 3089564"/>
              <a:gd name="connsiteY6" fmla="*/ 815281 h 880942"/>
              <a:gd name="connsiteX7" fmla="*/ 107004 w 3089564"/>
              <a:gd name="connsiteY7" fmla="*/ 685478 h 880942"/>
              <a:gd name="connsiteX8" fmla="*/ 0 w 3089564"/>
              <a:gd name="connsiteY8" fmla="*/ 214919 h 88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880942">
                <a:moveTo>
                  <a:pt x="0" y="214919"/>
                </a:moveTo>
                <a:cubicBezTo>
                  <a:pt x="0" y="148603"/>
                  <a:pt x="53759" y="94844"/>
                  <a:pt x="120075" y="94844"/>
                </a:cubicBezTo>
                <a:cubicBezTo>
                  <a:pt x="953149" y="-31616"/>
                  <a:pt x="2048867" y="-31615"/>
                  <a:pt x="2969489" y="94844"/>
                </a:cubicBezTo>
                <a:cubicBezTo>
                  <a:pt x="3035805" y="94844"/>
                  <a:pt x="3089564" y="148603"/>
                  <a:pt x="3089564" y="214919"/>
                </a:cubicBezTo>
                <a:cubicBezTo>
                  <a:pt x="2972832" y="394470"/>
                  <a:pt x="3089564" y="535110"/>
                  <a:pt x="3089564" y="695206"/>
                </a:cubicBezTo>
                <a:cubicBezTo>
                  <a:pt x="3089564" y="761522"/>
                  <a:pt x="3035805" y="815281"/>
                  <a:pt x="2969489" y="815281"/>
                </a:cubicBezTo>
                <a:cubicBezTo>
                  <a:pt x="2087778" y="902830"/>
                  <a:pt x="885055" y="902830"/>
                  <a:pt x="120075" y="815281"/>
                </a:cubicBezTo>
                <a:cubicBezTo>
                  <a:pt x="53759" y="815281"/>
                  <a:pt x="107004" y="751794"/>
                  <a:pt x="107004" y="685478"/>
                </a:cubicBezTo>
                <a:lnTo>
                  <a:pt x="0" y="214919"/>
                </a:lnTo>
                <a:close/>
              </a:path>
            </a:pathLst>
          </a:custGeom>
          <a:solidFill>
            <a:srgbClr val="FFC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err="1">
                <a:solidFill>
                  <a:schemeClr val="tx1"/>
                </a:solidFill>
                <a:effectLst/>
                <a:latin typeface="Cambria" panose="02040503050406030204" pitchFamily="18" charset="0"/>
                <a:ea typeface="Cambria" panose="02040503050406030204" pitchFamily="18" charset="0"/>
              </a:rPr>
              <a:t>Viết</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hoa</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tên</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bài</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và</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các</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chữ</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đầu</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dòng</a:t>
            </a:r>
            <a:r>
              <a:rPr lang="en-VN" sz="3200" dirty="0">
                <a:solidFill>
                  <a:schemeClr val="tx1"/>
                </a:solidFill>
                <a:effectLst/>
                <a:latin typeface="Cambria" panose="02040503050406030204" pitchFamily="18" charset="0"/>
                <a:ea typeface="Cambria" panose="02040503050406030204" pitchFamily="18" charset="0"/>
              </a:rPr>
              <a:t> </a:t>
            </a:r>
            <a:endParaRPr lang="en-VN" sz="3200" dirty="0">
              <a:solidFill>
                <a:schemeClr val="tx1"/>
              </a:solidFill>
              <a:latin typeface="Cambria" panose="02040503050406030204" pitchFamily="18" charset="0"/>
              <a:ea typeface="Cambria" panose="02040503050406030204" pitchFamily="18" charset="0"/>
            </a:endParaRPr>
          </a:p>
        </p:txBody>
      </p:sp>
      <p:sp>
        <p:nvSpPr>
          <p:cNvPr id="33" name="Rounded Rectangle 32">
            <a:extLst>
              <a:ext uri="{FF2B5EF4-FFF2-40B4-BE49-F238E27FC236}">
                <a16:creationId xmlns:a16="http://schemas.microsoft.com/office/drawing/2014/main" id="{6F560F64-7BC4-224C-B365-85E3B9EC8C6E}"/>
              </a:ext>
            </a:extLst>
          </p:cNvPr>
          <p:cNvSpPr/>
          <p:nvPr/>
        </p:nvSpPr>
        <p:spPr>
          <a:xfrm>
            <a:off x="2349532" y="4196297"/>
            <a:ext cx="4754653" cy="1351265"/>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80602 h 780964"/>
              <a:gd name="connsiteX1" fmla="*/ 120075 w 3089564"/>
              <a:gd name="connsiteY1" fmla="*/ 60527 h 780964"/>
              <a:gd name="connsiteX2" fmla="*/ 2969489 w 3089564"/>
              <a:gd name="connsiteY2" fmla="*/ 60527 h 780964"/>
              <a:gd name="connsiteX3" fmla="*/ 3089564 w 3089564"/>
              <a:gd name="connsiteY3" fmla="*/ 180602 h 780964"/>
              <a:gd name="connsiteX4" fmla="*/ 3089564 w 3089564"/>
              <a:gd name="connsiteY4" fmla="*/ 660889 h 780964"/>
              <a:gd name="connsiteX5" fmla="*/ 2969489 w 3089564"/>
              <a:gd name="connsiteY5" fmla="*/ 780964 h 780964"/>
              <a:gd name="connsiteX6" fmla="*/ 120075 w 3089564"/>
              <a:gd name="connsiteY6" fmla="*/ 780964 h 780964"/>
              <a:gd name="connsiteX7" fmla="*/ 0 w 3089564"/>
              <a:gd name="connsiteY7" fmla="*/ 660889 h 780964"/>
              <a:gd name="connsiteX8" fmla="*/ 0 w 3089564"/>
              <a:gd name="connsiteY8" fmla="*/ 180602 h 780964"/>
              <a:gd name="connsiteX0" fmla="*/ 0 w 3089564"/>
              <a:gd name="connsiteY0" fmla="*/ 180602 h 780964"/>
              <a:gd name="connsiteX1" fmla="*/ 120075 w 3089564"/>
              <a:gd name="connsiteY1" fmla="*/ 60527 h 780964"/>
              <a:gd name="connsiteX2" fmla="*/ 2969489 w 3089564"/>
              <a:gd name="connsiteY2" fmla="*/ 60527 h 780964"/>
              <a:gd name="connsiteX3" fmla="*/ 3089564 w 3089564"/>
              <a:gd name="connsiteY3" fmla="*/ 180602 h 780964"/>
              <a:gd name="connsiteX4" fmla="*/ 3089564 w 3089564"/>
              <a:gd name="connsiteY4" fmla="*/ 660889 h 780964"/>
              <a:gd name="connsiteX5" fmla="*/ 2969489 w 3089564"/>
              <a:gd name="connsiteY5" fmla="*/ 780964 h 780964"/>
              <a:gd name="connsiteX6" fmla="*/ 120075 w 3089564"/>
              <a:gd name="connsiteY6" fmla="*/ 780964 h 780964"/>
              <a:gd name="connsiteX7" fmla="*/ 0 w 3089564"/>
              <a:gd name="connsiteY7" fmla="*/ 660889 h 780964"/>
              <a:gd name="connsiteX8" fmla="*/ 0 w 3089564"/>
              <a:gd name="connsiteY8" fmla="*/ 180602 h 780964"/>
              <a:gd name="connsiteX0" fmla="*/ 0 w 3089564"/>
              <a:gd name="connsiteY0" fmla="*/ 180602 h 858785"/>
              <a:gd name="connsiteX1" fmla="*/ 120075 w 3089564"/>
              <a:gd name="connsiteY1" fmla="*/ 60527 h 858785"/>
              <a:gd name="connsiteX2" fmla="*/ 2969489 w 3089564"/>
              <a:gd name="connsiteY2" fmla="*/ 60527 h 858785"/>
              <a:gd name="connsiteX3" fmla="*/ 3089564 w 3089564"/>
              <a:gd name="connsiteY3" fmla="*/ 180602 h 858785"/>
              <a:gd name="connsiteX4" fmla="*/ 3089564 w 3089564"/>
              <a:gd name="connsiteY4" fmla="*/ 660889 h 858785"/>
              <a:gd name="connsiteX5" fmla="*/ 2969489 w 3089564"/>
              <a:gd name="connsiteY5" fmla="*/ 780964 h 858785"/>
              <a:gd name="connsiteX6" fmla="*/ 120075 w 3089564"/>
              <a:gd name="connsiteY6" fmla="*/ 780964 h 858785"/>
              <a:gd name="connsiteX7" fmla="*/ 0 w 3089564"/>
              <a:gd name="connsiteY7" fmla="*/ 660889 h 858785"/>
              <a:gd name="connsiteX8" fmla="*/ 0 w 3089564"/>
              <a:gd name="connsiteY8" fmla="*/ 180602 h 858785"/>
              <a:gd name="connsiteX0" fmla="*/ 0 w 3089564"/>
              <a:gd name="connsiteY0" fmla="*/ 180602 h 912287"/>
              <a:gd name="connsiteX1" fmla="*/ 120075 w 3089564"/>
              <a:gd name="connsiteY1" fmla="*/ 60527 h 912287"/>
              <a:gd name="connsiteX2" fmla="*/ 2969489 w 3089564"/>
              <a:gd name="connsiteY2" fmla="*/ 60527 h 912287"/>
              <a:gd name="connsiteX3" fmla="*/ 3089564 w 3089564"/>
              <a:gd name="connsiteY3" fmla="*/ 180602 h 912287"/>
              <a:gd name="connsiteX4" fmla="*/ 3089564 w 3089564"/>
              <a:gd name="connsiteY4" fmla="*/ 660889 h 912287"/>
              <a:gd name="connsiteX5" fmla="*/ 2969489 w 3089564"/>
              <a:gd name="connsiteY5" fmla="*/ 780964 h 912287"/>
              <a:gd name="connsiteX6" fmla="*/ 120075 w 3089564"/>
              <a:gd name="connsiteY6" fmla="*/ 780964 h 912287"/>
              <a:gd name="connsiteX7" fmla="*/ 0 w 3089564"/>
              <a:gd name="connsiteY7" fmla="*/ 660889 h 912287"/>
              <a:gd name="connsiteX8" fmla="*/ 0 w 3089564"/>
              <a:gd name="connsiteY8" fmla="*/ 180602 h 912287"/>
              <a:gd name="connsiteX0" fmla="*/ 0 w 3089564"/>
              <a:gd name="connsiteY0" fmla="*/ 180602 h 912287"/>
              <a:gd name="connsiteX1" fmla="*/ 120075 w 3089564"/>
              <a:gd name="connsiteY1" fmla="*/ 60527 h 912287"/>
              <a:gd name="connsiteX2" fmla="*/ 2969489 w 3089564"/>
              <a:gd name="connsiteY2" fmla="*/ 60527 h 912287"/>
              <a:gd name="connsiteX3" fmla="*/ 3089564 w 3089564"/>
              <a:gd name="connsiteY3" fmla="*/ 180602 h 912287"/>
              <a:gd name="connsiteX4" fmla="*/ 3089564 w 3089564"/>
              <a:gd name="connsiteY4" fmla="*/ 660889 h 912287"/>
              <a:gd name="connsiteX5" fmla="*/ 2969489 w 3089564"/>
              <a:gd name="connsiteY5" fmla="*/ 780964 h 912287"/>
              <a:gd name="connsiteX6" fmla="*/ 120075 w 3089564"/>
              <a:gd name="connsiteY6" fmla="*/ 780964 h 912287"/>
              <a:gd name="connsiteX7" fmla="*/ 0 w 3089564"/>
              <a:gd name="connsiteY7" fmla="*/ 660889 h 912287"/>
              <a:gd name="connsiteX8" fmla="*/ 0 w 3089564"/>
              <a:gd name="connsiteY8" fmla="*/ 180602 h 91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912287">
                <a:moveTo>
                  <a:pt x="0" y="180602"/>
                </a:moveTo>
                <a:cubicBezTo>
                  <a:pt x="0" y="114286"/>
                  <a:pt x="53759" y="60527"/>
                  <a:pt x="120075" y="60527"/>
                </a:cubicBezTo>
                <a:cubicBezTo>
                  <a:pt x="1069880" y="60527"/>
                  <a:pt x="1902952" y="-75660"/>
                  <a:pt x="2969489" y="60527"/>
                </a:cubicBezTo>
                <a:cubicBezTo>
                  <a:pt x="3035805" y="60527"/>
                  <a:pt x="3089564" y="114286"/>
                  <a:pt x="3089564" y="180602"/>
                </a:cubicBezTo>
                <a:cubicBezTo>
                  <a:pt x="2972833" y="369881"/>
                  <a:pt x="3089564" y="500793"/>
                  <a:pt x="3089564" y="660889"/>
                </a:cubicBezTo>
                <a:cubicBezTo>
                  <a:pt x="3089564" y="727205"/>
                  <a:pt x="3035805" y="780964"/>
                  <a:pt x="2969489" y="780964"/>
                </a:cubicBezTo>
                <a:cubicBezTo>
                  <a:pt x="2019684" y="956062"/>
                  <a:pt x="680773" y="956062"/>
                  <a:pt x="120075" y="780964"/>
                </a:cubicBezTo>
                <a:cubicBezTo>
                  <a:pt x="53759" y="780964"/>
                  <a:pt x="0" y="727205"/>
                  <a:pt x="0" y="660889"/>
                </a:cubicBezTo>
                <a:cubicBezTo>
                  <a:pt x="97277" y="471610"/>
                  <a:pt x="0" y="340698"/>
                  <a:pt x="0" y="180602"/>
                </a:cubicBezTo>
                <a:close/>
              </a:path>
            </a:pathLst>
          </a:custGeom>
          <a:solidFill>
            <a:srgbClr val="C00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effectLst/>
                <a:latin typeface="Cambria" panose="02040503050406030204" pitchFamily="18" charset="0"/>
                <a:ea typeface="Cambria" panose="02040503050406030204" pitchFamily="18" charset="0"/>
              </a:rPr>
              <a:t>Chú</a:t>
            </a:r>
            <a:r>
              <a:rPr lang="en-US" sz="3200" dirty="0">
                <a:solidFill>
                  <a:schemeClr val="bg1"/>
                </a:solidFill>
                <a:effectLst/>
                <a:latin typeface="Cambria" panose="02040503050406030204" pitchFamily="18" charset="0"/>
                <a:ea typeface="Cambria" panose="02040503050406030204" pitchFamily="18" charset="0"/>
              </a:rPr>
              <a:t> ý </a:t>
            </a:r>
            <a:r>
              <a:rPr lang="en-US" sz="3200" dirty="0" err="1">
                <a:solidFill>
                  <a:schemeClr val="bg1"/>
                </a:solidFill>
                <a:effectLst/>
                <a:latin typeface="Cambria" panose="02040503050406030204" pitchFamily="18" charset="0"/>
                <a:ea typeface="Cambria" panose="02040503050406030204" pitchFamily="18" charset="0"/>
              </a:rPr>
              <a:t>dấu</a:t>
            </a:r>
            <a:r>
              <a:rPr lang="en-US" sz="3200" dirty="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câu</a:t>
            </a:r>
            <a:r>
              <a:rPr lang="en-US" sz="3200" dirty="0">
                <a:solidFill>
                  <a:schemeClr val="bg1"/>
                </a:solidFill>
                <a:effectLst/>
                <a:latin typeface="Cambria" panose="02040503050406030204" pitchFamily="18" charset="0"/>
                <a:ea typeface="Cambria" panose="02040503050406030204" pitchFamily="18" charset="0"/>
              </a:rPr>
              <a:t>: </a:t>
            </a:r>
            <a:endParaRPr lang="en-US" sz="3200" dirty="0" smtClean="0">
              <a:solidFill>
                <a:schemeClr val="bg1"/>
              </a:solidFill>
              <a:effectLst/>
              <a:latin typeface="Cambria" panose="02040503050406030204" pitchFamily="18" charset="0"/>
              <a:ea typeface="Cambria" panose="02040503050406030204" pitchFamily="18" charset="0"/>
            </a:endParaRPr>
          </a:p>
          <a:p>
            <a:pPr algn="ctr"/>
            <a:r>
              <a:rPr lang="en-US" sz="3200" dirty="0" err="1" smtClean="0">
                <a:solidFill>
                  <a:schemeClr val="bg1"/>
                </a:solidFill>
                <a:effectLst/>
                <a:latin typeface="Cambria" panose="02040503050406030204" pitchFamily="18" charset="0"/>
                <a:ea typeface="Cambria" panose="02040503050406030204" pitchFamily="18" charset="0"/>
              </a:rPr>
              <a:t>dấu</a:t>
            </a:r>
            <a:r>
              <a:rPr lang="en-US" sz="3200" dirty="0" smtClean="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chấm</a:t>
            </a:r>
            <a:r>
              <a:rPr lang="en-US" sz="3200" dirty="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chấm</a:t>
            </a:r>
            <a:r>
              <a:rPr lang="en-US" sz="3200" dirty="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hỏi</a:t>
            </a:r>
            <a:r>
              <a:rPr lang="en-US" sz="3200" dirty="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phẩy</a:t>
            </a:r>
            <a:endParaRPr lang="en-VN" sz="3200" dirty="0">
              <a:solidFill>
                <a:schemeClr val="bg1"/>
              </a:solidFill>
              <a:latin typeface="Cambria" panose="02040503050406030204" pitchFamily="18" charset="0"/>
              <a:ea typeface="Cambria" panose="02040503050406030204" pitchFamily="18" charset="0"/>
            </a:endParaRPr>
          </a:p>
        </p:txBody>
      </p:sp>
      <p:grpSp>
        <p:nvGrpSpPr>
          <p:cNvPr id="20" name="Group 19">
            <a:extLst>
              <a:ext uri="{FF2B5EF4-FFF2-40B4-BE49-F238E27FC236}">
                <a16:creationId xmlns:a16="http://schemas.microsoft.com/office/drawing/2014/main" id="{710FB274-A63C-EF44-BDFE-4251C5A8AFC0}"/>
              </a:ext>
            </a:extLst>
          </p:cNvPr>
          <p:cNvGrpSpPr/>
          <p:nvPr/>
        </p:nvGrpSpPr>
        <p:grpSpPr>
          <a:xfrm>
            <a:off x="8729566" y="3954788"/>
            <a:ext cx="3134138" cy="2574692"/>
            <a:chOff x="4499688" y="3933917"/>
            <a:chExt cx="3494385" cy="2924081"/>
          </a:xfrm>
        </p:grpSpPr>
        <p:pic>
          <p:nvPicPr>
            <p:cNvPr id="21" name="图片 8">
              <a:extLst>
                <a:ext uri="{FF2B5EF4-FFF2-40B4-BE49-F238E27FC236}">
                  <a16:creationId xmlns:a16="http://schemas.microsoft.com/office/drawing/2014/main" id="{B5A053D2-88E4-A843-B304-0FCD3DDD4F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99688" y="3933917"/>
              <a:ext cx="3494385" cy="2924081"/>
            </a:xfrm>
            <a:prstGeom prst="rect">
              <a:avLst/>
            </a:prstGeom>
          </p:spPr>
        </p:pic>
        <p:sp>
          <p:nvSpPr>
            <p:cNvPr id="26" name="Rectangle 25">
              <a:extLst>
                <a:ext uri="{FF2B5EF4-FFF2-40B4-BE49-F238E27FC236}">
                  <a16:creationId xmlns:a16="http://schemas.microsoft.com/office/drawing/2014/main" id="{544D1805-E475-144E-A7EF-D1CDC0FF1599}"/>
                </a:ext>
              </a:extLst>
            </p:cNvPr>
            <p:cNvSpPr/>
            <p:nvPr/>
          </p:nvSpPr>
          <p:spPr>
            <a:xfrm>
              <a:off x="4595135" y="5418053"/>
              <a:ext cx="3303491" cy="59422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rgbClr val="FF0000"/>
                  </a:solidFill>
                  <a:effectLst/>
                  <a:latin typeface="#9SLIDE07 SVN-ZICLETS MEDIUM" panose="02000603000000000000" pitchFamily="2" charset="0"/>
                </a:rPr>
                <a:t>LƯU </a:t>
              </a:r>
              <a:r>
                <a:rPr lang="en-US" sz="2800" b="1" cap="none" spc="0" dirty="0" err="1">
                  <a:ln/>
                  <a:solidFill>
                    <a:srgbClr val="FF0000"/>
                  </a:solidFill>
                  <a:effectLst/>
                  <a:latin typeface="#9SLIDE07 SVN-ZICLETS MEDIUM" panose="02000603000000000000" pitchFamily="2" charset="0"/>
                </a:rPr>
                <a:t>Ý</a:t>
              </a:r>
              <a:r>
                <a:rPr lang="en-US" sz="2800" b="1" cap="none" spc="0" dirty="0">
                  <a:ln/>
                  <a:solidFill>
                    <a:srgbClr val="FF0000"/>
                  </a:solidFill>
                  <a:effectLst/>
                  <a:latin typeface="#9SLIDE07 SVN-ZICLETS MEDIUM" panose="02000603000000000000" pitchFamily="2" charset="0"/>
                </a:rPr>
                <a:t> </a:t>
              </a:r>
            </a:p>
          </p:txBody>
        </p:sp>
      </p:grpSp>
      <p:sp>
        <p:nvSpPr>
          <p:cNvPr id="28" name="文本框 4">
            <a:extLst>
              <a:ext uri="{FF2B5EF4-FFF2-40B4-BE49-F238E27FC236}">
                <a16:creationId xmlns:a16="http://schemas.microsoft.com/office/drawing/2014/main" id="{10EA7E1F-5E64-9C37-3251-8B8DC6F4AA67}"/>
              </a:ext>
            </a:extLst>
          </p:cNvPr>
          <p:cNvSpPr txBox="1"/>
          <p:nvPr/>
        </p:nvSpPr>
        <p:spPr>
          <a:xfrm>
            <a:off x="753992" y="647346"/>
            <a:ext cx="10617642" cy="2554545"/>
          </a:xfrm>
          <a:prstGeom prst="rect">
            <a:avLst/>
          </a:prstGeom>
          <a:noFill/>
        </p:spPr>
        <p:txBody>
          <a:bodyPr wrap="square">
            <a:spAutoFit/>
          </a:bodyPr>
          <a:lstStyle/>
          <a:p>
            <a:pPr algn="just"/>
            <a:r>
              <a:rPr lang="en-US"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vi-VN"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Trong </a:t>
            </a:r>
            <a:r>
              <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xóm, có ông lão luôn sẵn lòng đương đầu với khó khăn, bất kể là việc của ai. Vì thế, mọi người gọi ông là cố Đương. Thấy mọi người đi xa vất vả, cố Đương một mình bám đá, leo cây, tìm con đường lên núi ngắn nhất. Ông bàn với bà con ghép đá thành bậc thang vượt núi</a:t>
            </a:r>
            <a:r>
              <a:rPr lang="vi-VN"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a:t>
            </a:r>
            <a:endPar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Tree>
    <p:extLst>
      <p:ext uri="{BB962C8B-B14F-4D97-AF65-F5344CB8AC3E}">
        <p14:creationId xmlns:p14="http://schemas.microsoft.com/office/powerpoint/2010/main" val="4121719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trips(downLeft)">
                                      <p:cBhvr>
                                        <p:cTn id="22" dur="500"/>
                                        <p:tgtEl>
                                          <p:spTgt spid="33"/>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3"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7E4A8B3-885E-11E8-E244-4A4748BA4C61}"/>
              </a:ext>
            </a:extLst>
          </p:cNvPr>
          <p:cNvSpPr txBox="1"/>
          <p:nvPr/>
        </p:nvSpPr>
        <p:spPr>
          <a:xfrm>
            <a:off x="549886" y="2143899"/>
            <a:ext cx="4319991" cy="923330"/>
          </a:xfrm>
          <a:prstGeom prst="rect">
            <a:avLst/>
          </a:prstGeom>
          <a:noFill/>
        </p:spPr>
        <p:txBody>
          <a:bodyPr wrap="square">
            <a:spAutoFit/>
          </a:bodyPr>
          <a:lstStyle/>
          <a:p>
            <a:pPr algn="ctr"/>
            <a:r>
              <a:rPr lang="en-US" altLang="zh-CN" sz="5400" b="1" dirty="0" err="1">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s</a:t>
            </a:r>
            <a:r>
              <a:rPr lang="en-US" altLang="zh-CN" sz="5400" b="1" dirty="0" err="1"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ẵn</a:t>
            </a:r>
            <a:r>
              <a:rPr lang="en-US" altLang="zh-CN" sz="5400" b="1" dirty="0"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en-US" altLang="zh-CN" sz="5400" b="1" dirty="0" err="1"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lòng</a:t>
            </a:r>
            <a:endParaRPr lang="zh-CN" altLang="en-US"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
        <p:nvSpPr>
          <p:cNvPr id="9" name="文本框 8">
            <a:extLst>
              <a:ext uri="{FF2B5EF4-FFF2-40B4-BE49-F238E27FC236}">
                <a16:creationId xmlns:a16="http://schemas.microsoft.com/office/drawing/2014/main" id="{031F2D5E-F79D-6AA3-9794-09D0E3FE9403}"/>
              </a:ext>
            </a:extLst>
          </p:cNvPr>
          <p:cNvSpPr txBox="1"/>
          <p:nvPr/>
        </p:nvSpPr>
        <p:spPr>
          <a:xfrm>
            <a:off x="6649450" y="2143899"/>
            <a:ext cx="4438160" cy="923330"/>
          </a:xfrm>
          <a:prstGeom prst="rect">
            <a:avLst/>
          </a:prstGeom>
          <a:noFill/>
        </p:spPr>
        <p:txBody>
          <a:bodyPr wrap="square">
            <a:spAutoFit/>
          </a:bodyPr>
          <a:lstStyle/>
          <a:p>
            <a:pPr algn="ctr"/>
            <a:r>
              <a:rPr lang="en-US" altLang="zh-CN" sz="5400" b="1" dirty="0" err="1">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v</a:t>
            </a:r>
            <a:r>
              <a:rPr lang="en-US" altLang="zh-CN" sz="5400" b="1" dirty="0" err="1"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ất</a:t>
            </a:r>
            <a:r>
              <a:rPr lang="en-US" altLang="zh-CN" sz="5400" b="1" dirty="0"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en-US" altLang="zh-CN" sz="5400" b="1" dirty="0" err="1"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vả</a:t>
            </a:r>
            <a:endParaRPr lang="zh-CN" altLang="en-US"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
        <p:nvSpPr>
          <p:cNvPr id="13" name="文本框 12">
            <a:extLst>
              <a:ext uri="{FF2B5EF4-FFF2-40B4-BE49-F238E27FC236}">
                <a16:creationId xmlns:a16="http://schemas.microsoft.com/office/drawing/2014/main" id="{4A5EBEC4-B2BA-2095-C19F-3D3726713396}"/>
              </a:ext>
            </a:extLst>
          </p:cNvPr>
          <p:cNvSpPr txBox="1"/>
          <p:nvPr/>
        </p:nvSpPr>
        <p:spPr>
          <a:xfrm>
            <a:off x="621084" y="3623213"/>
            <a:ext cx="4242308" cy="923330"/>
          </a:xfrm>
          <a:prstGeom prst="rect">
            <a:avLst/>
          </a:prstGeom>
          <a:noFill/>
        </p:spPr>
        <p:txBody>
          <a:bodyPr wrap="square">
            <a:spAutoFit/>
          </a:bodyPr>
          <a:lstStyle/>
          <a:p>
            <a:pPr algn="ctr"/>
            <a:r>
              <a:rPr lang="en-US" altLang="zh-CN" sz="5400" b="1" dirty="0" err="1"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đương</a:t>
            </a:r>
            <a:r>
              <a:rPr lang="en-US" altLang="zh-CN" sz="5400" b="1" dirty="0"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en-US" altLang="zh-CN" sz="5400" b="1" dirty="0" err="1"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đầu</a:t>
            </a:r>
            <a:endParaRPr lang="zh-CN" altLang="en-US"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
        <p:nvSpPr>
          <p:cNvPr id="19" name="文本框 18">
            <a:extLst>
              <a:ext uri="{FF2B5EF4-FFF2-40B4-BE49-F238E27FC236}">
                <a16:creationId xmlns:a16="http://schemas.microsoft.com/office/drawing/2014/main" id="{23759BA2-6AE5-D468-BA75-EC2612126329}"/>
              </a:ext>
            </a:extLst>
          </p:cNvPr>
          <p:cNvSpPr txBox="1"/>
          <p:nvPr/>
        </p:nvSpPr>
        <p:spPr>
          <a:xfrm>
            <a:off x="6844169" y="3636785"/>
            <a:ext cx="4438160" cy="923330"/>
          </a:xfrm>
          <a:prstGeom prst="rect">
            <a:avLst/>
          </a:prstGeom>
          <a:noFill/>
        </p:spPr>
        <p:txBody>
          <a:bodyPr wrap="square">
            <a:spAutoFit/>
          </a:bodyPr>
          <a:lstStyle/>
          <a:p>
            <a:pPr algn="ctr"/>
            <a:r>
              <a:rPr lang="en-US" altLang="zh-CN" sz="5400" b="1" dirty="0" err="1">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v</a:t>
            </a:r>
            <a:r>
              <a:rPr lang="en-US" altLang="zh-CN" sz="5400" b="1" dirty="0" err="1"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ượt</a:t>
            </a:r>
            <a:endParaRPr lang="zh-CN" altLang="en-US"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
        <p:nvSpPr>
          <p:cNvPr id="23" name="文本框 22">
            <a:extLst>
              <a:ext uri="{FF2B5EF4-FFF2-40B4-BE49-F238E27FC236}">
                <a16:creationId xmlns:a16="http://schemas.microsoft.com/office/drawing/2014/main" id="{EA1E14EA-0F6C-B39D-3909-60B412DDAEA0}"/>
              </a:ext>
            </a:extLst>
          </p:cNvPr>
          <p:cNvSpPr txBox="1"/>
          <p:nvPr/>
        </p:nvSpPr>
        <p:spPr>
          <a:xfrm>
            <a:off x="2394096" y="947253"/>
            <a:ext cx="7858858"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pPr algn="ctr"/>
            <a:r>
              <a:rPr lang="en-US" altLang="zh-CN" sz="4800" dirty="0">
                <a:solidFill>
                  <a:srgbClr val="0070C0"/>
                </a:solidFill>
                <a:latin typeface="Cambria" panose="02040503050406030204" pitchFamily="18" charset="0"/>
                <a:ea typeface="Source Han Sans CN Bold" panose="020B0500000000000000" pitchFamily="34" charset="-128"/>
                <a:sym typeface="阿里巴巴普惠体" panose="00020600040101010101" pitchFamily="18" charset="-122"/>
              </a:rPr>
              <a:t>LUYỆN VIẾT VÀO BẢNG</a:t>
            </a:r>
            <a:endParaRPr lang="zh-CN" altLang="en-US" sz="4800" dirty="0">
              <a:solidFill>
                <a:srgbClr val="0070C0"/>
              </a:solidFill>
              <a:latin typeface="Cambria" panose="02040503050406030204" pitchFamily="18" charset="0"/>
              <a:ea typeface="Source Han Sans CN Bold" panose="020B0500000000000000" pitchFamily="34" charset="-128"/>
              <a:sym typeface="阿里巴巴普惠体" panose="00020600040101010101" pitchFamily="18" charset="-122"/>
            </a:endParaRPr>
          </a:p>
        </p:txBody>
      </p:sp>
      <p:pic>
        <p:nvPicPr>
          <p:cNvPr id="10" name="图片 9">
            <a:extLst>
              <a:ext uri="{FF2B5EF4-FFF2-40B4-BE49-F238E27FC236}">
                <a16:creationId xmlns:a16="http://schemas.microsoft.com/office/drawing/2014/main" id="{8DFD3853-6E16-3247-BD38-54634E7DF7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1440" y="2605564"/>
            <a:ext cx="2958628" cy="2958628"/>
          </a:xfrm>
          <a:prstGeom prst="rect">
            <a:avLst/>
          </a:prstGeom>
        </p:spPr>
      </p:pic>
    </p:spTree>
    <p:extLst>
      <p:ext uri="{BB962C8B-B14F-4D97-AF65-F5344CB8AC3E}">
        <p14:creationId xmlns:p14="http://schemas.microsoft.com/office/powerpoint/2010/main" val="3037158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p:cTn id="2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9" grpId="0"/>
      <p:bldP spid="23" grpId="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8017462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sifsll">
      <a:majorFont>
        <a:latin typeface="" panose="020F0302020204030204"/>
        <a:ea typeface="阿里巴巴普惠体"/>
        <a:cs typeface=""/>
      </a:majorFont>
      <a:minorFont>
        <a:latin typeface="" panose="020F0502020204030204"/>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2260</TotalTime>
  <Words>547</Words>
  <Application>Microsoft Office PowerPoint</Application>
  <PresentationFormat>Widescreen</PresentationFormat>
  <Paragraphs>46</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Times New Roman</vt:lpstr>
      <vt:lpstr>Arial</vt:lpstr>
      <vt:lpstr>Source Han Sans CN Regular</vt:lpstr>
      <vt:lpstr>#9Slide03 SFU Futura_01</vt:lpstr>
      <vt:lpstr>Cambria</vt:lpstr>
      <vt:lpstr>UTM Cookies</vt:lpstr>
      <vt:lpstr>#9SLIDE07 SVN-ZICLETS MEDIUM</vt:lpstr>
      <vt:lpstr>Source Han Sans CN Bold</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幼小衔接</dc:title>
  <dc:creator>刘 淼</dc:creator>
  <cp:lastModifiedBy>HP</cp:lastModifiedBy>
  <cp:revision>72</cp:revision>
  <dcterms:created xsi:type="dcterms:W3CDTF">2022-06-21T12:28:01Z</dcterms:created>
  <dcterms:modified xsi:type="dcterms:W3CDTF">2024-12-13T03:31:50Z</dcterms:modified>
</cp:coreProperties>
</file>