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80" r:id="rId3"/>
    <p:sldId id="258" r:id="rId4"/>
    <p:sldId id="260" r:id="rId5"/>
    <p:sldId id="261" r:id="rId6"/>
    <p:sldId id="262" r:id="rId7"/>
    <p:sldId id="263" r:id="rId8"/>
    <p:sldId id="281" r:id="rId9"/>
    <p:sldId id="265" r:id="rId10"/>
    <p:sldId id="266" r:id="rId11"/>
    <p:sldId id="276" r:id="rId12"/>
    <p:sldId id="284" r:id="rId13"/>
    <p:sldId id="285" r:id="rId14"/>
    <p:sldId id="286" r:id="rId15"/>
    <p:sldId id="28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5" d="100"/>
          <a:sy n="65" d="100"/>
        </p:scale>
        <p:origin x="66" y="276"/>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5CDCBB-A9A3-4805-8165-51C033E2C0E1}"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1841440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CDCBB-A9A3-4805-8165-51C033E2C0E1}"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125103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CDCBB-A9A3-4805-8165-51C033E2C0E1}"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B7F84A-8507-4784-85E3-D52792FF677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511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E5CDCBB-A9A3-4805-8165-51C033E2C0E1}"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58674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E5CDCBB-A9A3-4805-8165-51C033E2C0E1}"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B7F84A-8507-4784-85E3-D52792FF677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90875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4E5CDCBB-A9A3-4805-8165-51C033E2C0E1}"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4281971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CDCBB-A9A3-4805-8165-51C033E2C0E1}"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984101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CDCBB-A9A3-4805-8165-51C033E2C0E1}"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75442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21771" y="0"/>
            <a:ext cx="12235541" cy="6851904"/>
          </a:xfrm>
          <a:prstGeom prst="rect">
            <a:avLst/>
          </a:prstGeom>
          <a:noFill/>
          <a:ln>
            <a:noFill/>
          </a:ln>
        </p:spPr>
      </p:pic>
      <p:sp>
        <p:nvSpPr>
          <p:cNvPr id="11" name="Google Shape;11;p2"/>
          <p:cNvSpPr txBox="1">
            <a:spLocks noGrp="1"/>
          </p:cNvSpPr>
          <p:nvPr>
            <p:ph type="ctrTitle"/>
          </p:nvPr>
        </p:nvSpPr>
        <p:spPr>
          <a:xfrm>
            <a:off x="2084367" y="1071833"/>
            <a:ext cx="8023200" cy="30676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Clr>
                <a:schemeClr val="dk2"/>
              </a:buClr>
              <a:buSzPts val="4800"/>
              <a:buFont typeface="Montserrat ExtraBold"/>
              <a:buNone/>
              <a:defRPr sz="6400" b="0" i="0">
                <a:solidFill>
                  <a:schemeClr val="dk2"/>
                </a:solidFill>
                <a:latin typeface="Montserrat ExtraBold"/>
                <a:ea typeface="Montserrat ExtraBold"/>
                <a:cs typeface="Montserrat ExtraBold"/>
                <a:sym typeface="Montserrat ExtraBold"/>
              </a:defRPr>
            </a:lvl1pPr>
            <a:lvl2pPr lvl="1" algn="ctr" rtl="0">
              <a:spcBef>
                <a:spcPts val="0"/>
              </a:spcBef>
              <a:spcAft>
                <a:spcPts val="0"/>
              </a:spcAft>
              <a:buClr>
                <a:schemeClr val="dk2"/>
              </a:buClr>
              <a:buSzPts val="4800"/>
              <a:buFont typeface="Montserrat ExtraBold"/>
              <a:buNone/>
              <a:defRPr sz="6400" b="0" i="0">
                <a:solidFill>
                  <a:schemeClr val="dk2"/>
                </a:solidFill>
                <a:latin typeface="Montserrat ExtraBold"/>
                <a:ea typeface="Montserrat ExtraBold"/>
                <a:cs typeface="Montserrat ExtraBold"/>
                <a:sym typeface="Montserrat ExtraBold"/>
              </a:defRPr>
            </a:lvl2pPr>
            <a:lvl3pPr lvl="2" algn="ctr" rtl="0">
              <a:spcBef>
                <a:spcPts val="0"/>
              </a:spcBef>
              <a:spcAft>
                <a:spcPts val="0"/>
              </a:spcAft>
              <a:buClr>
                <a:schemeClr val="dk2"/>
              </a:buClr>
              <a:buSzPts val="4800"/>
              <a:buFont typeface="Montserrat ExtraBold"/>
              <a:buNone/>
              <a:defRPr sz="6400" b="0" i="0">
                <a:solidFill>
                  <a:schemeClr val="dk2"/>
                </a:solidFill>
                <a:latin typeface="Montserrat ExtraBold"/>
                <a:ea typeface="Montserrat ExtraBold"/>
                <a:cs typeface="Montserrat ExtraBold"/>
                <a:sym typeface="Montserrat ExtraBold"/>
              </a:defRPr>
            </a:lvl3pPr>
            <a:lvl4pPr lvl="3" algn="ctr" rtl="0">
              <a:spcBef>
                <a:spcPts val="0"/>
              </a:spcBef>
              <a:spcAft>
                <a:spcPts val="0"/>
              </a:spcAft>
              <a:buClr>
                <a:schemeClr val="dk2"/>
              </a:buClr>
              <a:buSzPts val="4800"/>
              <a:buFont typeface="Montserrat ExtraBold"/>
              <a:buNone/>
              <a:defRPr sz="6400" b="0" i="0">
                <a:solidFill>
                  <a:schemeClr val="dk2"/>
                </a:solidFill>
                <a:latin typeface="Montserrat ExtraBold"/>
                <a:ea typeface="Montserrat ExtraBold"/>
                <a:cs typeface="Montserrat ExtraBold"/>
                <a:sym typeface="Montserrat ExtraBold"/>
              </a:defRPr>
            </a:lvl4pPr>
            <a:lvl5pPr lvl="4" algn="ctr" rtl="0">
              <a:spcBef>
                <a:spcPts val="0"/>
              </a:spcBef>
              <a:spcAft>
                <a:spcPts val="0"/>
              </a:spcAft>
              <a:buClr>
                <a:schemeClr val="dk2"/>
              </a:buClr>
              <a:buSzPts val="4800"/>
              <a:buFont typeface="Montserrat ExtraBold"/>
              <a:buNone/>
              <a:defRPr sz="6400" b="0" i="0">
                <a:solidFill>
                  <a:schemeClr val="dk2"/>
                </a:solidFill>
                <a:latin typeface="Montserrat ExtraBold"/>
                <a:ea typeface="Montserrat ExtraBold"/>
                <a:cs typeface="Montserrat ExtraBold"/>
                <a:sym typeface="Montserrat ExtraBold"/>
              </a:defRPr>
            </a:lvl5pPr>
            <a:lvl6pPr lvl="5" algn="ctr" rtl="0">
              <a:spcBef>
                <a:spcPts val="0"/>
              </a:spcBef>
              <a:spcAft>
                <a:spcPts val="0"/>
              </a:spcAft>
              <a:buClr>
                <a:schemeClr val="dk2"/>
              </a:buClr>
              <a:buSzPts val="4800"/>
              <a:buFont typeface="Montserrat ExtraBold"/>
              <a:buNone/>
              <a:defRPr sz="6400" b="0" i="0">
                <a:solidFill>
                  <a:schemeClr val="dk2"/>
                </a:solidFill>
                <a:latin typeface="Montserrat ExtraBold"/>
                <a:ea typeface="Montserrat ExtraBold"/>
                <a:cs typeface="Montserrat ExtraBold"/>
                <a:sym typeface="Montserrat ExtraBold"/>
              </a:defRPr>
            </a:lvl6pPr>
            <a:lvl7pPr lvl="6" algn="ctr" rtl="0">
              <a:spcBef>
                <a:spcPts val="0"/>
              </a:spcBef>
              <a:spcAft>
                <a:spcPts val="0"/>
              </a:spcAft>
              <a:buClr>
                <a:schemeClr val="dk2"/>
              </a:buClr>
              <a:buSzPts val="4800"/>
              <a:buFont typeface="Montserrat ExtraBold"/>
              <a:buNone/>
              <a:defRPr sz="6400" b="0" i="0">
                <a:solidFill>
                  <a:schemeClr val="dk2"/>
                </a:solidFill>
                <a:latin typeface="Montserrat ExtraBold"/>
                <a:ea typeface="Montserrat ExtraBold"/>
                <a:cs typeface="Montserrat ExtraBold"/>
                <a:sym typeface="Montserrat ExtraBold"/>
              </a:defRPr>
            </a:lvl7pPr>
            <a:lvl8pPr lvl="7" algn="ctr" rtl="0">
              <a:spcBef>
                <a:spcPts val="0"/>
              </a:spcBef>
              <a:spcAft>
                <a:spcPts val="0"/>
              </a:spcAft>
              <a:buClr>
                <a:schemeClr val="dk2"/>
              </a:buClr>
              <a:buSzPts val="4800"/>
              <a:buFont typeface="Montserrat ExtraBold"/>
              <a:buNone/>
              <a:defRPr sz="6400" b="0" i="0">
                <a:solidFill>
                  <a:schemeClr val="dk2"/>
                </a:solidFill>
                <a:latin typeface="Montserrat ExtraBold"/>
                <a:ea typeface="Montserrat ExtraBold"/>
                <a:cs typeface="Montserrat ExtraBold"/>
                <a:sym typeface="Montserrat ExtraBold"/>
              </a:defRPr>
            </a:lvl8pPr>
            <a:lvl9pPr lvl="8" algn="ctr" rtl="0">
              <a:spcBef>
                <a:spcPts val="0"/>
              </a:spcBef>
              <a:spcAft>
                <a:spcPts val="0"/>
              </a:spcAft>
              <a:buClr>
                <a:schemeClr val="dk2"/>
              </a:buClr>
              <a:buSzPts val="4800"/>
              <a:buFont typeface="Montserrat ExtraBold"/>
              <a:buNone/>
              <a:defRPr sz="6400" b="0" i="0">
                <a:solidFill>
                  <a:schemeClr val="dk2"/>
                </a:solidFill>
                <a:latin typeface="Montserrat ExtraBold"/>
                <a:ea typeface="Montserrat ExtraBold"/>
                <a:cs typeface="Montserrat ExtraBold"/>
                <a:sym typeface="Montserrat ExtraBold"/>
              </a:defRPr>
            </a:lvl9pPr>
          </a:lstStyle>
          <a:p>
            <a:endParaRPr/>
          </a:p>
        </p:txBody>
      </p:sp>
    </p:spTree>
    <p:extLst>
      <p:ext uri="{BB962C8B-B14F-4D97-AF65-F5344CB8AC3E}">
        <p14:creationId xmlns:p14="http://schemas.microsoft.com/office/powerpoint/2010/main" val="113263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5CDCBB-A9A3-4805-8165-51C033E2C0E1}"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40360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5CDCBB-A9A3-4805-8165-51C033E2C0E1}"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351902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CDCBB-A9A3-4805-8165-51C033E2C0E1}"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349557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5CDCBB-A9A3-4805-8165-51C033E2C0E1}"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136256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5CDCBB-A9A3-4805-8165-51C033E2C0E1}"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74065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CDCBB-A9A3-4805-8165-51C033E2C0E1}"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2270904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5CDCBB-A9A3-4805-8165-51C033E2C0E1}"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95442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5CDCBB-A9A3-4805-8165-51C033E2C0E1}"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FB7F84A-8507-4784-85E3-D52792FF6774}" type="slidenum">
              <a:rPr lang="en-US" smtClean="0"/>
              <a:t>‹#›</a:t>
            </a:fld>
            <a:endParaRPr lang="en-US"/>
          </a:p>
        </p:txBody>
      </p:sp>
    </p:spTree>
    <p:extLst>
      <p:ext uri="{BB962C8B-B14F-4D97-AF65-F5344CB8AC3E}">
        <p14:creationId xmlns:p14="http://schemas.microsoft.com/office/powerpoint/2010/main" val="169393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E5CDCBB-A9A3-4805-8165-51C033E2C0E1}" type="datetimeFigureOut">
              <a:rPr lang="en-US" smtClean="0"/>
              <a:t>22/7/2022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FB7F84A-8507-4784-85E3-D52792FF6774}" type="slidenum">
              <a:rPr lang="en-US" smtClean="0"/>
              <a:t>‹#›</a:t>
            </a:fld>
            <a:endParaRPr lang="en-US"/>
          </a:p>
        </p:txBody>
      </p:sp>
    </p:spTree>
    <p:extLst>
      <p:ext uri="{BB962C8B-B14F-4D97-AF65-F5344CB8AC3E}">
        <p14:creationId xmlns:p14="http://schemas.microsoft.com/office/powerpoint/2010/main" val="36284040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9.png"/><Relationship Id="rId5" Type="http://schemas.microsoft.com/office/2007/relationships/media" Target="../media/media3.mp3"/><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9.png"/><Relationship Id="rId5" Type="http://schemas.microsoft.com/office/2007/relationships/media" Target="../media/media3.mp3"/><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9.png"/><Relationship Id="rId5" Type="http://schemas.microsoft.com/office/2007/relationships/media" Target="../media/media3.mp3"/><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9.png"/><Relationship Id="rId5" Type="http://schemas.microsoft.com/office/2007/relationships/media" Target="../media/media3.mp3"/><Relationship Id="rId10" Type="http://schemas.openxmlformats.org/officeDocument/2006/relationships/image" Target="../media/image8.png"/><Relationship Id="rId4" Type="http://schemas.openxmlformats.org/officeDocument/2006/relationships/audio" Target="../media/media2.mp3"/><Relationship Id="rId9"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41C3C4C-D93D-5FD5-B751-98756EDA8967}"/>
              </a:ext>
            </a:extLst>
          </p:cNvPr>
          <p:cNvSpPr txBox="1"/>
          <p:nvPr/>
        </p:nvSpPr>
        <p:spPr>
          <a:xfrm>
            <a:off x="576776" y="464234"/>
            <a:ext cx="11914053" cy="646331"/>
          </a:xfrm>
          <a:prstGeom prst="rect">
            <a:avLst/>
          </a:prstGeom>
          <a:noFill/>
        </p:spPr>
        <p:txBody>
          <a:bodyPr wrap="square" rtlCol="0">
            <a:spAutoFit/>
          </a:bodyPr>
          <a:lstStyle/>
          <a:p>
            <a:pPr algn="ctr"/>
            <a:r>
              <a:rPr lang="en-US" sz="3600" b="1" i="0">
                <a:solidFill>
                  <a:srgbClr val="FF0000"/>
                </a:solidFill>
                <a:effectLst/>
                <a:latin typeface="Times New Roman" panose="02020603050405020304" pitchFamily="18" charset="0"/>
                <a:cs typeface="Times New Roman" panose="02020603050405020304" pitchFamily="18" charset="0"/>
              </a:rPr>
              <a:t>KHỞI ĐỘNG</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948939D5-C2F3-8BCC-132D-2CF0106E2E84}"/>
              </a:ext>
            </a:extLst>
          </p:cNvPr>
          <p:cNvSpPr txBox="1"/>
          <p:nvPr/>
        </p:nvSpPr>
        <p:spPr>
          <a:xfrm>
            <a:off x="576776" y="1442331"/>
            <a:ext cx="10924662" cy="1323439"/>
          </a:xfrm>
          <a:prstGeom prst="rect">
            <a:avLst/>
          </a:prstGeom>
          <a:noFill/>
        </p:spPr>
        <p:txBody>
          <a:bodyPr wrap="square">
            <a:spAutoFit/>
          </a:bodyPr>
          <a:lstStyle/>
          <a:p>
            <a:pPr algn="just"/>
            <a:r>
              <a:rPr lang="vi-VN" sz="4000">
                <a:solidFill>
                  <a:srgbClr val="7030A0"/>
                </a:solidFill>
                <a:latin typeface="Times New Roman" panose="02020603050405020304" pitchFamily="18" charset="0"/>
                <a:cs typeface="Times New Roman" panose="02020603050405020304" pitchFamily="18" charset="0"/>
              </a:rPr>
              <a:t>Theo em, máy tính có tiếp nhận thông tin để điều khiển hoạt động hay không?</a:t>
            </a:r>
            <a:endParaRPr lang="en-US" sz="4000">
              <a:solidFill>
                <a:srgbClr val="7030A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248308" y="3097536"/>
            <a:ext cx="7991475" cy="3505200"/>
          </a:xfrm>
          <a:prstGeom prst="rect">
            <a:avLst/>
          </a:prstGeom>
        </p:spPr>
      </p:pic>
    </p:spTree>
    <p:extLst>
      <p:ext uri="{BB962C8B-B14F-4D97-AF65-F5344CB8AC3E}">
        <p14:creationId xmlns:p14="http://schemas.microsoft.com/office/powerpoint/2010/main" val="294514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11D6F9B6-76BC-E719-DB15-3206D95E703C}"/>
              </a:ext>
            </a:extLst>
          </p:cNvPr>
          <p:cNvSpPr txBox="1"/>
          <p:nvPr/>
        </p:nvSpPr>
        <p:spPr>
          <a:xfrm>
            <a:off x="1149506" y="1565973"/>
            <a:ext cx="10450233" cy="1384995"/>
          </a:xfrm>
          <a:prstGeom prst="rect">
            <a:avLst/>
          </a:prstGeom>
          <a:noFill/>
        </p:spPr>
        <p:txBody>
          <a:bodyPr wrap="square">
            <a:spAutoFit/>
          </a:bodyPr>
          <a:lstStyle/>
          <a:p>
            <a:pPr algn="just"/>
            <a:r>
              <a:rPr lang="vi-VN" sz="2800">
                <a:solidFill>
                  <a:srgbClr val="0070C0"/>
                </a:solidFill>
                <a:latin typeface="Times New Roman" panose="02020603050405020304" pitchFamily="18" charset="0"/>
                <a:cs typeface="Times New Roman" panose="02020603050405020304" pitchFamily="18" charset="0"/>
              </a:rPr>
              <a:t>Khi em làm bài tập môn Tiếng Việt, bộ não của em có phải xử lý thông tin không? Khi em sử dụng máy tính, máy tính có phải xử lý thông tin không?</a:t>
            </a:r>
            <a:endParaRPr lang="vi-VN" sz="2800" b="0" i="0">
              <a:solidFill>
                <a:srgbClr val="0070C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5418682" y="204226"/>
            <a:ext cx="2242858" cy="523220"/>
          </a:xfrm>
          <a:prstGeom prst="rect">
            <a:avLst/>
          </a:prstGeom>
        </p:spPr>
        <p:txBody>
          <a:bodyPr wrap="none">
            <a:spAutoFit/>
          </a:bodyPr>
          <a:lstStyle/>
          <a:p>
            <a:r>
              <a:rPr lang="vi-VN" sz="2800" b="1">
                <a:solidFill>
                  <a:srgbClr val="000000"/>
                </a:solidFill>
                <a:latin typeface="Times New Roman" panose="02020603050405020304" pitchFamily="18" charset="0"/>
                <a:cs typeface="Times New Roman" panose="02020603050405020304" pitchFamily="18" charset="0"/>
              </a:rPr>
              <a:t>LUYỆN TẬP</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85848" y="708519"/>
            <a:ext cx="4254691" cy="523220"/>
          </a:xfrm>
          <a:prstGeom prst="rect">
            <a:avLst/>
          </a:prstGeom>
        </p:spPr>
        <p:txBody>
          <a:bodyPr wrap="none">
            <a:spAutoFit/>
          </a:bodyPr>
          <a:lstStyle/>
          <a:p>
            <a:r>
              <a:rPr lang="vi-VN" sz="2800" b="1">
                <a:solidFill>
                  <a:srgbClr val="000000"/>
                </a:solidFill>
                <a:latin typeface="Times New Roman" panose="02020603050405020304" pitchFamily="18" charset="0"/>
                <a:cs typeface="Times New Roman" panose="02020603050405020304" pitchFamily="18" charset="0"/>
              </a:rPr>
              <a:t>Hoạt động nhóm (</a:t>
            </a:r>
            <a:r>
              <a:rPr lang="en-US" sz="2800" b="1">
                <a:solidFill>
                  <a:srgbClr val="000000"/>
                </a:solidFill>
                <a:latin typeface="Times New Roman" panose="02020603050405020304" pitchFamily="18" charset="0"/>
                <a:cs typeface="Times New Roman" panose="02020603050405020304" pitchFamily="18" charset="0"/>
              </a:rPr>
              <a:t>6</a:t>
            </a:r>
            <a:r>
              <a:rPr lang="vi-VN" sz="2800" b="1">
                <a:solidFill>
                  <a:srgbClr val="000000"/>
                </a:solidFill>
                <a:latin typeface="Times New Roman" panose="02020603050405020304" pitchFamily="18" charset="0"/>
                <a:cs typeface="Times New Roman" panose="02020603050405020304" pitchFamily="18" charset="0"/>
              </a:rPr>
              <a:t> người)</a:t>
            </a:r>
            <a:endParaRPr lang="vi-VN" sz="280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18978" y="4882488"/>
            <a:ext cx="9948871" cy="523220"/>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Khi em sử dụng máy tính, máy tính có phải xử lý thông tin.</a:t>
            </a:r>
          </a:p>
        </p:txBody>
      </p:sp>
      <p:sp>
        <p:nvSpPr>
          <p:cNvPr id="5" name="Rectangle 4"/>
          <p:cNvSpPr/>
          <p:nvPr/>
        </p:nvSpPr>
        <p:spPr>
          <a:xfrm>
            <a:off x="493808" y="4230198"/>
            <a:ext cx="11485132" cy="523220"/>
          </a:xfrm>
          <a:prstGeom prst="rect">
            <a:avLst/>
          </a:prstGeom>
        </p:spPr>
        <p:txBody>
          <a:bodyPr wrap="none">
            <a:spAutoFit/>
          </a:bodyPr>
          <a:lstStyle/>
          <a:p>
            <a:r>
              <a:rPr lang="vi-VN" sz="2800" b="1">
                <a:solidFill>
                  <a:srgbClr val="FF0000"/>
                </a:solidFill>
                <a:latin typeface="Times New Roman" panose="02020603050405020304" pitchFamily="18" charset="0"/>
                <a:cs typeface="Times New Roman" panose="02020603050405020304" pitchFamily="18" charset="0"/>
              </a:rPr>
              <a:t>Khi em làm bài tập môn Tiếng Việt, bộ não của em có phải xử lý thông tin</a:t>
            </a:r>
          </a:p>
        </p:txBody>
      </p:sp>
      <p:sp>
        <p:nvSpPr>
          <p:cNvPr id="8" name="Notched Right Arrow 7"/>
          <p:cNvSpPr/>
          <p:nvPr/>
        </p:nvSpPr>
        <p:spPr>
          <a:xfrm rot="8597004">
            <a:off x="4393060" y="3340647"/>
            <a:ext cx="1005190" cy="401921"/>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7909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P spid="5"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063156" y="1578483"/>
            <a:ext cx="8561302" cy="992357"/>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2"/>
              </a:buClr>
              <a:buSzPts val="4800"/>
              <a:buFont typeface="Montserrat ExtraBold"/>
              <a:buNone/>
              <a:defRPr sz="4800" b="0" i="0" u="none" strike="noStrike" cap="none">
                <a:solidFill>
                  <a:schemeClr val="dk2"/>
                </a:solidFill>
                <a:latin typeface="Montserrat ExtraBold"/>
                <a:ea typeface="Montserrat ExtraBold"/>
                <a:cs typeface="Montserrat ExtraBold"/>
                <a:sym typeface="Montserrat ExtraBold"/>
              </a:defRPr>
            </a:lvl1pPr>
            <a:lvl2pPr marR="0" lvl="1" algn="ctr" rtl="0">
              <a:lnSpc>
                <a:spcPct val="90000"/>
              </a:lnSpc>
              <a:spcBef>
                <a:spcPts val="0"/>
              </a:spcBef>
              <a:spcAft>
                <a:spcPts val="0"/>
              </a:spcAft>
              <a:buClr>
                <a:schemeClr val="dk2"/>
              </a:buClr>
              <a:buSzPts val="4800"/>
              <a:buFont typeface="Montserrat ExtraBold"/>
              <a:buNone/>
              <a:defRPr sz="4800" b="0" i="0" u="none" strike="noStrike" cap="none">
                <a:solidFill>
                  <a:schemeClr val="dk2"/>
                </a:solidFill>
                <a:latin typeface="Montserrat ExtraBold"/>
                <a:ea typeface="Montserrat ExtraBold"/>
                <a:cs typeface="Montserrat ExtraBold"/>
                <a:sym typeface="Montserrat ExtraBold"/>
              </a:defRPr>
            </a:lvl2pPr>
            <a:lvl3pPr marR="0" lvl="2" algn="ctr" rtl="0">
              <a:lnSpc>
                <a:spcPct val="90000"/>
              </a:lnSpc>
              <a:spcBef>
                <a:spcPts val="0"/>
              </a:spcBef>
              <a:spcAft>
                <a:spcPts val="0"/>
              </a:spcAft>
              <a:buClr>
                <a:schemeClr val="dk2"/>
              </a:buClr>
              <a:buSzPts val="4800"/>
              <a:buFont typeface="Montserrat ExtraBold"/>
              <a:buNone/>
              <a:defRPr sz="4800" b="0" i="0" u="none" strike="noStrike" cap="none">
                <a:solidFill>
                  <a:schemeClr val="dk2"/>
                </a:solidFill>
                <a:latin typeface="Montserrat ExtraBold"/>
                <a:ea typeface="Montserrat ExtraBold"/>
                <a:cs typeface="Montserrat ExtraBold"/>
                <a:sym typeface="Montserrat ExtraBold"/>
              </a:defRPr>
            </a:lvl3pPr>
            <a:lvl4pPr marR="0" lvl="3" algn="ctr" rtl="0">
              <a:lnSpc>
                <a:spcPct val="90000"/>
              </a:lnSpc>
              <a:spcBef>
                <a:spcPts val="0"/>
              </a:spcBef>
              <a:spcAft>
                <a:spcPts val="0"/>
              </a:spcAft>
              <a:buClr>
                <a:schemeClr val="dk2"/>
              </a:buClr>
              <a:buSzPts val="4800"/>
              <a:buFont typeface="Montserrat ExtraBold"/>
              <a:buNone/>
              <a:defRPr sz="4800" b="0" i="0" u="none" strike="noStrike" cap="none">
                <a:solidFill>
                  <a:schemeClr val="dk2"/>
                </a:solidFill>
                <a:latin typeface="Montserrat ExtraBold"/>
                <a:ea typeface="Montserrat ExtraBold"/>
                <a:cs typeface="Montserrat ExtraBold"/>
                <a:sym typeface="Montserrat ExtraBold"/>
              </a:defRPr>
            </a:lvl4pPr>
            <a:lvl5pPr marR="0" lvl="4" algn="ctr" rtl="0">
              <a:lnSpc>
                <a:spcPct val="90000"/>
              </a:lnSpc>
              <a:spcBef>
                <a:spcPts val="0"/>
              </a:spcBef>
              <a:spcAft>
                <a:spcPts val="0"/>
              </a:spcAft>
              <a:buClr>
                <a:schemeClr val="dk2"/>
              </a:buClr>
              <a:buSzPts val="4800"/>
              <a:buFont typeface="Montserrat ExtraBold"/>
              <a:buNone/>
              <a:defRPr sz="4800" b="0" i="0" u="none" strike="noStrike" cap="none">
                <a:solidFill>
                  <a:schemeClr val="dk2"/>
                </a:solidFill>
                <a:latin typeface="Montserrat ExtraBold"/>
                <a:ea typeface="Montserrat ExtraBold"/>
                <a:cs typeface="Montserrat ExtraBold"/>
                <a:sym typeface="Montserrat ExtraBold"/>
              </a:defRPr>
            </a:lvl5pPr>
            <a:lvl6pPr marR="0" lvl="5" algn="ctr" rtl="0">
              <a:lnSpc>
                <a:spcPct val="90000"/>
              </a:lnSpc>
              <a:spcBef>
                <a:spcPts val="0"/>
              </a:spcBef>
              <a:spcAft>
                <a:spcPts val="0"/>
              </a:spcAft>
              <a:buClr>
                <a:schemeClr val="dk2"/>
              </a:buClr>
              <a:buSzPts val="4800"/>
              <a:buFont typeface="Montserrat ExtraBold"/>
              <a:buNone/>
              <a:defRPr sz="4800" b="0" i="0" u="none" strike="noStrike" cap="none">
                <a:solidFill>
                  <a:schemeClr val="dk2"/>
                </a:solidFill>
                <a:latin typeface="Montserrat ExtraBold"/>
                <a:ea typeface="Montserrat ExtraBold"/>
                <a:cs typeface="Montserrat ExtraBold"/>
                <a:sym typeface="Montserrat ExtraBold"/>
              </a:defRPr>
            </a:lvl6pPr>
            <a:lvl7pPr marR="0" lvl="6" algn="ctr" rtl="0">
              <a:lnSpc>
                <a:spcPct val="90000"/>
              </a:lnSpc>
              <a:spcBef>
                <a:spcPts val="0"/>
              </a:spcBef>
              <a:spcAft>
                <a:spcPts val="0"/>
              </a:spcAft>
              <a:buClr>
                <a:schemeClr val="dk2"/>
              </a:buClr>
              <a:buSzPts val="4800"/>
              <a:buFont typeface="Montserrat ExtraBold"/>
              <a:buNone/>
              <a:defRPr sz="4800" b="0" i="0" u="none" strike="noStrike" cap="none">
                <a:solidFill>
                  <a:schemeClr val="dk2"/>
                </a:solidFill>
                <a:latin typeface="Montserrat ExtraBold"/>
                <a:ea typeface="Montserrat ExtraBold"/>
                <a:cs typeface="Montserrat ExtraBold"/>
                <a:sym typeface="Montserrat ExtraBold"/>
              </a:defRPr>
            </a:lvl7pPr>
            <a:lvl8pPr marR="0" lvl="7" algn="ctr" rtl="0">
              <a:lnSpc>
                <a:spcPct val="90000"/>
              </a:lnSpc>
              <a:spcBef>
                <a:spcPts val="0"/>
              </a:spcBef>
              <a:spcAft>
                <a:spcPts val="0"/>
              </a:spcAft>
              <a:buClr>
                <a:schemeClr val="dk2"/>
              </a:buClr>
              <a:buSzPts val="4800"/>
              <a:buFont typeface="Montserrat ExtraBold"/>
              <a:buNone/>
              <a:defRPr sz="4800" b="0" i="0" u="none" strike="noStrike" cap="none">
                <a:solidFill>
                  <a:schemeClr val="dk2"/>
                </a:solidFill>
                <a:latin typeface="Montserrat ExtraBold"/>
                <a:ea typeface="Montserrat ExtraBold"/>
                <a:cs typeface="Montserrat ExtraBold"/>
                <a:sym typeface="Montserrat ExtraBold"/>
              </a:defRPr>
            </a:lvl8pPr>
            <a:lvl9pPr marR="0" lvl="8" algn="ctr" rtl="0">
              <a:lnSpc>
                <a:spcPct val="90000"/>
              </a:lnSpc>
              <a:spcBef>
                <a:spcPts val="0"/>
              </a:spcBef>
              <a:spcAft>
                <a:spcPts val="0"/>
              </a:spcAft>
              <a:buClr>
                <a:schemeClr val="dk2"/>
              </a:buClr>
              <a:buSzPts val="4800"/>
              <a:buFont typeface="Montserrat ExtraBold"/>
              <a:buNone/>
              <a:defRPr sz="4800" b="0" i="0" u="none" strike="noStrike" cap="none">
                <a:solidFill>
                  <a:schemeClr val="dk2"/>
                </a:solidFill>
                <a:latin typeface="Montserrat ExtraBold"/>
                <a:ea typeface="Montserrat ExtraBold"/>
                <a:cs typeface="Montserrat ExtraBold"/>
                <a:sym typeface="Montserrat ExtraBold"/>
              </a:defRPr>
            </a:lvl9pPr>
          </a:lstStyle>
          <a:p>
            <a:r>
              <a:rPr lang="en-US" sz="6400" b="1" dirty="0" err="1">
                <a:solidFill>
                  <a:schemeClr val="tx1"/>
                </a:solidFill>
                <a:latin typeface="UTM Bustamalaka" panose="02040603050506020204" pitchFamily="18" charset="0"/>
              </a:rPr>
              <a:t>Trò</a:t>
            </a:r>
            <a:r>
              <a:rPr lang="en-US" sz="6400" b="1" dirty="0">
                <a:solidFill>
                  <a:schemeClr val="tx1"/>
                </a:solidFill>
                <a:latin typeface="UTM Bustamalaka" panose="02040603050506020204" pitchFamily="18" charset="0"/>
              </a:rPr>
              <a:t> </a:t>
            </a:r>
            <a:r>
              <a:rPr lang="en-US" sz="6400" b="1" dirty="0" err="1">
                <a:solidFill>
                  <a:schemeClr val="tx1"/>
                </a:solidFill>
                <a:latin typeface="UTM Bustamalaka" panose="02040603050506020204" pitchFamily="18" charset="0"/>
              </a:rPr>
              <a:t>chơi</a:t>
            </a:r>
            <a:r>
              <a:rPr lang="en-US" sz="6400" b="1" dirty="0">
                <a:solidFill>
                  <a:schemeClr val="tx1"/>
                </a:solidFill>
                <a:latin typeface="UTM Bustamalaka" panose="02040603050506020204" pitchFamily="18" charset="0"/>
              </a:rPr>
              <a:t> Ai </a:t>
            </a:r>
            <a:r>
              <a:rPr lang="en-US" sz="6400" b="1" dirty="0" err="1">
                <a:solidFill>
                  <a:schemeClr val="tx1"/>
                </a:solidFill>
                <a:latin typeface="UTM Bustamalaka" panose="02040603050506020204" pitchFamily="18" charset="0"/>
              </a:rPr>
              <a:t>là</a:t>
            </a:r>
            <a:r>
              <a:rPr lang="en-US" sz="6400" b="1" dirty="0">
                <a:solidFill>
                  <a:schemeClr val="tx1"/>
                </a:solidFill>
                <a:latin typeface="UTM Bustamalaka" panose="02040603050506020204" pitchFamily="18" charset="0"/>
              </a:rPr>
              <a:t> </a:t>
            </a:r>
            <a:r>
              <a:rPr lang="en-US" sz="6400" b="1" dirty="0" err="1">
                <a:solidFill>
                  <a:schemeClr val="tx1"/>
                </a:solidFill>
                <a:latin typeface="UTM Bustamalaka" panose="02040603050506020204" pitchFamily="18" charset="0"/>
              </a:rPr>
              <a:t>triệu</a:t>
            </a:r>
            <a:r>
              <a:rPr lang="en-US" sz="6400" b="1" dirty="0">
                <a:solidFill>
                  <a:schemeClr val="tx1"/>
                </a:solidFill>
                <a:latin typeface="UTM Bustamalaka" panose="02040603050506020204" pitchFamily="18" charset="0"/>
              </a:rPr>
              <a:t> </a:t>
            </a:r>
            <a:r>
              <a:rPr lang="en-US" sz="6400" b="1" dirty="0" err="1">
                <a:solidFill>
                  <a:schemeClr val="tx1"/>
                </a:solidFill>
                <a:latin typeface="UTM Bustamalaka" panose="02040603050506020204" pitchFamily="18" charset="0"/>
              </a:rPr>
              <a:t>phú</a:t>
            </a:r>
            <a:endParaRPr lang="en-US" sz="6400" b="1" dirty="0">
              <a:solidFill>
                <a:schemeClr val="tx1"/>
              </a:solidFill>
              <a:latin typeface="UTM Bustamalaka" panose="02040603050506020204" pitchFamily="18" charset="0"/>
            </a:endParaRPr>
          </a:p>
        </p:txBody>
      </p:sp>
    </p:spTree>
    <p:extLst>
      <p:ext uri="{BB962C8B-B14F-4D97-AF65-F5344CB8AC3E}">
        <p14:creationId xmlns:p14="http://schemas.microsoft.com/office/powerpoint/2010/main" val="14302942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xmlns="" id="{2AB8A841-494C-4C05-B559-B83B93E27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51755" y="95129"/>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404151" y="3903412"/>
            <a:ext cx="9383697" cy="461665"/>
          </a:xfrm>
          <a:prstGeom prst="rect">
            <a:avLst/>
          </a:prstGeom>
          <a:noFill/>
        </p:spPr>
        <p:txBody>
          <a:bodyPr wrap="square" rtlCol="0">
            <a:spAutoFit/>
          </a:bodyPr>
          <a:lstStyle/>
          <a:p>
            <a:pPr lvl="0"/>
            <a:r>
              <a:rPr lang="en-US" sz="2400" dirty="0" err="1">
                <a:solidFill>
                  <a:schemeClr val="bg1"/>
                </a:solidFill>
                <a:latin typeface="Times New Roman" panose="02020603050405020304" pitchFamily="18" charset="0"/>
                <a:cs typeface="Times New Roman" panose="02020603050405020304" pitchFamily="18" charset="0"/>
              </a:rPr>
              <a:t>Khi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giáo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tập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Toán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bộ</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em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xử</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thông</a:t>
            </a:r>
            <a:r>
              <a:rPr lang="en-US" sz="2400" dirty="0">
                <a:solidFill>
                  <a:schemeClr val="bg1"/>
                </a:solidFill>
                <a:latin typeface="Times New Roman" panose="02020603050405020304" pitchFamily="18" charset="0"/>
                <a:cs typeface="Times New Roman" panose="02020603050405020304" pitchFamily="18" charset="0"/>
              </a:rPr>
              <a:t> tin </a:t>
            </a:r>
            <a:r>
              <a:rPr lang="en-US" sz="2400" dirty="0" err="1">
                <a:solidFill>
                  <a:schemeClr val="bg1"/>
                </a:solidFill>
                <a:latin typeface="Times New Roman" panose="02020603050405020304" pitchFamily="18" charset="0"/>
                <a:cs typeface="Times New Roman" panose="02020603050405020304" pitchFamily="18" charset="0"/>
              </a:rPr>
              <a:t>gì</a:t>
            </a:r>
            <a:r>
              <a:rPr lang="en-US" sz="2400" dirty="0">
                <a:solidFill>
                  <a:schemeClr val="bg1"/>
                </a:solidFill>
                <a:latin typeface="Times New Roman" panose="02020603050405020304" pitchFamily="18" charset="0"/>
                <a:cs typeface="Times New Roman" panose="02020603050405020304" pitchFamily="18" charset="0"/>
              </a:rPr>
              <a:t>?</a:t>
            </a:r>
          </a:p>
        </p:txBody>
      </p:sp>
      <p:sp>
        <p:nvSpPr>
          <p:cNvPr id="15" name="bang a">
            <a:extLst>
              <a:ext uri="{FF2B5EF4-FFF2-40B4-BE49-F238E27FC236}">
                <a16:creationId xmlns:a16="http://schemas.microsoft.com/office/drawing/2014/main" xmlns="" id="{D0E6AFB4-275F-4728-9A13-27E00F9EA3A2}"/>
              </a:ext>
            </a:extLst>
          </p:cNvPr>
          <p:cNvSpPr/>
          <p:nvPr/>
        </p:nvSpPr>
        <p:spPr>
          <a:xfrm flipH="1">
            <a:off x="806332"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p an a">
            <a:extLst>
              <a:ext uri="{FF2B5EF4-FFF2-40B4-BE49-F238E27FC236}">
                <a16:creationId xmlns:a16="http://schemas.microsoft.com/office/drawing/2014/main" xmlns="" id="{9897B1B9-EB78-41AF-AC33-1E8F7714B11F}"/>
              </a:ext>
            </a:extLst>
          </p:cNvPr>
          <p:cNvSpPr txBox="1"/>
          <p:nvPr/>
        </p:nvSpPr>
        <p:spPr>
          <a:xfrm>
            <a:off x="1106008" y="5197163"/>
            <a:ext cx="4650419" cy="400110"/>
          </a:xfrm>
          <a:prstGeom prst="rect">
            <a:avLst/>
          </a:prstGeom>
          <a:noFill/>
        </p:spPr>
        <p:txBody>
          <a:bodyPr wrap="square" rtlCol="0">
            <a:spAutoFit/>
          </a:bodyPr>
          <a:lstStyle/>
          <a:p>
            <a:pPr>
              <a:buClr>
                <a:schemeClr val="bg1"/>
              </a:buClr>
            </a:pPr>
            <a:r>
              <a:rPr lang="en-US" sz="2000" dirty="0">
                <a:solidFill>
                  <a:srgbClr val="FFC000"/>
                </a:solidFill>
                <a:ea typeface="Tahoma" panose="020B0604030504040204" pitchFamily="34" charset="0"/>
                <a:cs typeface="Tahoma" panose="020B0604030504040204" pitchFamily="34" charset="0"/>
              </a:rPr>
              <a:t>A.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Làm</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tập</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môn</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Toán</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7" name="dap an c">
            <a:extLst>
              <a:ext uri="{FF2B5EF4-FFF2-40B4-BE49-F238E27FC236}">
                <a16:creationId xmlns:a16="http://schemas.microsoft.com/office/drawing/2014/main" xmlns="" id="{D96707EC-5A82-4050-B897-6DBAB63AC957}"/>
              </a:ext>
            </a:extLst>
          </p:cNvPr>
          <p:cNvSpPr txBox="1"/>
          <p:nvPr/>
        </p:nvSpPr>
        <p:spPr>
          <a:xfrm>
            <a:off x="1106008" y="6060425"/>
            <a:ext cx="4650419" cy="400110"/>
          </a:xfrm>
          <a:prstGeom prst="rect">
            <a:avLst/>
          </a:prstGeom>
          <a:noFill/>
        </p:spPr>
        <p:txBody>
          <a:bodyPr wrap="square" rtlCol="0">
            <a:spAutoFit/>
          </a:bodyPr>
          <a:lstStyle/>
          <a:p>
            <a:pPr>
              <a:buClr>
                <a:schemeClr val="bg1"/>
              </a:buClr>
            </a:pPr>
            <a:r>
              <a:rPr lang="en-US" sz="2000" dirty="0">
                <a:solidFill>
                  <a:srgbClr val="FFC000"/>
                </a:solidFill>
                <a:ea typeface="Tahoma" panose="020B0604030504040204" pitchFamily="34" charset="0"/>
                <a:cs typeface="Tahoma" panose="020B0604030504040204" pitchFamily="34" charset="0"/>
              </a:rPr>
              <a:t>C.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Không</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phải</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làm</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gì</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1" name="bang b">
            <a:extLst>
              <a:ext uri="{FF2B5EF4-FFF2-40B4-BE49-F238E27FC236}">
                <a16:creationId xmlns:a16="http://schemas.microsoft.com/office/drawing/2014/main" xmlns="" id="{8DD63B39-09F3-4F04-83CD-408FC7619A90}"/>
              </a:ext>
            </a:extLst>
          </p:cNvPr>
          <p:cNvSpPr/>
          <p:nvPr/>
        </p:nvSpPr>
        <p:spPr>
          <a:xfrm flipH="1">
            <a:off x="6135895" y="509496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p an b">
            <a:extLst>
              <a:ext uri="{FF2B5EF4-FFF2-40B4-BE49-F238E27FC236}">
                <a16:creationId xmlns:a16="http://schemas.microsoft.com/office/drawing/2014/main" xmlns="" id="{9B5DABB8-849A-4D2D-930C-9CA07BFC5BDE}"/>
              </a:ext>
            </a:extLst>
          </p:cNvPr>
          <p:cNvSpPr txBox="1"/>
          <p:nvPr/>
        </p:nvSpPr>
        <p:spPr>
          <a:xfrm>
            <a:off x="6435571" y="5197163"/>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dirty="0">
                <a:solidFill>
                  <a:srgbClr val="FFC000"/>
                </a:solidFill>
                <a:ea typeface="Tahoma" panose="020B0604030504040204" pitchFamily="34" charset="0"/>
                <a:cs typeface="Tahoma" panose="020B0604030504040204" pitchFamily="34" charset="0"/>
              </a:rPr>
              <a:t>B.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Làm</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tập</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môn</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Tiếng</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Việt</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a:p>
            <a:pPr marL="342900" indent="-342900">
              <a:buClr>
                <a:schemeClr val="bg1"/>
              </a:buClr>
              <a:buFont typeface="Wingdings" panose="05000000000000000000" pitchFamily="2" charset="2"/>
              <a:buChar char="w"/>
            </a:pPr>
            <a:endParaRPr lang="en-US" sz="2000" dirty="0">
              <a:solidFill>
                <a:schemeClr val="bg1"/>
              </a:solidFill>
              <a:ea typeface="Tahoma" panose="020B0604030504040204" pitchFamily="34" charset="0"/>
              <a:cs typeface="Tahoma" panose="020B0604030504040204" pitchFamily="34" charset="0"/>
            </a:endParaRPr>
          </a:p>
        </p:txBody>
      </p:sp>
      <p:sp>
        <p:nvSpPr>
          <p:cNvPr id="34" name="dap an d">
            <a:extLst>
              <a:ext uri="{FF2B5EF4-FFF2-40B4-BE49-F238E27FC236}">
                <a16:creationId xmlns:a16="http://schemas.microsoft.com/office/drawing/2014/main" xmlns=""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900" indent="-342900">
              <a:buClr>
                <a:schemeClr val="bg1"/>
              </a:buClr>
              <a:buFont typeface="Wingdings" panose="05000000000000000000" pitchFamily="2" charset="2"/>
              <a:buChar char="w"/>
            </a:pPr>
            <a:r>
              <a:rPr lang="en-US" sz="2000" dirty="0">
                <a:solidFill>
                  <a:srgbClr val="FFC000"/>
                </a:solidFill>
                <a:ea typeface="Tahoma" panose="020B0604030504040204" pitchFamily="34" charset="0"/>
                <a:cs typeface="Tahoma" panose="020B0604030504040204" pitchFamily="34" charset="0"/>
              </a:rPr>
              <a:t>D.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Làm</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bài</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tập</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môn</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Anh</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văn</a:t>
            </a:r>
            <a:endParaRPr lang="en-US" sz="2000" dirty="0">
              <a:solidFill>
                <a:schemeClr val="bg1"/>
              </a:solidFill>
              <a:ea typeface="Tahoma" panose="020B0604030504040204" pitchFamily="34" charset="0"/>
              <a:cs typeface="Tahoma" panose="020B0604030504040204" pitchFamily="34"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405346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34294F01-75A2-47C6-8975-F699C21E23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084" y="-49894"/>
            <a:ext cx="3468041" cy="3468041"/>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584278"/>
            <a:ext cx="10872190" cy="125193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404151" y="3697337"/>
            <a:ext cx="9383697" cy="830997"/>
          </a:xfrm>
          <a:prstGeom prst="rect">
            <a:avLst/>
          </a:prstGeom>
          <a:noFill/>
        </p:spPr>
        <p:txBody>
          <a:bodyPr wrap="square" rtlCol="0">
            <a:spAutoFit/>
          </a:bodyPr>
          <a:lstStyle/>
          <a:p>
            <a:pPr algn="ctr" defTabSz="913586">
              <a:defRPr/>
            </a:pPr>
            <a:r>
              <a:rPr lang="en-US" sz="2400" dirty="0" err="1">
                <a:solidFill>
                  <a:prstClr val="white"/>
                </a:solidFill>
                <a:latin typeface="Times New Roman" panose="02020603050405020304" pitchFamily="18" charset="0"/>
                <a:cs typeface="Times New Roman" panose="02020603050405020304" pitchFamily="18" charset="0"/>
              </a:rPr>
              <a:t>Khi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xem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tivi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dự</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báo</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hôm</a:t>
            </a:r>
            <a:r>
              <a:rPr lang="en-US" sz="2400" dirty="0">
                <a:solidFill>
                  <a:prstClr val="white"/>
                </a:solidFill>
                <a:latin typeface="Times New Roman" panose="02020603050405020304" pitchFamily="18" charset="0"/>
                <a:cs typeface="Times New Roman" panose="02020603050405020304" pitchFamily="18" charset="0"/>
              </a:rPr>
              <a:t> nay </a:t>
            </a:r>
            <a:r>
              <a:rPr lang="en-US" sz="2400" dirty="0" err="1">
                <a:solidFill>
                  <a:prstClr val="white"/>
                </a:solidFill>
                <a:latin typeface="Times New Roman" panose="02020603050405020304" pitchFamily="18" charset="0"/>
                <a:cs typeface="Times New Roman" panose="02020603050405020304" pitchFamily="18" charset="0"/>
              </a:rPr>
              <a:t>nắng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nóng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nên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em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mặc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quần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áo</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mát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học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bộ</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não</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của</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em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cần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xử</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lý</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thông</a:t>
            </a:r>
            <a:r>
              <a:rPr lang="en-US" sz="2400" dirty="0">
                <a:solidFill>
                  <a:prstClr val="white"/>
                </a:solidFill>
                <a:latin typeface="Times New Roman" panose="02020603050405020304" pitchFamily="18" charset="0"/>
                <a:cs typeface="Times New Roman" panose="02020603050405020304" pitchFamily="18" charset="0"/>
              </a:rPr>
              <a:t> tin </a:t>
            </a:r>
            <a:r>
              <a:rPr lang="en-US" sz="2400" dirty="0" err="1">
                <a:solidFill>
                  <a:prstClr val="white"/>
                </a:solidFill>
                <a:latin typeface="Times New Roman" panose="02020603050405020304" pitchFamily="18" charset="0"/>
                <a:cs typeface="Times New Roman" panose="02020603050405020304" pitchFamily="18" charset="0"/>
              </a:rPr>
              <a:t>gì</a:t>
            </a:r>
            <a:r>
              <a:rPr lang="en-US" sz="2400" dirty="0">
                <a:solidFill>
                  <a:prstClr val="white"/>
                </a:solidFill>
                <a:latin typeface="Times New Roman" panose="02020603050405020304" pitchFamily="18" charset="0"/>
                <a:cs typeface="Times New Roman" panose="02020603050405020304" pitchFamily="18" charset="0"/>
              </a:rPr>
              <a:t>?</a:t>
            </a:r>
          </a:p>
        </p:txBody>
      </p:sp>
      <p:sp>
        <p:nvSpPr>
          <p:cNvPr id="15" name="bang b">
            <a:extLst>
              <a:ext uri="{FF2B5EF4-FFF2-40B4-BE49-F238E27FC236}">
                <a16:creationId xmlns:a16="http://schemas.microsoft.com/office/drawing/2014/main" xmlns="" id="{D0E6AFB4-275F-4728-9A13-27E00F9EA3A2}"/>
              </a:ext>
            </a:extLst>
          </p:cNvPr>
          <p:cNvSpPr/>
          <p:nvPr/>
        </p:nvSpPr>
        <p:spPr>
          <a:xfrm flipH="1">
            <a:off x="6135895" y="510058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c">
            <a:extLst>
              <a:ext uri="{FF2B5EF4-FFF2-40B4-BE49-F238E27FC236}">
                <a16:creationId xmlns:a16="http://schemas.microsoft.com/office/drawing/2014/main" xmlns="" id="{CA2E0476-BE10-4768-BE1B-A9C0072703C2}"/>
              </a:ext>
            </a:extLst>
          </p:cNvPr>
          <p:cNvSpPr/>
          <p:nvPr/>
        </p:nvSpPr>
        <p:spPr>
          <a:xfrm flipH="1">
            <a:off x="806332"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b">
            <a:extLst>
              <a:ext uri="{FF2B5EF4-FFF2-40B4-BE49-F238E27FC236}">
                <a16:creationId xmlns:a16="http://schemas.microsoft.com/office/drawing/2014/main" xmlns="" id="{9897B1B9-EB78-41AF-AC33-1E8F7714B11F}"/>
              </a:ext>
            </a:extLst>
          </p:cNvPr>
          <p:cNvSpPr txBox="1"/>
          <p:nvPr/>
        </p:nvSpPr>
        <p:spPr>
          <a:xfrm>
            <a:off x="6435571" y="5202784"/>
            <a:ext cx="4650419" cy="400110"/>
          </a:xfrm>
          <a:prstGeom prst="rect">
            <a:avLst/>
          </a:prstGeom>
          <a:noFill/>
        </p:spPr>
        <p:txBody>
          <a:bodyPr wrap="square" rtlCol="0">
            <a:spAutoFit/>
          </a:bodyPr>
          <a:lstStyle/>
          <a:p>
            <a:pPr marL="342751" indent="-342751" defTabSz="913586">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Mặc</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quần</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áo</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mát</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đi</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học</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27" name="cau hoi c">
            <a:extLst>
              <a:ext uri="{FF2B5EF4-FFF2-40B4-BE49-F238E27FC236}">
                <a16:creationId xmlns:a16="http://schemas.microsoft.com/office/drawing/2014/main" xmlns="" id="{D96707EC-5A82-4050-B897-6DBAB63AC957}"/>
              </a:ext>
            </a:extLst>
          </p:cNvPr>
          <p:cNvSpPr txBox="1"/>
          <p:nvPr/>
        </p:nvSpPr>
        <p:spPr>
          <a:xfrm>
            <a:off x="1106008" y="6060425"/>
            <a:ext cx="5029885" cy="40011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Tivi</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dự</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báo</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hôm</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nay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thời</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tiết</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mát</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mẻ</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751" indent="-342751" defTabSz="913586">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Mặc</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quần</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áo</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ấm</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đi</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học</a:t>
            </a:r>
            <a:r>
              <a:rPr lang="en-US" sz="20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t>
            </a:r>
            <a:endPar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435571" y="6060425"/>
            <a:ext cx="4650419" cy="400110"/>
          </a:xfrm>
          <a:prstGeom prst="rect">
            <a:avLst/>
          </a:prstGeom>
          <a:noFill/>
        </p:spPr>
        <p:txBody>
          <a:bodyPr wrap="square" rtlCol="0">
            <a:spAutoFit/>
          </a:bodyPr>
          <a:lstStyle/>
          <a:p>
            <a:pPr marL="342751" indent="-342751" defTabSz="913586">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Mặc</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quần</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áo</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smtClean="0">
                <a:solidFill>
                  <a:prstClr val="white"/>
                </a:solidFill>
                <a:latin typeface="Times New Roman" panose="02020603050405020304" pitchFamily="18" charset="0"/>
                <a:ea typeface="Tahoma" panose="020B0604030504040204" pitchFamily="34" charset="0"/>
                <a:cs typeface="Times New Roman" panose="02020603050405020304" pitchFamily="18" charset="0"/>
              </a:rPr>
              <a:t>ấm</a:t>
            </a:r>
            <a:r>
              <a:rPr lang="en-US" sz="2000" dirty="0" smtClean="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endPar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7421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C975AF1-8BB4-444D-993E-F98C38C51C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01874" y="-87764"/>
            <a:ext cx="3468041" cy="3090449"/>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2895600"/>
            <a:ext cx="10872190" cy="19406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404151" y="3142756"/>
            <a:ext cx="9383697" cy="1569660"/>
          </a:xfrm>
          <a:prstGeom prst="rect">
            <a:avLst/>
          </a:prstGeom>
          <a:noFill/>
        </p:spPr>
        <p:txBody>
          <a:bodyPr wrap="square" rtlCol="0">
            <a:spAutoFit/>
          </a:bodyPr>
          <a:lstStyle/>
          <a:p>
            <a:pPr algn="just" defTabSz="913586">
              <a:defRPr/>
            </a:pPr>
            <a:r>
              <a:rPr lang="vi-VN" sz="2400" dirty="0">
                <a:solidFill>
                  <a:prstClr val="white"/>
                </a:solidFill>
                <a:latin typeface="Times New Roman" panose="02020603050405020304" pitchFamily="18" charset="0"/>
                <a:cs typeface="Times New Roman" panose="02020603050405020304" pitchFamily="18" charset="0"/>
              </a:rPr>
              <a:t>Mùa hè nhiều gia đình sử dụng máy điều hòa nhiệt độ để làm mát không khí trong phòng. Máy hoạt động theo tín hiệu điều khiển từ xa qua bộ điều khiển. Khi máy đang chạy, người dùng bấm tắt máy thì nó sẽ ngừng hoạt động. Thông tin mà máy điều hòa nhận được là gì?</a:t>
            </a:r>
            <a:endParaRPr lang="en-US" sz="2400" dirty="0" err="1">
              <a:solidFill>
                <a:prstClr val="white"/>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xmlns="" id="{D0E6AFB4-275F-4728-9A13-27E00F9EA3A2}"/>
              </a:ext>
            </a:extLst>
          </p:cNvPr>
          <p:cNvSpPr/>
          <p:nvPr/>
        </p:nvSpPr>
        <p:spPr>
          <a:xfrm flipH="1">
            <a:off x="804609" y="5961292"/>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5"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c">
            <a:extLst>
              <a:ext uri="{FF2B5EF4-FFF2-40B4-BE49-F238E27FC236}">
                <a16:creationId xmlns:a16="http://schemas.microsoft.com/office/drawing/2014/main" xmlns="" id="{9897B1B9-EB78-41AF-AC33-1E8F7714B11F}"/>
              </a:ext>
            </a:extLst>
          </p:cNvPr>
          <p:cNvSpPr txBox="1"/>
          <p:nvPr/>
        </p:nvSpPr>
        <p:spPr>
          <a:xfrm>
            <a:off x="1104285" y="6063493"/>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Tắt</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máy</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1" y="5197162"/>
            <a:ext cx="4650419" cy="400110"/>
          </a:xfrm>
          <a:prstGeom prst="rect">
            <a:avLst/>
          </a:prstGeom>
          <a:noFill/>
        </p:spPr>
        <p:txBody>
          <a:bodyPr wrap="square" rtlCol="0">
            <a:spAutoFit/>
          </a:bodyPr>
          <a:lstStyle/>
          <a:p>
            <a:pPr marL="342751" indent="-342751" defTabSz="913586">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Giảm</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nhiệt</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độ</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d">
            <a:extLst>
              <a:ext uri="{FF2B5EF4-FFF2-40B4-BE49-F238E27FC236}">
                <a16:creationId xmlns:a16="http://schemas.microsoft.com/office/drawing/2014/main" xmlns="" id="{A6F11D1C-4D08-4BAF-9A3D-4AC673B9036B}"/>
              </a:ext>
            </a:extLst>
          </p:cNvPr>
          <p:cNvSpPr/>
          <p:nvPr/>
        </p:nvSpPr>
        <p:spPr>
          <a:xfrm flipH="1">
            <a:off x="6135895" y="5958224"/>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sz="20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Tăng</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nhiệt</a:t>
            </a:r>
            <a:r>
              <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b="1"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độ</a:t>
            </a:r>
            <a:endPar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d">
            <a:extLst>
              <a:ext uri="{FF2B5EF4-FFF2-40B4-BE49-F238E27FC236}">
                <a16:creationId xmlns:a16="http://schemas.microsoft.com/office/drawing/2014/main" xmlns="" id="{42A746A3-96B8-42A5-8EFA-A104DB6B2F69}"/>
              </a:ext>
            </a:extLst>
          </p:cNvPr>
          <p:cNvSpPr txBox="1"/>
          <p:nvPr/>
        </p:nvSpPr>
        <p:spPr>
          <a:xfrm>
            <a:off x="6435571" y="6060425"/>
            <a:ext cx="4650419"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i="1" dirty="0" err="1">
                <a:solidFill>
                  <a:schemeClr val="bg1"/>
                </a:solidFill>
              </a:rPr>
              <a:t>Không</a:t>
            </a:r>
            <a:r>
              <a:rPr lang="en-US" i="1" dirty="0">
                <a:solidFill>
                  <a:schemeClr val="bg1"/>
                </a:solidFill>
              </a:rPr>
              <a:t> </a:t>
            </a:r>
            <a:r>
              <a:rPr lang="en-US" i="1" dirty="0" err="1">
                <a:solidFill>
                  <a:schemeClr val="bg1"/>
                </a:solidFill>
              </a:rPr>
              <a:t>phải</a:t>
            </a:r>
            <a:r>
              <a:rPr lang="en-US" i="1" dirty="0">
                <a:solidFill>
                  <a:schemeClr val="bg1"/>
                </a:solidFill>
              </a:rPr>
              <a:t> </a:t>
            </a:r>
            <a:r>
              <a:rPr lang="en-US" i="1" dirty="0" err="1">
                <a:solidFill>
                  <a:schemeClr val="bg1"/>
                </a:solidFill>
              </a:rPr>
              <a:t>làm</a:t>
            </a:r>
            <a:r>
              <a:rPr lang="en-US" i="1" dirty="0">
                <a:solidFill>
                  <a:schemeClr val="bg1"/>
                </a:solidFill>
              </a:rPr>
              <a:t> </a:t>
            </a:r>
            <a:r>
              <a:rPr lang="en-US" i="1" dirty="0" err="1">
                <a:solidFill>
                  <a:schemeClr val="bg1"/>
                </a:solidFill>
              </a:rPr>
              <a:t>gì</a:t>
            </a:r>
            <a:r>
              <a:rPr lang="en-US" i="1" dirty="0">
                <a:solidFill>
                  <a:schemeClr val="bg1"/>
                </a:solidFill>
              </a:rPr>
              <a:t> </a:t>
            </a:r>
            <a:r>
              <a:rPr lang="en-US" i="1" dirty="0" err="1">
                <a:solidFill>
                  <a:schemeClr val="bg1"/>
                </a:solidFill>
              </a:rPr>
              <a:t>hết</a:t>
            </a:r>
            <a:endParaRPr lang="en-US" dirty="0">
              <a:solidFill>
                <a:schemeClr val="bg1"/>
              </a:solidFill>
            </a:endParaRP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303689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69C01B56-DA3A-41A9-AE57-D9F13F2E198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45106" y="-49894"/>
            <a:ext cx="3245019" cy="3245019"/>
          </a:xfrm>
          <a:prstGeom prst="rect">
            <a:avLst/>
          </a:prstGeom>
        </p:spPr>
      </p:pic>
      <p:cxnSp>
        <p:nvCxnSpPr>
          <p:cNvPr id="23" name="Straight Connector 22">
            <a:extLst>
              <a:ext uri="{FF2B5EF4-FFF2-40B4-BE49-F238E27FC236}">
                <a16:creationId xmlns:a16="http://schemas.microsoft.com/office/drawing/2014/main" xmlns="" id="{C7B0FE9C-F303-49FF-B30D-C4457E06642A}"/>
              </a:ext>
            </a:extLst>
          </p:cNvPr>
          <p:cNvCxnSpPr/>
          <p:nvPr/>
        </p:nvCxnSpPr>
        <p:spPr>
          <a:xfrm>
            <a:off x="0" y="6260480"/>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F7D700C-B032-496C-9680-57633EB31182}"/>
              </a:ext>
            </a:extLst>
          </p:cNvPr>
          <p:cNvCxnSpPr/>
          <p:nvPr/>
        </p:nvCxnSpPr>
        <p:spPr>
          <a:xfrm>
            <a:off x="0" y="5397218"/>
            <a:ext cx="12192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4199134-2609-4E66-A329-2863BCCC5133}"/>
              </a:ext>
            </a:extLst>
          </p:cNvPr>
          <p:cNvCxnSpPr/>
          <p:nvPr/>
        </p:nvCxnSpPr>
        <p:spPr>
          <a:xfrm>
            <a:off x="0" y="419470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xmlns="" id="{2254BD6F-C222-4EBF-A18A-FDA724EC8AEA}"/>
              </a:ext>
            </a:extLst>
          </p:cNvPr>
          <p:cNvSpPr/>
          <p:nvPr/>
        </p:nvSpPr>
        <p:spPr>
          <a:xfrm flipH="1">
            <a:off x="659905" y="3117774"/>
            <a:ext cx="10872190" cy="1718438"/>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xmlns="" id="{4605F6AC-8356-4661-B6A4-309609CF4CCF}"/>
              </a:ext>
            </a:extLst>
          </p:cNvPr>
          <p:cNvSpPr txBox="1"/>
          <p:nvPr/>
        </p:nvSpPr>
        <p:spPr>
          <a:xfrm>
            <a:off x="1404151" y="3229298"/>
            <a:ext cx="9383697" cy="1569660"/>
          </a:xfrm>
          <a:prstGeom prst="rect">
            <a:avLst/>
          </a:prstGeom>
          <a:noFill/>
        </p:spPr>
        <p:txBody>
          <a:bodyPr wrap="square" rtlCol="0">
            <a:spAutoFit/>
          </a:bodyPr>
          <a:lstStyle/>
          <a:p>
            <a:pPr algn="just" defTabSz="913586">
              <a:defRPr/>
            </a:pPr>
            <a:r>
              <a:rPr lang="vi-VN" sz="2400" dirty="0">
                <a:solidFill>
                  <a:prstClr val="white"/>
                </a:solidFill>
                <a:latin typeface="Times New Roman" panose="02020603050405020304" pitchFamily="18" charset="0"/>
                <a:cs typeface="Times New Roman" panose="02020603050405020304" pitchFamily="18" charset="0"/>
              </a:rPr>
              <a:t>Mùa hè nhiều gia đình sử dụng máy điều hòa nhiệt độ để làm mát không khí trong phòng. Máy hoạt động theo tín hiệu điều khiển từ xa qua bộ điều khiển. Khi máy đang chạy, người dùng bấm tắt máy thì nó sẽ ngừng hoạt động. Kết quả xử lý thông tin của máy là gì?</a:t>
            </a:r>
            <a:endParaRPr lang="en-US" sz="2400" dirty="0">
              <a:solidFill>
                <a:prstClr val="white"/>
              </a:solidFill>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xmlns="" id="{D0E6AFB4-275F-4728-9A13-27E00F9EA3A2}"/>
              </a:ext>
            </a:extLst>
          </p:cNvPr>
          <p:cNvSpPr/>
          <p:nvPr/>
        </p:nvSpPr>
        <p:spPr>
          <a:xfrm flipH="1">
            <a:off x="6135895"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bang b">
            <a:extLst>
              <a:ext uri="{FF2B5EF4-FFF2-40B4-BE49-F238E27FC236}">
                <a16:creationId xmlns:a16="http://schemas.microsoft.com/office/drawing/2014/main" xmlns="" id="{CA2E0476-BE10-4768-BE1B-A9C0072703C2}"/>
              </a:ext>
            </a:extLst>
          </p:cNvPr>
          <p:cNvSpPr/>
          <p:nvPr/>
        </p:nvSpPr>
        <p:spPr>
          <a:xfrm flipH="1">
            <a:off x="6135895" y="5094960"/>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u hoi d">
            <a:extLst>
              <a:ext uri="{FF2B5EF4-FFF2-40B4-BE49-F238E27FC236}">
                <a16:creationId xmlns:a16="http://schemas.microsoft.com/office/drawing/2014/main" xmlns="" id="{9897B1B9-EB78-41AF-AC33-1E8F7714B11F}"/>
              </a:ext>
            </a:extLst>
          </p:cNvPr>
          <p:cNvSpPr txBox="1"/>
          <p:nvPr/>
        </p:nvSpPr>
        <p:spPr>
          <a:xfrm>
            <a:off x="6435571" y="6060424"/>
            <a:ext cx="4650419" cy="707886"/>
          </a:xfrm>
          <a:prstGeom prst="rect">
            <a:avLst/>
          </a:prstGeom>
          <a:noFill/>
        </p:spPr>
        <p:txBody>
          <a:bodyPr wrap="square" rtlCol="0">
            <a:spAutoFit/>
          </a:bodyPr>
          <a:lstStyle/>
          <a:p>
            <a:pPr marL="342900" indent="-342900">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D.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Dừng</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hoạt</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động</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
                <a:schemeClr val="bg1"/>
              </a:buClr>
              <a:buSzTx/>
              <a:buFont typeface="Wingdings" panose="05000000000000000000" pitchFamily="2" charset="2"/>
              <a:buChar char="w"/>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27" name="cau hoi b">
            <a:extLst>
              <a:ext uri="{FF2B5EF4-FFF2-40B4-BE49-F238E27FC236}">
                <a16:creationId xmlns:a16="http://schemas.microsoft.com/office/drawing/2014/main" xmlns="" id="{D96707EC-5A82-4050-B897-6DBAB63AC957}"/>
              </a:ext>
            </a:extLst>
          </p:cNvPr>
          <p:cNvSpPr txBox="1"/>
          <p:nvPr/>
        </p:nvSpPr>
        <p:spPr>
          <a:xfrm>
            <a:off x="6435571" y="5197161"/>
            <a:ext cx="4650419"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B. </a:t>
            </a:r>
            <a:r>
              <a:rPr lang="en-US" sz="2000" dirty="0" err="1">
                <a:solidFill>
                  <a:schemeClr val="bg1"/>
                </a:solidFill>
                <a:latin typeface="Times New Roman" panose="02020603050405020304" pitchFamily="18" charset="0"/>
                <a:cs typeface="Times New Roman" panose="02020603050405020304" pitchFamily="18" charset="0"/>
              </a:rPr>
              <a:t>Tăng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nhiệt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1" name="bang a">
            <a:extLst>
              <a:ext uri="{FF2B5EF4-FFF2-40B4-BE49-F238E27FC236}">
                <a16:creationId xmlns:a16="http://schemas.microsoft.com/office/drawing/2014/main" xmlns="" id="{8DD63B39-09F3-4F04-83CD-408FC7619A90}"/>
              </a:ext>
            </a:extLst>
          </p:cNvPr>
          <p:cNvSpPr/>
          <p:nvPr/>
        </p:nvSpPr>
        <p:spPr>
          <a:xfrm flipH="1">
            <a:off x="806332" y="5094961"/>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bang c">
            <a:extLst>
              <a:ext uri="{FF2B5EF4-FFF2-40B4-BE49-F238E27FC236}">
                <a16:creationId xmlns:a16="http://schemas.microsoft.com/office/drawing/2014/main" xmlns="" id="{A6F11D1C-4D08-4BAF-9A3D-4AC673B9036B}"/>
              </a:ext>
            </a:extLst>
          </p:cNvPr>
          <p:cNvSpPr/>
          <p:nvPr/>
        </p:nvSpPr>
        <p:spPr>
          <a:xfrm flipH="1">
            <a:off x="806332" y="5958223"/>
            <a:ext cx="5249773" cy="60451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cau hoi a">
            <a:extLst>
              <a:ext uri="{FF2B5EF4-FFF2-40B4-BE49-F238E27FC236}">
                <a16:creationId xmlns:a16="http://schemas.microsoft.com/office/drawing/2014/main" xmlns="" id="{9B5DABB8-849A-4D2D-930C-9CA07BFC5BDE}"/>
              </a:ext>
            </a:extLst>
          </p:cNvPr>
          <p:cNvSpPr txBox="1"/>
          <p:nvPr/>
        </p:nvSpPr>
        <p:spPr>
          <a:xfrm>
            <a:off x="1106008" y="5197162"/>
            <a:ext cx="4650419" cy="400110"/>
          </a:xfrm>
          <a:prstGeom prst="rect">
            <a:avLst/>
          </a:prstGeom>
          <a:noFill/>
        </p:spPr>
        <p:txBody>
          <a:bodyPr wrap="square" rtlCol="0">
            <a:spAutoFit/>
          </a:bodyPr>
          <a:lstStyle/>
          <a:p>
            <a:pPr marL="342900" lvl="0" indent="-342900">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A.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Tiếp</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tục</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hoạt</a:t>
            </a:r>
            <a:r>
              <a:rPr lang="en-US" sz="20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động</a:t>
            </a:r>
            <a:endParaRPr kumimoji="0" lang="en-US" sz="20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endParaRPr>
          </a:p>
        </p:txBody>
      </p:sp>
      <p:sp>
        <p:nvSpPr>
          <p:cNvPr id="34" name="cau hoi c">
            <a:extLst>
              <a:ext uri="{FF2B5EF4-FFF2-40B4-BE49-F238E27FC236}">
                <a16:creationId xmlns:a16="http://schemas.microsoft.com/office/drawing/2014/main" xmlns="" id="{42A746A3-96B8-42A5-8EFA-A104DB6B2F69}"/>
              </a:ext>
            </a:extLst>
          </p:cNvPr>
          <p:cNvSpPr txBox="1"/>
          <p:nvPr/>
        </p:nvSpPr>
        <p:spPr>
          <a:xfrm>
            <a:off x="1106008" y="6060424"/>
            <a:ext cx="4650419" cy="400110"/>
          </a:xfrm>
          <a:prstGeom prst="rect">
            <a:avLst/>
          </a:prstGeom>
          <a:noFill/>
        </p:spPr>
        <p:txBody>
          <a:bodyPr wrap="square" rtlCol="0">
            <a:spAutoFit/>
          </a:bodyPr>
          <a:lstStyle/>
          <a:p>
            <a:pPr marL="342751" indent="-342751" defTabSz="913586">
              <a:buClr>
                <a:schemeClr val="bg1"/>
              </a:buClr>
              <a:buFont typeface="Wingdings" panose="05000000000000000000" pitchFamily="2" charset="2"/>
              <a:buChar char="w"/>
              <a:defRPr/>
            </a:pPr>
            <a:r>
              <a:rPr kumimoji="0" lang="en-US" sz="2000" b="0" i="0" u="none" strike="noStrike" kern="1200" cap="none" spc="0" normalizeH="0" baseline="0" noProof="0" dirty="0">
                <a:ln>
                  <a:noFill/>
                </a:ln>
                <a:solidFill>
                  <a:srgbClr val="FFC000"/>
                </a:solidFill>
                <a:effectLst/>
                <a:uLnTx/>
                <a:uFillTx/>
                <a:latin typeface="Calibri" panose="020F0502020204030204"/>
                <a:ea typeface="Tahoma" panose="020B0604030504040204" pitchFamily="34" charset="0"/>
                <a:cs typeface="Tahoma" panose="020B0604030504040204" pitchFamily="34" charset="0"/>
              </a:rPr>
              <a:t>C.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Không</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làm</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gì</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0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cả</a:t>
            </a:r>
            <a:r>
              <a:rPr lang="en-US" sz="20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38" name="Question">
            <a:hlinkClick r:id="" action="ppaction://media"/>
            <a:extLst>
              <a:ext uri="{FF2B5EF4-FFF2-40B4-BE49-F238E27FC236}">
                <a16:creationId xmlns:a16="http://schemas.microsoft.com/office/drawing/2014/main" xmlns=""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192000" y="863859"/>
            <a:ext cx="487363" cy="487363"/>
          </a:xfrm>
          <a:prstGeom prst="rect">
            <a:avLst/>
          </a:prstGeom>
        </p:spPr>
      </p:pic>
      <p:pic>
        <p:nvPicPr>
          <p:cNvPr id="39" name="Final Answer">
            <a:hlinkClick r:id="" action="ppaction://media"/>
            <a:extLst>
              <a:ext uri="{FF2B5EF4-FFF2-40B4-BE49-F238E27FC236}">
                <a16:creationId xmlns:a16="http://schemas.microsoft.com/office/drawing/2014/main" xmlns=""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2192000" y="1478693"/>
            <a:ext cx="487363" cy="487363"/>
          </a:xfrm>
          <a:prstGeom prst="rect">
            <a:avLst/>
          </a:prstGeom>
        </p:spPr>
      </p:pic>
      <p:pic>
        <p:nvPicPr>
          <p:cNvPr id="40" name="Win">
            <a:hlinkClick r:id="" action="ppaction://media"/>
            <a:extLst>
              <a:ext uri="{FF2B5EF4-FFF2-40B4-BE49-F238E27FC236}">
                <a16:creationId xmlns:a16="http://schemas.microsoft.com/office/drawing/2014/main" xmlns=""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2202905" y="2074155"/>
            <a:ext cx="487363" cy="487363"/>
          </a:xfrm>
          <a:prstGeom prst="rect">
            <a:avLst/>
          </a:prstGeom>
        </p:spPr>
      </p:pic>
      <p:pic>
        <p:nvPicPr>
          <p:cNvPr id="41" name="Lose">
            <a:hlinkClick r:id="" action="ppaction://media"/>
            <a:extLst>
              <a:ext uri="{FF2B5EF4-FFF2-40B4-BE49-F238E27FC236}">
                <a16:creationId xmlns:a16="http://schemas.microsoft.com/office/drawing/2014/main" xmlns=""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2202905" y="2630411"/>
            <a:ext cx="487363" cy="487363"/>
          </a:xfrm>
          <a:prstGeom prst="rect">
            <a:avLst/>
          </a:prstGeom>
        </p:spPr>
      </p:pic>
    </p:spTree>
    <p:extLst>
      <p:ext uri="{BB962C8B-B14F-4D97-AF65-F5344CB8AC3E}">
        <p14:creationId xmlns:p14="http://schemas.microsoft.com/office/powerpoint/2010/main" val="22979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64F7E4E-4FF7-C377-653E-0326EBAF35C3}"/>
              </a:ext>
            </a:extLst>
          </p:cNvPr>
          <p:cNvSpPr txBox="1"/>
          <p:nvPr/>
        </p:nvSpPr>
        <p:spPr>
          <a:xfrm>
            <a:off x="1297578" y="1383047"/>
            <a:ext cx="9518468" cy="1569660"/>
          </a:xfrm>
          <a:prstGeom prst="rect">
            <a:avLst/>
          </a:prstGeom>
          <a:noFill/>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Hãy mô tả một tình huống máy tính đã xử lý thông tin. Máy tính tiếp nhận thông tin gì và đâu là kết quả của máy tính? </a:t>
            </a:r>
            <a:endParaRPr lang="vi-VN" sz="3200" b="0" i="0">
              <a:solidFill>
                <a:srgbClr val="00000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4682895" y="562094"/>
            <a:ext cx="2385589" cy="584775"/>
          </a:xfrm>
          <a:prstGeom prst="rect">
            <a:avLst/>
          </a:prstGeom>
        </p:spPr>
        <p:txBody>
          <a:bodyPr wrap="none">
            <a:spAutoFit/>
          </a:bodyPr>
          <a:lstStyle/>
          <a:p>
            <a:r>
              <a:rPr lang="vi-VN" sz="3200" b="1">
                <a:solidFill>
                  <a:srgbClr val="000000"/>
                </a:solidFill>
                <a:latin typeface="Times New Roman" panose="02020603050405020304" pitchFamily="18" charset="0"/>
                <a:cs typeface="Times New Roman" panose="02020603050405020304" pitchFamily="18" charset="0"/>
              </a:rPr>
              <a:t>VẬN DỤNG</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219199" y="3124088"/>
            <a:ext cx="10084525" cy="2062103"/>
          </a:xfrm>
          <a:prstGeom prst="rect">
            <a:avLst/>
          </a:prstGeom>
        </p:spPr>
        <p:txBody>
          <a:bodyPr wrap="square">
            <a:spAutoFit/>
          </a:bodyPr>
          <a:lstStyle/>
          <a:p>
            <a:r>
              <a:rPr lang="vi-VN" sz="3200">
                <a:solidFill>
                  <a:srgbClr val="000000"/>
                </a:solidFill>
                <a:latin typeface="Times New Roman" panose="02020603050405020304" pitchFamily="18" charset="0"/>
                <a:cs typeface="Times New Roman" panose="02020603050405020304" pitchFamily="18" charset="0"/>
              </a:rPr>
              <a:t>Gợi ý</a:t>
            </a:r>
          </a:p>
          <a:p>
            <a:pPr>
              <a:buFont typeface="Arial" panose="020B0604020202020204" pitchFamily="34" charset="0"/>
              <a:buChar char="•"/>
            </a:pPr>
            <a:r>
              <a:rPr lang="vi-VN" sz="3200">
                <a:solidFill>
                  <a:srgbClr val="000000"/>
                </a:solidFill>
                <a:latin typeface="Times New Roman" panose="02020603050405020304" pitchFamily="18" charset="0"/>
                <a:cs typeface="Times New Roman" panose="02020603050405020304" pitchFamily="18" charset="0"/>
              </a:rPr>
              <a:t>Đó là tình huống nào?</a:t>
            </a:r>
          </a:p>
          <a:p>
            <a:pPr>
              <a:buFont typeface="Arial" panose="020B0604020202020204" pitchFamily="34" charset="0"/>
              <a:buChar char="•"/>
            </a:pPr>
            <a:r>
              <a:rPr lang="vi-VN" sz="3200">
                <a:solidFill>
                  <a:srgbClr val="000000"/>
                </a:solidFill>
                <a:latin typeface="Times New Roman" panose="02020603050405020304" pitchFamily="18" charset="0"/>
                <a:cs typeface="Times New Roman" panose="02020603050405020304" pitchFamily="18" charset="0"/>
              </a:rPr>
              <a:t>Em</a:t>
            </a:r>
            <a:r>
              <a:rPr lang="en-US" sz="3200">
                <a:solidFill>
                  <a:srgbClr val="000000"/>
                </a:solidFill>
                <a:latin typeface="Times New Roman" panose="02020603050405020304" pitchFamily="18" charset="0"/>
                <a:cs typeface="Times New Roman" panose="02020603050405020304" pitchFamily="18" charset="0"/>
              </a:rPr>
              <a:t> thấy máy tính tiếp nhận thông tin gì</a:t>
            </a:r>
            <a:r>
              <a:rPr lang="vi-VN" sz="320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200">
                <a:solidFill>
                  <a:srgbClr val="000000"/>
                </a:solidFill>
                <a:latin typeface="Times New Roman" panose="02020603050405020304" pitchFamily="18" charset="0"/>
                <a:cs typeface="Times New Roman" panose="02020603050405020304" pitchFamily="18" charset="0"/>
              </a:rPr>
              <a:t>Kết quả của máy tính là gì?</a:t>
            </a:r>
            <a:endParaRPr lang="vi-VN"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8D98D58-F1C8-1304-D2A5-0CE1438C6481}"/>
              </a:ext>
            </a:extLst>
          </p:cNvPr>
          <p:cNvSpPr txBox="1"/>
          <p:nvPr/>
        </p:nvSpPr>
        <p:spPr>
          <a:xfrm>
            <a:off x="1454164" y="1518196"/>
            <a:ext cx="9814058" cy="1938992"/>
          </a:xfrm>
          <a:prstGeom prst="rect">
            <a:avLst/>
          </a:prstGeom>
          <a:noFill/>
        </p:spPr>
        <p:txBody>
          <a:bodyPr wrap="square">
            <a:spAutoFit/>
          </a:bodyPr>
          <a:lstStyle/>
          <a:p>
            <a:pPr marL="571500" indent="-571500" algn="just">
              <a:buFontTx/>
              <a:buChar char="-"/>
            </a:pPr>
            <a:r>
              <a:rPr lang="en-US" sz="4000" b="0" i="0">
                <a:solidFill>
                  <a:srgbClr val="000000"/>
                </a:solidFill>
                <a:effectLst/>
                <a:latin typeface="Times New Roman" panose="02020603050405020304" pitchFamily="18" charset="0"/>
                <a:cs typeface="Times New Roman" panose="02020603050405020304" pitchFamily="18" charset="0"/>
              </a:rPr>
              <a:t>Ở con người, bộ não là nơi xử lý thông tin.</a:t>
            </a:r>
          </a:p>
          <a:p>
            <a:pPr marL="571500" indent="-571500" algn="just">
              <a:buFontTx/>
              <a:buChar char="-"/>
            </a:pPr>
            <a:r>
              <a:rPr lang="en-US" sz="4000">
                <a:solidFill>
                  <a:srgbClr val="000000"/>
                </a:solidFill>
                <a:latin typeface="Times New Roman" panose="02020603050405020304" pitchFamily="18" charset="0"/>
                <a:cs typeface="Times New Roman" panose="02020603050405020304" pitchFamily="18" charset="0"/>
              </a:rPr>
              <a:t>Các thiết bị số thông minh cũng có khả năng tiếp nhận thông tin và xử lý thông tin.</a:t>
            </a:r>
            <a:endParaRPr lang="en-US" sz="4000" b="0" i="0">
              <a:solidFill>
                <a:srgbClr val="00000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1620910" y="701431"/>
            <a:ext cx="3733054" cy="707886"/>
          </a:xfrm>
          <a:prstGeom prst="rect">
            <a:avLst/>
          </a:prstGeom>
        </p:spPr>
        <p:txBody>
          <a:bodyPr wrap="square">
            <a:spAutoFit/>
          </a:bodyPr>
          <a:lstStyle/>
          <a:p>
            <a:r>
              <a:rPr lang="vi-VN" sz="4000" b="1">
                <a:solidFill>
                  <a:srgbClr val="000000"/>
                </a:solidFill>
                <a:latin typeface="Times New Roman" panose="02020603050405020304" pitchFamily="18" charset="0"/>
                <a:cs typeface="Times New Roman" panose="02020603050405020304" pitchFamily="18" charset="0"/>
              </a:rPr>
              <a:t>GHI NHỚ</a:t>
            </a:r>
            <a:endParaRPr lang="vi-VN" sz="40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32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041C3C4C-D93D-5FD5-B751-98756EDA8967}"/>
              </a:ext>
            </a:extLst>
          </p:cNvPr>
          <p:cNvSpPr txBox="1"/>
          <p:nvPr/>
        </p:nvSpPr>
        <p:spPr>
          <a:xfrm>
            <a:off x="491489" y="2288876"/>
            <a:ext cx="11914053" cy="646331"/>
          </a:xfrm>
          <a:prstGeom prst="rect">
            <a:avLst/>
          </a:prstGeom>
          <a:noFill/>
        </p:spPr>
        <p:txBody>
          <a:bodyPr wrap="square" rtlCol="0">
            <a:spAutoFit/>
          </a:bodyPr>
          <a:lstStyle/>
          <a:p>
            <a:pPr algn="ctr"/>
            <a:r>
              <a:rPr lang="en-US" sz="3600" b="1" i="0">
                <a:solidFill>
                  <a:srgbClr val="FF0000"/>
                </a:solidFill>
                <a:effectLst/>
                <a:latin typeface="Times New Roman" panose="02020603050405020304" pitchFamily="18" charset="0"/>
                <a:cs typeface="Times New Roman" panose="02020603050405020304" pitchFamily="18" charset="0"/>
              </a:rPr>
              <a:t>CHỦ ĐỀ A2: THÔNG TIN VÀ XỬ LÍ THÔNG TIN</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948939D5-C2F3-8BCC-132D-2CF0106E2E84}"/>
              </a:ext>
            </a:extLst>
          </p:cNvPr>
          <p:cNvSpPr txBox="1"/>
          <p:nvPr/>
        </p:nvSpPr>
        <p:spPr>
          <a:xfrm>
            <a:off x="1334910" y="3259701"/>
            <a:ext cx="10227212" cy="646331"/>
          </a:xfrm>
          <a:prstGeom prst="rect">
            <a:avLst/>
          </a:prstGeom>
          <a:noFill/>
        </p:spPr>
        <p:txBody>
          <a:bodyPr wrap="square">
            <a:spAutoFit/>
          </a:bodyPr>
          <a:lstStyle/>
          <a:p>
            <a:pPr algn="ctr"/>
            <a:r>
              <a:rPr lang="en-US" sz="3600" b="1" i="0">
                <a:solidFill>
                  <a:srgbClr val="FF0000"/>
                </a:solidFill>
                <a:effectLst/>
                <a:latin typeface="Times New Roman" panose="02020603050405020304" pitchFamily="18" charset="0"/>
                <a:cs typeface="Times New Roman" panose="02020603050405020304" pitchFamily="18" charset="0"/>
              </a:rPr>
              <a:t>BÀI 3:  XỬ LÝ THÔNG TIN </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418253" y="270588"/>
            <a:ext cx="9385735" cy="646331"/>
          </a:xfrm>
          <a:prstGeom prst="rect">
            <a:avLst/>
          </a:prstGeom>
          <a:noFill/>
        </p:spPr>
        <p:txBody>
          <a:bodyPr wrap="square" rtlCol="0">
            <a:spAutoFit/>
          </a:bodyPr>
          <a:lstStyle/>
          <a:p>
            <a:pPr algn="ct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 NGÀY ………..THÁNG 9 NĂM 2022</a:t>
            </a:r>
          </a:p>
        </p:txBody>
      </p:sp>
      <p:sp>
        <p:nvSpPr>
          <p:cNvPr id="9" name="TextBox 8"/>
          <p:cNvSpPr txBox="1"/>
          <p:nvPr/>
        </p:nvSpPr>
        <p:spPr>
          <a:xfrm>
            <a:off x="1418252" y="1441315"/>
            <a:ext cx="9385735" cy="646331"/>
          </a:xfrm>
          <a:prstGeom prst="rect">
            <a:avLst/>
          </a:prstGeom>
          <a:noFill/>
        </p:spPr>
        <p:txBody>
          <a:bodyPr wrap="square" rtlCol="0">
            <a:spAutoFit/>
          </a:bodyPr>
          <a:lstStyle/>
          <a:p>
            <a:pPr algn="ctr"/>
            <a:r>
              <a:rPr lang="en-US" sz="3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TIN HỌC</a:t>
            </a:r>
          </a:p>
        </p:txBody>
      </p:sp>
    </p:spTree>
    <p:extLst>
      <p:ext uri="{BB962C8B-B14F-4D97-AF65-F5344CB8AC3E}">
        <p14:creationId xmlns:p14="http://schemas.microsoft.com/office/powerpoint/2010/main" val="11247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E4CE8410-2E4B-4B77-3344-6855181281E5}"/>
              </a:ext>
            </a:extLst>
          </p:cNvPr>
          <p:cNvSpPr/>
          <p:nvPr/>
        </p:nvSpPr>
        <p:spPr>
          <a:xfrm>
            <a:off x="815926" y="478303"/>
            <a:ext cx="8131126" cy="80185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b="1" i="0">
                <a:solidFill>
                  <a:srgbClr val="000000"/>
                </a:solidFill>
                <a:effectLst/>
                <a:latin typeface="Times New Roman" panose="02020603050405020304" pitchFamily="18" charset="0"/>
                <a:cs typeface="Times New Roman" panose="02020603050405020304" pitchFamily="18" charset="0"/>
              </a:rPr>
              <a:t>1. </a:t>
            </a:r>
            <a:r>
              <a:rPr lang="en-US" sz="3600" b="1">
                <a:solidFill>
                  <a:srgbClr val="000000"/>
                </a:solidFill>
                <a:latin typeface="Times New Roman" panose="02020603050405020304" pitchFamily="18" charset="0"/>
                <a:cs typeface="Times New Roman" panose="02020603050405020304" pitchFamily="18" charset="0"/>
              </a:rPr>
              <a:t>Bộ não của con người xử lý thông tin</a:t>
            </a:r>
            <a:endParaRPr lang="en-US" sz="3600" b="0" i="0">
              <a:solidFill>
                <a:srgbClr val="000000"/>
              </a:solidFill>
              <a:effectLst/>
              <a:latin typeface="Times New Roman" panose="02020603050405020304" pitchFamily="18" charset="0"/>
              <a:cs typeface="Times New Roman" panose="02020603050405020304" pitchFamily="18" charset="0"/>
            </a:endParaRPr>
          </a:p>
        </p:txBody>
      </p:sp>
      <p:sp>
        <p:nvSpPr>
          <p:cNvPr id="5" name="Rectangle: Top Corners One Rounded and One Snipped 4">
            <a:extLst>
              <a:ext uri="{FF2B5EF4-FFF2-40B4-BE49-F238E27FC236}">
                <a16:creationId xmlns:a16="http://schemas.microsoft.com/office/drawing/2014/main" xmlns="" id="{1175851B-3AB8-4FEE-E945-95B5CF7151D3}"/>
              </a:ext>
            </a:extLst>
          </p:cNvPr>
          <p:cNvSpPr/>
          <p:nvPr/>
        </p:nvSpPr>
        <p:spPr>
          <a:xfrm>
            <a:off x="815926" y="1786597"/>
            <a:ext cx="3967089" cy="1139483"/>
          </a:xfrm>
          <a:prstGeom prst="snip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0">
                <a:solidFill>
                  <a:srgbClr val="7030A0"/>
                </a:solidFill>
                <a:effectLst/>
                <a:latin typeface="Times New Roman" panose="02020603050405020304" pitchFamily="18" charset="0"/>
                <a:cs typeface="Times New Roman" panose="02020603050405020304" pitchFamily="18" charset="0"/>
              </a:rPr>
              <a:t>Hoạt động cặp đôi</a:t>
            </a:r>
            <a:endParaRPr lang="en-US" sz="2800">
              <a:solidFill>
                <a:srgbClr val="7030A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B7CAF8E6-5A44-FDAE-A2C3-A32EA920D7FA}"/>
              </a:ext>
            </a:extLst>
          </p:cNvPr>
          <p:cNvSpPr txBox="1"/>
          <p:nvPr/>
        </p:nvSpPr>
        <p:spPr>
          <a:xfrm>
            <a:off x="754966" y="3078871"/>
            <a:ext cx="6098344" cy="523220"/>
          </a:xfrm>
          <a:prstGeom prst="rect">
            <a:avLst/>
          </a:prstGeom>
          <a:noFill/>
        </p:spPr>
        <p:txBody>
          <a:bodyPr wrap="square">
            <a:spAutoFit/>
          </a:bodyPr>
          <a:lstStyle/>
          <a:p>
            <a:r>
              <a:rPr lang="en-US" sz="2800" b="1" i="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huống 1:</a:t>
            </a:r>
            <a:endParaRPr lang="en-US"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081AE0D8-C07A-34B8-EA02-986119E8F9E3}"/>
              </a:ext>
            </a:extLst>
          </p:cNvPr>
          <p:cNvSpPr txBox="1"/>
          <p:nvPr/>
        </p:nvSpPr>
        <p:spPr>
          <a:xfrm>
            <a:off x="4498313" y="2927721"/>
            <a:ext cx="6938721" cy="1815882"/>
          </a:xfrm>
          <a:prstGeom prst="rect">
            <a:avLst/>
          </a:prstGeom>
          <a:noFill/>
        </p:spPr>
        <p:txBody>
          <a:bodyPr wrap="square">
            <a:spAutoFit/>
          </a:bodyPr>
          <a:lstStyle/>
          <a:p>
            <a:pPr algn="just"/>
            <a:r>
              <a:rPr lang="en-US" sz="2800" b="0" i="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Chị Diệu Trinh đang đạp xe đến trường. Nhìn thấy trước mặt có chú chó nhỏ chạy tới, chị Diệu Trinh dừng xe để tránh va vào chú chó.</a:t>
            </a:r>
            <a:endParaRPr lang="en-US" sz="2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3" name="Group 2"/>
          <p:cNvGrpSpPr/>
          <p:nvPr/>
        </p:nvGrpSpPr>
        <p:grpSpPr>
          <a:xfrm>
            <a:off x="3866606" y="5002053"/>
            <a:ext cx="8149181" cy="1569660"/>
            <a:chOff x="3866606" y="5002053"/>
            <a:chExt cx="8149181" cy="1569660"/>
          </a:xfrm>
        </p:grpSpPr>
        <p:sp>
          <p:nvSpPr>
            <p:cNvPr id="12" name="TextBox 11">
              <a:extLst>
                <a:ext uri="{FF2B5EF4-FFF2-40B4-BE49-F238E27FC236}">
                  <a16:creationId xmlns:a16="http://schemas.microsoft.com/office/drawing/2014/main" xmlns="" id="{345727BB-6703-E142-336F-238B06748EB2}"/>
                </a:ext>
              </a:extLst>
            </p:cNvPr>
            <p:cNvSpPr txBox="1"/>
            <p:nvPr/>
          </p:nvSpPr>
          <p:spPr>
            <a:xfrm>
              <a:off x="4992020" y="5002053"/>
              <a:ext cx="7023767" cy="1569660"/>
            </a:xfrm>
            <a:prstGeom prst="rect">
              <a:avLst/>
            </a:prstGeom>
            <a:noFill/>
          </p:spPr>
          <p:txBody>
            <a:bodyPr wrap="square">
              <a:spAutoFit/>
            </a:bodyPr>
            <a:lstStyle/>
            <a:p>
              <a:pPr algn="just"/>
              <a:r>
                <a:rPr lang="vi-VN" sz="2400" b="1" i="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Thị giác nhìn thấy chú chó nhỏ đang chạy tới.</a:t>
              </a:r>
            </a:p>
            <a:p>
              <a:pPr algn="just"/>
              <a:r>
                <a:rPr lang="vi-VN" sz="2400" b="1" i="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Thị giác đưa thông tin lên não để </a:t>
              </a:r>
              <a:r>
                <a:rPr lang="en-US" sz="2400" b="1" i="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t>
              </a:r>
              <a:r>
                <a:rPr lang="vi-VN" sz="2400" b="1" i="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ử </a:t>
              </a:r>
              <a:r>
                <a:rPr lang="vi-VN" sz="2400" b="1" i="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lý thông tin.</a:t>
              </a:r>
            </a:p>
            <a:p>
              <a:pPr algn="just"/>
              <a:r>
                <a:rPr lang="vi-VN" sz="2400" b="1" i="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Kết quả: Diệu Trinh dừng xe để tránh va vào chú chó.</a:t>
              </a:r>
            </a:p>
          </p:txBody>
        </p:sp>
        <p:sp>
          <p:nvSpPr>
            <p:cNvPr id="2" name="Right Arrow 1"/>
            <p:cNvSpPr/>
            <p:nvPr/>
          </p:nvSpPr>
          <p:spPr>
            <a:xfrm>
              <a:off x="3866606" y="5967324"/>
              <a:ext cx="916409" cy="4944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5085806" y="1884441"/>
            <a:ext cx="6743883" cy="1077218"/>
          </a:xfrm>
          <a:prstGeom prst="rect">
            <a:avLst/>
          </a:prstGeom>
        </p:spPr>
        <p:txBody>
          <a:bodyPr wrap="square">
            <a:spAutoFit/>
          </a:bodyPr>
          <a:lstStyle/>
          <a:p>
            <a:pPr algn="just"/>
            <a:r>
              <a:rPr lang="en-US" sz="3200" b="1">
                <a:solidFill>
                  <a:srgbClr val="FF0000"/>
                </a:solidFill>
                <a:latin typeface="Times New Roman" panose="02020603050405020304" pitchFamily="18" charset="0"/>
                <a:cs typeface="Times New Roman" panose="02020603050405020304" pitchFamily="18" charset="0"/>
              </a:rPr>
              <a:t>Thảo luận và trả lời câu hỏi trong các tình huống</a:t>
            </a:r>
          </a:p>
        </p:txBody>
      </p:sp>
      <p:pic>
        <p:nvPicPr>
          <p:cNvPr id="9" name="Picture 8">
            <a:extLst>
              <a:ext uri="{FF2B5EF4-FFF2-40B4-BE49-F238E27FC236}">
                <a16:creationId xmlns:a16="http://schemas.microsoft.com/office/drawing/2014/main" xmlns="" id="{E1FC2B83-8442-3960-AAFD-724676440245}"/>
              </a:ext>
            </a:extLst>
          </p:cNvPr>
          <p:cNvPicPr>
            <a:picLocks noChangeAspect="1"/>
          </p:cNvPicPr>
          <p:nvPr/>
        </p:nvPicPr>
        <p:blipFill>
          <a:blip r:embed="rId2"/>
          <a:stretch>
            <a:fillRect/>
          </a:stretch>
        </p:blipFill>
        <p:spPr>
          <a:xfrm>
            <a:off x="754966" y="3811819"/>
            <a:ext cx="2986644" cy="2280574"/>
          </a:xfrm>
          <a:prstGeom prst="rect">
            <a:avLst/>
          </a:prstGeom>
        </p:spPr>
      </p:pic>
    </p:spTree>
    <p:extLst>
      <p:ext uri="{BB962C8B-B14F-4D97-AF65-F5344CB8AC3E}">
        <p14:creationId xmlns:p14="http://schemas.microsoft.com/office/powerpoint/2010/main" val="6553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10"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5539EC5-00BB-63FD-23E9-52843B8E6175}"/>
              </a:ext>
            </a:extLst>
          </p:cNvPr>
          <p:cNvSpPr txBox="1"/>
          <p:nvPr/>
        </p:nvSpPr>
        <p:spPr>
          <a:xfrm>
            <a:off x="662354" y="3868505"/>
            <a:ext cx="6098344" cy="830997"/>
          </a:xfrm>
          <a:prstGeom prst="rect">
            <a:avLst/>
          </a:prstGeom>
          <a:noFill/>
        </p:spPr>
        <p:txBody>
          <a:bodyPr wrap="square">
            <a:spAutoFit/>
          </a:bodyPr>
          <a:lstStyle/>
          <a:p>
            <a:pPr algn="just"/>
            <a:r>
              <a:rPr lang="vi-VN" sz="2400">
                <a:solidFill>
                  <a:srgbClr val="0070C0"/>
                </a:solidFill>
                <a:latin typeface="Times New Roman" panose="02020603050405020304" pitchFamily="18" charset="0"/>
                <a:cs typeface="Times New Roman" panose="02020603050405020304" pitchFamily="18" charset="0"/>
              </a:rPr>
              <a:t>Cô giáo yêu cầu cả lớp tính nhẩm: 115+ 235. Em đã tính được tổng bằng 350</a:t>
            </a:r>
            <a:endParaRPr lang="vi-VN" sz="2400" b="0" i="0">
              <a:solidFill>
                <a:srgbClr val="0070C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1918635" y="858186"/>
            <a:ext cx="2032929" cy="461665"/>
          </a:xfrm>
          <a:prstGeom prst="rect">
            <a:avLst/>
          </a:prstGeom>
        </p:spPr>
        <p:txBody>
          <a:bodyPr wrap="none">
            <a:spAutoFit/>
          </a:bodyPr>
          <a:lstStyle/>
          <a:p>
            <a:r>
              <a:rPr lang="vi-VN" sz="2400" b="1" i="1" u="sng">
                <a:solidFill>
                  <a:srgbClr val="000000"/>
                </a:solidFill>
                <a:latin typeface="Times New Roman" panose="02020603050405020304" pitchFamily="18" charset="0"/>
                <a:cs typeface="Times New Roman" panose="02020603050405020304" pitchFamily="18" charset="0"/>
              </a:rPr>
              <a:t>Tình huống 2:</a:t>
            </a:r>
            <a:endParaRPr lang="vi-VN" sz="2400">
              <a:solidFill>
                <a:srgbClr val="000000"/>
              </a:solidFill>
              <a:latin typeface="Times New Roman" panose="02020603050405020304" pitchFamily="18" charset="0"/>
              <a:cs typeface="Times New Roman" panose="02020603050405020304" pitchFamily="18" charset="0"/>
            </a:endParaRPr>
          </a:p>
        </p:txBody>
      </p:sp>
      <p:sp>
        <p:nvSpPr>
          <p:cNvPr id="8" name="Notched Right Arrow 7"/>
          <p:cNvSpPr/>
          <p:nvPr/>
        </p:nvSpPr>
        <p:spPr>
          <a:xfrm rot="8348672">
            <a:off x="2762608" y="3011448"/>
            <a:ext cx="1748117" cy="43389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209085" y="3228394"/>
            <a:ext cx="6132037" cy="2308324"/>
            <a:chOff x="6209085" y="3228394"/>
            <a:chExt cx="6132037" cy="2308324"/>
          </a:xfrm>
        </p:grpSpPr>
        <p:sp>
          <p:nvSpPr>
            <p:cNvPr id="3" name="Rectangle 2"/>
            <p:cNvSpPr/>
            <p:nvPr/>
          </p:nvSpPr>
          <p:spPr>
            <a:xfrm>
              <a:off x="7469945" y="3228394"/>
              <a:ext cx="4871177"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Thính giác giúp cả lớp nghe thấy yêu cầu của cô giáo là tính nhẩm.</a:t>
              </a:r>
            </a:p>
            <a:p>
              <a:r>
                <a:rPr lang="vi-VN" sz="2400">
                  <a:solidFill>
                    <a:srgbClr val="FF0000"/>
                  </a:solidFill>
                  <a:latin typeface="Times New Roman" panose="02020603050405020304" pitchFamily="18" charset="0"/>
                  <a:cs typeface="Times New Roman" panose="02020603050405020304" pitchFamily="18" charset="0"/>
                </a:rPr>
                <a:t>- Thính giác đưa tin hiệu lên não để tính ra tổng số.</a:t>
              </a:r>
            </a:p>
            <a:p>
              <a:r>
                <a:rPr lang="vi-VN" sz="2400">
                  <a:solidFill>
                    <a:srgbClr val="FF0000"/>
                  </a:solidFill>
                  <a:latin typeface="Times New Roman" panose="02020603050405020304" pitchFamily="18" charset="0"/>
                  <a:cs typeface="Times New Roman" panose="02020603050405020304" pitchFamily="18" charset="0"/>
                </a:rPr>
                <a:t>- Kết quả: Em đã tính được tổng bằng 350.</a:t>
              </a:r>
            </a:p>
          </p:txBody>
        </p:sp>
        <p:sp>
          <p:nvSpPr>
            <p:cNvPr id="10" name="Notched Right Arrow 9"/>
            <p:cNvSpPr/>
            <p:nvPr/>
          </p:nvSpPr>
          <p:spPr>
            <a:xfrm rot="20378280">
              <a:off x="6209085" y="4639800"/>
              <a:ext cx="1045236" cy="43389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xmlns="" id="{4FCC7103-1EFE-AE4D-353D-D708FD47ECAB}"/>
              </a:ext>
            </a:extLst>
          </p:cNvPr>
          <p:cNvPicPr>
            <a:picLocks noChangeAspect="1"/>
          </p:cNvPicPr>
          <p:nvPr/>
        </p:nvPicPr>
        <p:blipFill>
          <a:blip r:embed="rId2"/>
          <a:stretch>
            <a:fillRect/>
          </a:stretch>
        </p:blipFill>
        <p:spPr>
          <a:xfrm>
            <a:off x="4201900" y="858186"/>
            <a:ext cx="3550414" cy="2375503"/>
          </a:xfrm>
          <a:prstGeom prst="rect">
            <a:avLst/>
          </a:prstGeom>
        </p:spPr>
      </p:pic>
    </p:spTree>
    <p:extLst>
      <p:ext uri="{BB962C8B-B14F-4D97-AF65-F5344CB8AC3E}">
        <p14:creationId xmlns:p14="http://schemas.microsoft.com/office/powerpoint/2010/main" val="378825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F17C63A-A10B-D380-9A1B-A62915444B61}"/>
              </a:ext>
            </a:extLst>
          </p:cNvPr>
          <p:cNvSpPr txBox="1"/>
          <p:nvPr/>
        </p:nvSpPr>
        <p:spPr>
          <a:xfrm>
            <a:off x="619048" y="2656038"/>
            <a:ext cx="5438852" cy="2554545"/>
          </a:xfrm>
          <a:prstGeom prst="rect">
            <a:avLst/>
          </a:prstGeom>
          <a:noFill/>
        </p:spPr>
        <p:txBody>
          <a:bodyPr wrap="square">
            <a:spAutoFit/>
          </a:bodyPr>
          <a:lstStyle/>
          <a:p>
            <a:pPr algn="just"/>
            <a:r>
              <a:rPr lang="vi-VN" sz="3200">
                <a:solidFill>
                  <a:srgbClr val="0070C0"/>
                </a:solidFill>
                <a:latin typeface="Times New Roman" panose="02020603050405020304" pitchFamily="18" charset="0"/>
                <a:cs typeface="Times New Roman" panose="02020603050405020304" pitchFamily="18" charset="0"/>
              </a:rPr>
              <a:t>Bạn Khuê xem tivi, thấy robot cô Tấm đón tiếp bệnh nhân. Khuê thích robot lắm và mơ ước sau này sẽ thiết kế robot cho các bệnh viện.</a:t>
            </a:r>
            <a:endParaRPr lang="vi-VN" sz="3200" b="0" i="0">
              <a:solidFill>
                <a:srgbClr val="0070C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1555436" y="376820"/>
            <a:ext cx="2643672" cy="584775"/>
          </a:xfrm>
          <a:prstGeom prst="rect">
            <a:avLst/>
          </a:prstGeom>
        </p:spPr>
        <p:txBody>
          <a:bodyPr wrap="none">
            <a:spAutoFit/>
          </a:bodyPr>
          <a:lstStyle/>
          <a:p>
            <a:r>
              <a:rPr lang="vi-VN" sz="3200" b="1" i="1" u="sng">
                <a:solidFill>
                  <a:srgbClr val="000000"/>
                </a:solidFill>
                <a:latin typeface="Times New Roman" panose="02020603050405020304" pitchFamily="18" charset="0"/>
                <a:cs typeface="Times New Roman" panose="02020603050405020304" pitchFamily="18" charset="0"/>
              </a:rPr>
              <a:t>Tình huống 3:</a:t>
            </a:r>
            <a:endParaRPr lang="vi-VN" sz="3200">
              <a:solidFill>
                <a:srgbClr val="0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096000" y="2684174"/>
            <a:ext cx="5790463" cy="4031873"/>
          </a:xfrm>
          <a:prstGeom prst="rect">
            <a:avLst/>
          </a:prstGeom>
        </p:spPr>
        <p:txBody>
          <a:bodyPr wrap="square">
            <a:spAutoFit/>
          </a:bodyPr>
          <a:lstStyle/>
          <a:p>
            <a:r>
              <a:rPr lang="vi-VN" sz="3200" b="1">
                <a:solidFill>
                  <a:srgbClr val="FF0000"/>
                </a:solidFill>
                <a:latin typeface="Times New Roman" panose="02020603050405020304" pitchFamily="18" charset="0"/>
                <a:cs typeface="Times New Roman" panose="02020603050405020304" pitchFamily="18" charset="0"/>
              </a:rPr>
              <a:t>- Thị giác bạn Khuê nhìn thấy Robot cô Tấm trên tivi tiếp đón bệnh nhân.</a:t>
            </a:r>
          </a:p>
          <a:p>
            <a:r>
              <a:rPr lang="vi-VN" sz="3200" b="1">
                <a:solidFill>
                  <a:srgbClr val="FF0000"/>
                </a:solidFill>
                <a:latin typeface="Times New Roman" panose="02020603050405020304" pitchFamily="18" charset="0"/>
                <a:cs typeface="Times New Roman" panose="02020603050405020304" pitchFamily="18" charset="0"/>
              </a:rPr>
              <a:t>- Thị giác đưa thông tin lên não để xử lý thông tin là mơ ước của bạn Khuê.</a:t>
            </a:r>
          </a:p>
          <a:p>
            <a:r>
              <a:rPr lang="vi-VN" sz="3200" b="1">
                <a:solidFill>
                  <a:srgbClr val="FF0000"/>
                </a:solidFill>
                <a:latin typeface="Times New Roman" panose="02020603050405020304" pitchFamily="18" charset="0"/>
                <a:cs typeface="Times New Roman" panose="02020603050405020304" pitchFamily="18" charset="0"/>
              </a:rPr>
              <a:t>- Kết quả: Mở ước sau này sẽ thiết kế robot cho các bệnh viện.</a:t>
            </a:r>
          </a:p>
        </p:txBody>
      </p:sp>
      <p:sp>
        <p:nvSpPr>
          <p:cNvPr id="5" name="Curved Right Arrow 4"/>
          <p:cNvSpPr/>
          <p:nvPr/>
        </p:nvSpPr>
        <p:spPr>
          <a:xfrm>
            <a:off x="3996650" y="5256022"/>
            <a:ext cx="953885" cy="107576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a:extLst>
              <a:ext uri="{FF2B5EF4-FFF2-40B4-BE49-F238E27FC236}">
                <a16:creationId xmlns:a16="http://schemas.microsoft.com/office/drawing/2014/main" xmlns="" id="{21AEB921-D360-7833-7746-83DE5254F103}"/>
              </a:ext>
            </a:extLst>
          </p:cNvPr>
          <p:cNvPicPr>
            <a:picLocks noChangeAspect="1"/>
          </p:cNvPicPr>
          <p:nvPr/>
        </p:nvPicPr>
        <p:blipFill>
          <a:blip r:embed="rId2"/>
          <a:stretch>
            <a:fillRect/>
          </a:stretch>
        </p:blipFill>
        <p:spPr>
          <a:xfrm>
            <a:off x="4950535" y="669207"/>
            <a:ext cx="3857340" cy="1846685"/>
          </a:xfrm>
          <a:prstGeom prst="rect">
            <a:avLst/>
          </a:prstGeom>
        </p:spPr>
      </p:pic>
    </p:spTree>
    <p:extLst>
      <p:ext uri="{BB962C8B-B14F-4D97-AF65-F5344CB8AC3E}">
        <p14:creationId xmlns:p14="http://schemas.microsoft.com/office/powerpoint/2010/main" val="259688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9924D70-6A84-EE60-B952-3C674F6CF816}"/>
              </a:ext>
            </a:extLst>
          </p:cNvPr>
          <p:cNvSpPr txBox="1"/>
          <p:nvPr/>
        </p:nvSpPr>
        <p:spPr>
          <a:xfrm>
            <a:off x="2067951" y="2295267"/>
            <a:ext cx="8595359" cy="1754326"/>
          </a:xfrm>
          <a:prstGeom prst="rect">
            <a:avLst/>
          </a:prstGeom>
          <a:noFill/>
        </p:spPr>
        <p:txBody>
          <a:bodyPr wrap="square">
            <a:spAutoFit/>
          </a:bodyPr>
          <a:lstStyle/>
          <a:p>
            <a:pPr algn="just"/>
            <a:r>
              <a:rPr lang="vi-VN" sz="3600">
                <a:solidFill>
                  <a:srgbClr val="0070C0"/>
                </a:solidFill>
                <a:latin typeface="Times New Roman" panose="02020603050405020304" pitchFamily="18" charset="0"/>
                <a:cs typeface="Times New Roman" panose="02020603050405020304" pitchFamily="18" charset="0"/>
              </a:rPr>
              <a:t>Từ thông tin đã thu nhận được, bộ não của con người phải xử lý thông tin để có những suy nghĩ hay những quyết định phù hợp.</a:t>
            </a:r>
            <a:endParaRPr lang="vi-VN" sz="3600" b="0" i="0">
              <a:solidFill>
                <a:srgbClr val="0070C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4781286" y="736267"/>
            <a:ext cx="3148426" cy="646331"/>
          </a:xfrm>
          <a:prstGeom prst="rect">
            <a:avLst/>
          </a:prstGeom>
        </p:spPr>
        <p:txBody>
          <a:bodyPr wrap="square">
            <a:spAutoFit/>
          </a:bodyPr>
          <a:lstStyle/>
          <a:p>
            <a:pPr algn="just"/>
            <a:r>
              <a:rPr lang="vi-VN" sz="3600" b="1">
                <a:solidFill>
                  <a:srgbClr val="000000"/>
                </a:solidFill>
                <a:latin typeface="Times New Roman" panose="02020603050405020304" pitchFamily="18" charset="0"/>
                <a:cs typeface="Times New Roman" panose="02020603050405020304" pitchFamily="18" charset="0"/>
              </a:rPr>
              <a:t>KẾT LUẬN</a:t>
            </a:r>
            <a:endParaRPr lang="vi-VN" sz="3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804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BDDE41F-792B-15E8-C6EB-8ABD088AE2EC}"/>
              </a:ext>
            </a:extLst>
          </p:cNvPr>
          <p:cNvSpPr txBox="1"/>
          <p:nvPr/>
        </p:nvSpPr>
        <p:spPr>
          <a:xfrm>
            <a:off x="1525488" y="157366"/>
            <a:ext cx="8488087" cy="584775"/>
          </a:xfrm>
          <a:prstGeom prst="rect">
            <a:avLst/>
          </a:prstGeom>
          <a:noFill/>
        </p:spPr>
        <p:txBody>
          <a:bodyPr wrap="square">
            <a:spAutoFit/>
          </a:bodyPr>
          <a:lstStyle/>
          <a:p>
            <a:pPr algn="l">
              <a:buFont typeface="+mj-lt"/>
              <a:buAutoNum type="arabicPeriod" startAt="2"/>
            </a:pPr>
            <a:r>
              <a:rPr lang="en-US" sz="3200" b="1" i="0">
                <a:solidFill>
                  <a:srgbClr val="000000"/>
                </a:solidFill>
                <a:effectLst/>
                <a:latin typeface="Times New Roman" panose="02020603050405020304" pitchFamily="18" charset="0"/>
                <a:cs typeface="Times New Roman" panose="02020603050405020304" pitchFamily="18" charset="0"/>
              </a:rPr>
              <a:t>Thiết bị số thông minh xử lý thông tin.</a:t>
            </a:r>
          </a:p>
        </p:txBody>
      </p:sp>
      <p:sp>
        <p:nvSpPr>
          <p:cNvPr id="2" name="Rectangle 1"/>
          <p:cNvSpPr/>
          <p:nvPr/>
        </p:nvSpPr>
        <p:spPr>
          <a:xfrm>
            <a:off x="1398373" y="834017"/>
            <a:ext cx="11019940" cy="1569660"/>
          </a:xfrm>
          <a:prstGeom prst="rect">
            <a:avLst/>
          </a:prstGeom>
        </p:spPr>
        <p:txBody>
          <a:bodyPr wrap="none">
            <a:spAutoFit/>
          </a:bodyPr>
          <a:lstStyle/>
          <a:p>
            <a:r>
              <a:rPr lang="en-US" sz="3200">
                <a:solidFill>
                  <a:srgbClr val="C00000"/>
                </a:solidFill>
                <a:latin typeface="Times New Roman" panose="02020603050405020304" pitchFamily="18" charset="0"/>
                <a:cs typeface="Times New Roman" panose="02020603050405020304" pitchFamily="18" charset="0"/>
              </a:rPr>
              <a:t>Trong tình huống làm việc của máy tính sau đây, em hãy cho biết:</a:t>
            </a:r>
          </a:p>
          <a:p>
            <a:pPr marL="457200" indent="-457200">
              <a:buFontTx/>
              <a:buChar char="-"/>
            </a:pPr>
            <a:r>
              <a:rPr lang="en-US" sz="3200">
                <a:solidFill>
                  <a:srgbClr val="C00000"/>
                </a:solidFill>
                <a:latin typeface="Times New Roman" panose="02020603050405020304" pitchFamily="18" charset="0"/>
                <a:cs typeface="Times New Roman" panose="02020603050405020304" pitchFamily="18" charset="0"/>
              </a:rPr>
              <a:t>Máy tính đã tiếp nhận thông tin nào để xử lý?</a:t>
            </a:r>
          </a:p>
          <a:p>
            <a:pPr marL="457200" indent="-457200">
              <a:buFontTx/>
              <a:buChar char="-"/>
            </a:pPr>
            <a:r>
              <a:rPr lang="en-US" sz="3200">
                <a:solidFill>
                  <a:srgbClr val="C00000"/>
                </a:solidFill>
                <a:latin typeface="Times New Roman" panose="02020603050405020304" pitchFamily="18" charset="0"/>
                <a:cs typeface="Times New Roman" panose="02020603050405020304" pitchFamily="18" charset="0"/>
              </a:rPr>
              <a:t>Kết quả xử lý thông tin của máy tính là gì?</a:t>
            </a:r>
          </a:p>
        </p:txBody>
      </p:sp>
      <p:sp>
        <p:nvSpPr>
          <p:cNvPr id="13" name="TextBox 12">
            <a:extLst>
              <a:ext uri="{FF2B5EF4-FFF2-40B4-BE49-F238E27FC236}">
                <a16:creationId xmlns:a16="http://schemas.microsoft.com/office/drawing/2014/main" xmlns="" id="{73D20061-EF95-2EC5-10BA-63BFA6372405}"/>
              </a:ext>
            </a:extLst>
          </p:cNvPr>
          <p:cNvSpPr txBox="1"/>
          <p:nvPr/>
        </p:nvSpPr>
        <p:spPr>
          <a:xfrm>
            <a:off x="1525488" y="2495553"/>
            <a:ext cx="6239020" cy="584775"/>
          </a:xfrm>
          <a:prstGeom prst="rect">
            <a:avLst/>
          </a:prstGeom>
          <a:noFill/>
        </p:spPr>
        <p:txBody>
          <a:bodyPr wrap="square">
            <a:spAutoFit/>
          </a:bodyPr>
          <a:lstStyle/>
          <a:p>
            <a:r>
              <a:rPr lang="en-US" sz="3200" b="1" i="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huống 1:</a:t>
            </a:r>
            <a:endParaRPr lang="en-US" sz="3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945D6FC6-5BE8-5092-C85E-4AC16DD0FB06}"/>
              </a:ext>
            </a:extLst>
          </p:cNvPr>
          <p:cNvSpPr/>
          <p:nvPr/>
        </p:nvSpPr>
        <p:spPr>
          <a:xfrm>
            <a:off x="519795" y="3087859"/>
            <a:ext cx="6134223" cy="2062103"/>
          </a:xfrm>
          <a:prstGeom prst="rect">
            <a:avLst/>
          </a:prstGeom>
        </p:spPr>
        <p:txBody>
          <a:bodyPr wrap="square">
            <a:spAutoFit/>
          </a:bodyPr>
          <a:lstStyle/>
          <a:p>
            <a:pPr algn="just"/>
            <a:r>
              <a:rPr lang="en-US" sz="3200">
                <a:solidFill>
                  <a:srgbClr val="0070C0"/>
                </a:solidFill>
                <a:latin typeface="Times New Roman" panose="02020603050405020304" pitchFamily="18" charset="0"/>
                <a:cs typeface="Times New Roman" panose="02020603050405020304" pitchFamily="18" charset="0"/>
              </a:rPr>
              <a:t>Máy tính làm nhanh một phép tính số học. Ngay sau khi gõ các số hạng và dấu phép tính vào, lập tức kết quả tính toán hiện ra trên màn hình</a:t>
            </a:r>
            <a:r>
              <a:rPr lang="en-US" sz="3200">
                <a:solidFill>
                  <a:srgbClr val="FF0000"/>
                </a:solidFill>
                <a:latin typeface="Times New Roman" panose="02020603050405020304" pitchFamily="18" charset="0"/>
                <a:cs typeface="Times New Roman" panose="02020603050405020304" pitchFamily="18" charset="0"/>
              </a:rPr>
              <a:t>.</a:t>
            </a:r>
          </a:p>
        </p:txBody>
      </p:sp>
      <p:pic>
        <p:nvPicPr>
          <p:cNvPr id="15" name="Picture 14">
            <a:extLst>
              <a:ext uri="{FF2B5EF4-FFF2-40B4-BE49-F238E27FC236}">
                <a16:creationId xmlns:a16="http://schemas.microsoft.com/office/drawing/2014/main" xmlns="" id="{9B11F4F4-BB45-E952-89B3-CF3159D45B5D}"/>
              </a:ext>
            </a:extLst>
          </p:cNvPr>
          <p:cNvPicPr>
            <a:picLocks noChangeAspect="1"/>
          </p:cNvPicPr>
          <p:nvPr/>
        </p:nvPicPr>
        <p:blipFill>
          <a:blip r:embed="rId2"/>
          <a:stretch>
            <a:fillRect/>
          </a:stretch>
        </p:blipFill>
        <p:spPr>
          <a:xfrm>
            <a:off x="7596555" y="2403677"/>
            <a:ext cx="3643532" cy="2504546"/>
          </a:xfrm>
          <a:prstGeom prst="rect">
            <a:avLst/>
          </a:prstGeom>
        </p:spPr>
      </p:pic>
      <p:sp>
        <p:nvSpPr>
          <p:cNvPr id="17" name="Right Arrow 1">
            <a:extLst>
              <a:ext uri="{FF2B5EF4-FFF2-40B4-BE49-F238E27FC236}">
                <a16:creationId xmlns:a16="http://schemas.microsoft.com/office/drawing/2014/main" xmlns="" id="{1AB13790-1113-6BEC-1094-7F8BAC7BF884}"/>
              </a:ext>
            </a:extLst>
          </p:cNvPr>
          <p:cNvSpPr/>
          <p:nvPr/>
        </p:nvSpPr>
        <p:spPr>
          <a:xfrm>
            <a:off x="3346101" y="5858864"/>
            <a:ext cx="916409" cy="4944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C9B2D89E-EB60-2D7C-A6A8-9D812567F081}"/>
              </a:ext>
            </a:extLst>
          </p:cNvPr>
          <p:cNvSpPr/>
          <p:nvPr/>
        </p:nvSpPr>
        <p:spPr>
          <a:xfrm>
            <a:off x="4783015" y="5000099"/>
            <a:ext cx="7408985" cy="2062103"/>
          </a:xfrm>
          <a:prstGeom prst="rect">
            <a:avLst/>
          </a:prstGeom>
        </p:spPr>
        <p:txBody>
          <a:bodyPr wrap="square">
            <a:spAutoFit/>
          </a:bodyPr>
          <a:lstStyle/>
          <a:p>
            <a:pPr algn="just"/>
            <a:r>
              <a:rPr lang="en-US" sz="3200">
                <a:solidFill>
                  <a:srgbClr val="FF0000"/>
                </a:solidFill>
                <a:latin typeface="Times New Roman" panose="02020603050405020304" pitchFamily="18" charset="0"/>
                <a:cs typeface="Times New Roman" panose="02020603050405020304" pitchFamily="18" charset="0"/>
              </a:rPr>
              <a:t>- Máy tính đã tiếp nhận các số hạng và dấu phép tính.</a:t>
            </a:r>
          </a:p>
          <a:p>
            <a:pPr algn="just"/>
            <a:r>
              <a:rPr lang="en-US" sz="3200">
                <a:solidFill>
                  <a:srgbClr val="FF0000"/>
                </a:solidFill>
                <a:latin typeface="Times New Roman" panose="02020603050405020304" pitchFamily="18" charset="0"/>
                <a:cs typeface="Times New Roman" panose="02020603050405020304" pitchFamily="18" charset="0"/>
              </a:rPr>
              <a:t>- Kết quả: Tính toán hiện ra kết quả trên màn hình.</a:t>
            </a:r>
          </a:p>
        </p:txBody>
      </p:sp>
    </p:spTree>
    <p:extLst>
      <p:ext uri="{BB962C8B-B14F-4D97-AF65-F5344CB8AC3E}">
        <p14:creationId xmlns:p14="http://schemas.microsoft.com/office/powerpoint/2010/main" val="194463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14"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BDDE41F-792B-15E8-C6EB-8ABD088AE2EC}"/>
              </a:ext>
            </a:extLst>
          </p:cNvPr>
          <p:cNvSpPr txBox="1"/>
          <p:nvPr/>
        </p:nvSpPr>
        <p:spPr>
          <a:xfrm>
            <a:off x="1525488" y="157366"/>
            <a:ext cx="8488087" cy="584775"/>
          </a:xfrm>
          <a:prstGeom prst="rect">
            <a:avLst/>
          </a:prstGeom>
          <a:noFill/>
        </p:spPr>
        <p:txBody>
          <a:bodyPr wrap="square">
            <a:spAutoFit/>
          </a:bodyPr>
          <a:lstStyle/>
          <a:p>
            <a:pPr algn="l">
              <a:buFont typeface="+mj-lt"/>
              <a:buAutoNum type="arabicPeriod" startAt="2"/>
            </a:pPr>
            <a:r>
              <a:rPr lang="en-US" sz="3200" b="1" i="0">
                <a:solidFill>
                  <a:srgbClr val="000000"/>
                </a:solidFill>
                <a:effectLst/>
                <a:latin typeface="Times New Roman" panose="02020603050405020304" pitchFamily="18" charset="0"/>
                <a:cs typeface="Times New Roman" panose="02020603050405020304" pitchFamily="18" charset="0"/>
              </a:rPr>
              <a:t>Thiết bị số thông minh xử lý thông tin.</a:t>
            </a:r>
          </a:p>
        </p:txBody>
      </p:sp>
      <p:sp>
        <p:nvSpPr>
          <p:cNvPr id="13" name="TextBox 12">
            <a:extLst>
              <a:ext uri="{FF2B5EF4-FFF2-40B4-BE49-F238E27FC236}">
                <a16:creationId xmlns:a16="http://schemas.microsoft.com/office/drawing/2014/main" xmlns="" id="{73D20061-EF95-2EC5-10BA-63BFA6372405}"/>
              </a:ext>
            </a:extLst>
          </p:cNvPr>
          <p:cNvSpPr txBox="1"/>
          <p:nvPr/>
        </p:nvSpPr>
        <p:spPr>
          <a:xfrm>
            <a:off x="1143000" y="965600"/>
            <a:ext cx="6239020" cy="584775"/>
          </a:xfrm>
          <a:prstGeom prst="rect">
            <a:avLst/>
          </a:prstGeom>
          <a:noFill/>
        </p:spPr>
        <p:txBody>
          <a:bodyPr wrap="square">
            <a:spAutoFit/>
          </a:bodyPr>
          <a:lstStyle/>
          <a:p>
            <a:r>
              <a:rPr lang="en-US" sz="3200" b="1" i="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Tình huống 2:</a:t>
            </a:r>
            <a:endParaRPr lang="en-US" sz="3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945D6FC6-5BE8-5092-C85E-4AC16DD0FB06}"/>
              </a:ext>
            </a:extLst>
          </p:cNvPr>
          <p:cNvSpPr/>
          <p:nvPr/>
        </p:nvSpPr>
        <p:spPr>
          <a:xfrm>
            <a:off x="449458" y="1678445"/>
            <a:ext cx="5247958" cy="2554545"/>
          </a:xfrm>
          <a:prstGeom prst="rect">
            <a:avLst/>
          </a:prstGeom>
        </p:spPr>
        <p:txBody>
          <a:bodyPr wrap="square">
            <a:spAutoFit/>
          </a:bodyPr>
          <a:lstStyle/>
          <a:p>
            <a:pPr algn="just"/>
            <a:r>
              <a:rPr lang="en-US" sz="3200">
                <a:solidFill>
                  <a:srgbClr val="0070C0"/>
                </a:solidFill>
                <a:latin typeface="Times New Roman" panose="02020603050405020304" pitchFamily="18" charset="0"/>
                <a:cs typeface="Times New Roman" panose="02020603050405020304" pitchFamily="18" charset="0"/>
              </a:rPr>
              <a:t>Khi cầm dọc chiếc điện thoại thông minh rồi xoay nó thành nằm ngang, chiếc điện thoại thông minh đã tự động xoay bức ảnh theo.</a:t>
            </a:r>
            <a:endParaRPr lang="en-US" sz="3200">
              <a:solidFill>
                <a:srgbClr val="FF0000"/>
              </a:solidFill>
              <a:latin typeface="Times New Roman" panose="02020603050405020304" pitchFamily="18" charset="0"/>
              <a:cs typeface="Times New Roman" panose="02020603050405020304" pitchFamily="18" charset="0"/>
            </a:endParaRPr>
          </a:p>
        </p:txBody>
      </p:sp>
      <p:sp>
        <p:nvSpPr>
          <p:cNvPr id="17" name="Right Arrow 1">
            <a:extLst>
              <a:ext uri="{FF2B5EF4-FFF2-40B4-BE49-F238E27FC236}">
                <a16:creationId xmlns:a16="http://schemas.microsoft.com/office/drawing/2014/main" xmlns="" id="{1AB13790-1113-6BEC-1094-7F8BAC7BF884}"/>
              </a:ext>
            </a:extLst>
          </p:cNvPr>
          <p:cNvSpPr/>
          <p:nvPr/>
        </p:nvSpPr>
        <p:spPr>
          <a:xfrm>
            <a:off x="392831" y="4831922"/>
            <a:ext cx="916409" cy="49443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C9B2D89E-EB60-2D7C-A6A8-9D812567F081}"/>
              </a:ext>
            </a:extLst>
          </p:cNvPr>
          <p:cNvSpPr/>
          <p:nvPr/>
        </p:nvSpPr>
        <p:spPr>
          <a:xfrm>
            <a:off x="1525488" y="4657259"/>
            <a:ext cx="10040707" cy="2062103"/>
          </a:xfrm>
          <a:prstGeom prst="rect">
            <a:avLst/>
          </a:prstGeom>
        </p:spPr>
        <p:txBody>
          <a:bodyPr wrap="square">
            <a:spAutoFit/>
          </a:bodyPr>
          <a:lstStyle/>
          <a:p>
            <a:pPr algn="just"/>
            <a:r>
              <a:rPr lang="en-US" sz="3200">
                <a:solidFill>
                  <a:srgbClr val="FF0000"/>
                </a:solidFill>
                <a:latin typeface="Times New Roman" panose="02020603050405020304" pitchFamily="18" charset="0"/>
                <a:cs typeface="Times New Roman" panose="02020603050405020304" pitchFamily="18" charset="0"/>
              </a:rPr>
              <a:t>- Chiếc điện thoại đã tiếp nhận thông tin xoay nằm ngang bức ảnh.</a:t>
            </a:r>
          </a:p>
          <a:p>
            <a:pPr algn="just"/>
            <a:r>
              <a:rPr lang="en-US" sz="3200">
                <a:solidFill>
                  <a:srgbClr val="FF0000"/>
                </a:solidFill>
                <a:latin typeface="Times New Roman" panose="02020603050405020304" pitchFamily="18" charset="0"/>
                <a:cs typeface="Times New Roman" panose="02020603050405020304" pitchFamily="18" charset="0"/>
              </a:rPr>
              <a:t>- Kết quả: Chiếc điện thoại thông minh đã tự động xoay bức ảnh nằm ngang.</a:t>
            </a:r>
          </a:p>
        </p:txBody>
      </p:sp>
      <p:pic>
        <p:nvPicPr>
          <p:cNvPr id="5" name="Picture 4">
            <a:extLst>
              <a:ext uri="{FF2B5EF4-FFF2-40B4-BE49-F238E27FC236}">
                <a16:creationId xmlns:a16="http://schemas.microsoft.com/office/drawing/2014/main" xmlns="" id="{B9FB3051-41DC-A18A-4EB3-A610EAB3E16C}"/>
              </a:ext>
            </a:extLst>
          </p:cNvPr>
          <p:cNvPicPr>
            <a:picLocks noChangeAspect="1"/>
          </p:cNvPicPr>
          <p:nvPr/>
        </p:nvPicPr>
        <p:blipFill>
          <a:blip r:embed="rId2"/>
          <a:stretch>
            <a:fillRect/>
          </a:stretch>
        </p:blipFill>
        <p:spPr>
          <a:xfrm>
            <a:off x="5697416" y="1482885"/>
            <a:ext cx="6045125" cy="2554544"/>
          </a:xfrm>
          <a:prstGeom prst="rect">
            <a:avLst/>
          </a:prstGeom>
        </p:spPr>
      </p:pic>
    </p:spTree>
    <p:extLst>
      <p:ext uri="{BB962C8B-B14F-4D97-AF65-F5344CB8AC3E}">
        <p14:creationId xmlns:p14="http://schemas.microsoft.com/office/powerpoint/2010/main" val="376758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ppt_x"/>
                                          </p:val>
                                        </p:tav>
                                        <p:tav tm="100000">
                                          <p:val>
                                            <p:strVal val="#ppt_x"/>
                                          </p:val>
                                        </p:tav>
                                      </p:tavLst>
                                    </p:anim>
                                    <p:anim calcmode="lin" valueType="num">
                                      <p:cBhvr additive="base">
                                        <p:cTn id="1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C90AE70-7634-06B4-7BBD-13D3CB9042DB}"/>
              </a:ext>
            </a:extLst>
          </p:cNvPr>
          <p:cNvSpPr txBox="1"/>
          <p:nvPr/>
        </p:nvSpPr>
        <p:spPr>
          <a:xfrm>
            <a:off x="1837509" y="1735575"/>
            <a:ext cx="8412479" cy="1077218"/>
          </a:xfrm>
          <a:prstGeom prst="rect">
            <a:avLst/>
          </a:prstGeom>
          <a:noFill/>
        </p:spPr>
        <p:txBody>
          <a:bodyPr wrap="square">
            <a:spAutoFit/>
          </a:bodyPr>
          <a:lstStyle/>
          <a:p>
            <a:pPr algn="just"/>
            <a:r>
              <a:rPr lang="vi-VN" sz="3200">
                <a:solidFill>
                  <a:srgbClr val="FF0000"/>
                </a:solidFill>
                <a:latin typeface="Times New Roman" panose="02020603050405020304" pitchFamily="18" charset="0"/>
                <a:cs typeface="Times New Roman" panose="02020603050405020304" pitchFamily="18" charset="0"/>
              </a:rPr>
              <a:t>Con người chế tạo ra các thiết bị số thông minh biết xử lý thông tin.</a:t>
            </a:r>
            <a:endParaRPr lang="vi-VN" sz="3200" b="0" i="0">
              <a:solidFill>
                <a:srgbClr val="FF000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4888336" y="588219"/>
            <a:ext cx="2310825" cy="584775"/>
          </a:xfrm>
          <a:prstGeom prst="rect">
            <a:avLst/>
          </a:prstGeom>
        </p:spPr>
        <p:txBody>
          <a:bodyPr wrap="none">
            <a:spAutoFit/>
          </a:bodyPr>
          <a:lstStyle/>
          <a:p>
            <a:r>
              <a:rPr lang="vi-VN" sz="3200" b="1">
                <a:solidFill>
                  <a:srgbClr val="000000"/>
                </a:solidFill>
                <a:latin typeface="Times New Roman" panose="02020603050405020304" pitchFamily="18" charset="0"/>
                <a:cs typeface="Times New Roman" panose="02020603050405020304" pitchFamily="18" charset="0"/>
              </a:rPr>
              <a:t>KẾT LUẬN</a:t>
            </a:r>
            <a:endParaRPr lang="vi-VN"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59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theme1.xml><?xml version="1.0" encoding="utf-8"?>
<a:theme xmlns:a="http://schemas.openxmlformats.org/drawingml/2006/main" name="Wisp">
  <a:themeElements>
    <a:clrScheme name="Wisp">
      <a:dk1>
        <a:sysClr val="windowText" lastClr="1F1F1F"/>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291</TotalTime>
  <Words>992</Words>
  <Application>Microsoft Office PowerPoint</Application>
  <PresentationFormat>Widescreen</PresentationFormat>
  <Paragraphs>76</Paragraphs>
  <Slides>17</Slides>
  <Notes>0</Notes>
  <HiddenSlides>0</HiddenSlides>
  <MMClips>16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Century Gothic</vt:lpstr>
      <vt:lpstr>Montserrat ExtraBold</vt:lpstr>
      <vt:lpstr>Tahoma</vt:lpstr>
      <vt:lpstr>Times New Roman</vt:lpstr>
      <vt:lpstr>UTM Bustamalaka</vt:lpstr>
      <vt:lpstr>Wingdings</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26</cp:revision>
  <dcterms:created xsi:type="dcterms:W3CDTF">2022-05-09T13:56:18Z</dcterms:created>
  <dcterms:modified xsi:type="dcterms:W3CDTF">2022-07-21T22:41:19Z</dcterms:modified>
</cp:coreProperties>
</file>