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23"/>
  </p:notesMasterIdLst>
  <p:sldIdLst>
    <p:sldId id="293" r:id="rId2"/>
    <p:sldId id="299" r:id="rId3"/>
    <p:sldId id="265" r:id="rId4"/>
    <p:sldId id="277" r:id="rId5"/>
    <p:sldId id="291" r:id="rId6"/>
    <p:sldId id="292" r:id="rId7"/>
    <p:sldId id="290" r:id="rId8"/>
    <p:sldId id="279" r:id="rId9"/>
    <p:sldId id="295" r:id="rId10"/>
    <p:sldId id="280" r:id="rId11"/>
    <p:sldId id="281" r:id="rId12"/>
    <p:sldId id="296" r:id="rId13"/>
    <p:sldId id="297" r:id="rId14"/>
    <p:sldId id="273" r:id="rId15"/>
    <p:sldId id="282" r:id="rId16"/>
    <p:sldId id="283" r:id="rId17"/>
    <p:sldId id="284" r:id="rId18"/>
    <p:sldId id="285" r:id="rId19"/>
    <p:sldId id="286" r:id="rId20"/>
    <p:sldId id="287" r:id="rId21"/>
    <p:sldId id="288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0000CC"/>
    <a:srgbClr val="FF00FF"/>
    <a:srgbClr val="FFFF99"/>
    <a:srgbClr val="FFFF66"/>
    <a:srgbClr val="CAC33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9063119-4E5E-4BC9-BE17-656889621FE3}" type="datetimeFigureOut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05B4CF0-80DC-4B59-AD74-FB0DEFCFE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45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B31BD88-2E55-47C3-87A8-38C95A7A174D}" type="slidenum">
              <a:rPr lang="en-US" sz="1200">
                <a:latin typeface="Calibri" pitchFamily="34" charset="0"/>
              </a:rPr>
              <a:pPr algn="r"/>
              <a:t>1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16254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B31BD88-2E55-47C3-87A8-38C95A7A174D}" type="slidenum">
              <a:rPr lang="en-US" sz="1200">
                <a:latin typeface="Calibri" pitchFamily="34" charset="0"/>
              </a:rPr>
              <a:pPr algn="r"/>
              <a:t>3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70451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5B4CF0-80DC-4B59-AD74-FB0DEFCFE36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15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5B4CF0-80DC-4B59-AD74-FB0DEFCFE36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07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704C06-B8BA-4819-BC8D-B12C4E2FB192}" type="datetimeFigureOut">
              <a:rPr lang="en-US" smtClean="0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pPr>
              <a:defRPr/>
            </a:pPr>
            <a:fld id="{941DC44B-2969-4909-B374-B6D7C63A73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659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FF10B1-E4DD-4EC3-A8D6-9057FCA28187}" type="datetimeFigureOut">
              <a:rPr lang="en-US" smtClean="0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CDC1D-D3B1-4F62-9467-DA93ADC5C7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201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30CA86-0E16-4FB8-9E11-8D3AF0C9B375}" type="datetimeFigureOut">
              <a:rPr lang="en-US" smtClean="0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6324DD-C2B2-4B98-A147-AF1F88C7D2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9807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FDA149-F15F-4EC6-BC0A-6EDCFBE9F088}" type="datetimeFigureOut">
              <a:rPr lang="en-US" smtClean="0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AE7166-33DD-44C7-B917-F9382988C4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316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215342-2992-4925-8F6A-2A806371BAF5}" type="datetimeFigureOut">
              <a:rPr lang="en-US" smtClean="0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58A4B1-79CA-4E9E-9A6F-1C3F8CD102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265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7AA22B-F0ED-464D-9E96-113ED0281675}" type="datetimeFigureOut">
              <a:rPr lang="en-US" smtClean="0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B2080B-F820-45D8-BD65-8256FA4214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0913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617624-B3D5-4FF8-8E84-BC42DE305B17}" type="datetimeFigureOut">
              <a:rPr lang="en-US" smtClean="0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FEDDC-CE73-4AFE-860E-8208EE35AD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1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BF54EA-DB50-461C-88CA-6499FA9721B8}" type="datetimeFigureOut">
              <a:rPr lang="en-US" smtClean="0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72D7FC-468A-44D5-A95A-5C7A409323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0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CF8C35-ABBF-4A6E-92A1-49E4542678F7}" type="datetimeFigureOut">
              <a:rPr lang="en-US" smtClean="0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89B3D9-CBFE-403D-8B85-E8E425D1BB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797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D0B0E8-C800-4770-B489-363C03D590D6}" type="datetimeFigureOut">
              <a:rPr lang="en-US" smtClean="0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47471-AEF1-422F-8944-6F81CBCDB1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9392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A2AE878-6D3C-47BD-8CC7-8837C4464A66}" type="datetimeFigureOut">
              <a:rPr lang="en-US" smtClean="0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F775E7-6277-49B2-9E54-99DC822FCC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7159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4908E9F-8C48-44D6-8AE3-0FC0AF2B8F57}" type="datetimeFigureOut">
              <a:rPr lang="en-US" smtClean="0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6BC56D4-8259-45F7-969D-85712FD1AA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06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G:\B&#233;%20B&#224;o%20Ng&#432;%20&#8211;%20S&#7855;p%20&#272;&#7871;n%20T&#7871;t%20R&#7891;i%20.mp3" TargetMode="External"/><Relationship Id="rId5" Type="http://schemas.openxmlformats.org/officeDocument/2006/relationships/image" Target="../media/image19.png"/><Relationship Id="rId4" Type="http://schemas.openxmlformats.org/officeDocument/2006/relationships/image" Target="../media/image18.gi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slide" Target="slide16.xml"/><Relationship Id="rId7" Type="http://schemas.openxmlformats.org/officeDocument/2006/relationships/slide" Target="slide19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5" Type="http://schemas.openxmlformats.org/officeDocument/2006/relationships/slide" Target="slide17.xml"/><Relationship Id="rId4" Type="http://schemas.openxmlformats.org/officeDocument/2006/relationships/audio" Target="../media/audio1.wav"/><Relationship Id="rId9" Type="http://schemas.openxmlformats.org/officeDocument/2006/relationships/slide" Target="slide2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Text Box 4"/>
          <p:cNvSpPr txBox="1">
            <a:spLocks noChangeArrowheads="1"/>
          </p:cNvSpPr>
          <p:nvPr/>
        </p:nvSpPr>
        <p:spPr bwMode="auto">
          <a:xfrm>
            <a:off x="2362200" y="2874317"/>
            <a:ext cx="4343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+mn-cs"/>
              </a:rPr>
              <a:t>  MÔN</a:t>
            </a:r>
            <a:r>
              <a:rPr lang="en-US" sz="4000" b="1" dirty="0">
                <a:solidFill>
                  <a:srgbClr val="000099"/>
                </a:solidFill>
                <a:latin typeface="Times New Roman" pitchFamily="18" charset="0"/>
                <a:cs typeface="+mn-cs"/>
              </a:rPr>
              <a:t>  </a:t>
            </a:r>
            <a:r>
              <a:rPr lang="en-US" sz="4000" b="1" dirty="0">
                <a:solidFill>
                  <a:srgbClr val="009900"/>
                </a:solidFill>
                <a:latin typeface="Times New Roman" pitchFamily="18" charset="0"/>
                <a:cs typeface="+mn-cs"/>
              </a:rPr>
              <a:t>TIN HỌC </a:t>
            </a:r>
            <a:r>
              <a:rPr lang="en-US" sz="2000" b="1" dirty="0">
                <a:solidFill>
                  <a:srgbClr val="FF6600"/>
                </a:solidFill>
                <a:latin typeface="Times New Roman" pitchFamily="18" charset="0"/>
                <a:cs typeface="+mn-cs"/>
              </a:rPr>
              <a:t>			                	    </a:t>
            </a:r>
            <a:endParaRPr lang="en-US" sz="3200" b="1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+mn-cs"/>
            </a:endParaRPr>
          </a:p>
        </p:txBody>
      </p:sp>
      <p:pic>
        <p:nvPicPr>
          <p:cNvPr id="3079" name="Picture 7" descr="SMIL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782" y="753630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 descr="SMIL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0" y="5457681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 descr="SMIL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4953000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 descr="SMIL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0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 descr="SMIL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9445" y="555914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7" descr="SMIL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4668" y="5909975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9660D2A-6594-4DBE-89FF-A53A48244807}"/>
              </a:ext>
            </a:extLst>
          </p:cNvPr>
          <p:cNvSpPr/>
          <p:nvPr/>
        </p:nvSpPr>
        <p:spPr>
          <a:xfrm>
            <a:off x="616873" y="1439521"/>
            <a:ext cx="7910253" cy="2799140"/>
          </a:xfrm>
          <a:prstGeom prst="rect">
            <a:avLst/>
          </a:prstGeom>
          <a:noFill/>
          <a:ln>
            <a:noFill/>
          </a:ln>
          <a:effectLst>
            <a:glow rad="838200">
              <a:srgbClr val="FFFF00">
                <a:alpha val="43000"/>
              </a:srgbClr>
            </a:glow>
            <a:outerShdw blurRad="292100" dist="139700" dir="1626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flood" dir="t"/>
          </a:scene3d>
          <a:sp3d>
            <a:bevelT w="190500" h="304800"/>
            <a:bevelB w="19050"/>
          </a:sp3d>
        </p:spPr>
        <p:txBody>
          <a:bodyPr spcFirstLastPara="1" wrap="none">
            <a:prstTxWarp prst="textArchUp">
              <a:avLst/>
            </a:prstTxWarp>
            <a:spAutoFit/>
          </a:bodyPr>
          <a:lstStyle/>
          <a:p>
            <a:pPr algn="ctr" eaLnBrk="1" hangingPunct="1">
              <a:defRPr/>
            </a:pPr>
            <a:r>
              <a:rPr lang="en-US" sz="6000" b="1" dirty="0" err="1">
                <a:ln w="28575">
                  <a:solidFill>
                    <a:srgbClr val="000099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6000" b="1" dirty="0">
                <a:ln w="28575">
                  <a:solidFill>
                    <a:srgbClr val="000099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28575">
                  <a:solidFill>
                    <a:srgbClr val="000099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6000" b="1" dirty="0">
                <a:ln w="28575">
                  <a:solidFill>
                    <a:srgbClr val="000099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28575">
                  <a:solidFill>
                    <a:srgbClr val="000099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6000" b="1" dirty="0">
                <a:ln w="28575">
                  <a:solidFill>
                    <a:srgbClr val="000099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28575">
                  <a:solidFill>
                    <a:srgbClr val="000099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6000" b="1" dirty="0">
                <a:ln w="28575">
                  <a:solidFill>
                    <a:srgbClr val="000099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28575">
                  <a:solidFill>
                    <a:srgbClr val="000099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6000" b="1" dirty="0">
                <a:ln w="28575">
                  <a:solidFill>
                    <a:srgbClr val="000099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28575">
                  <a:solidFill>
                    <a:srgbClr val="000099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6000" b="1" dirty="0">
                <a:ln w="28575">
                  <a:solidFill>
                    <a:srgbClr val="000099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28575">
                  <a:solidFill>
                    <a:srgbClr val="000099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6000" b="1" dirty="0">
                <a:ln w="28575">
                  <a:solidFill>
                    <a:srgbClr val="000099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</a:p>
          <a:p>
            <a:pPr algn="ctr" eaLnBrk="1" hangingPunct="1">
              <a:defRPr/>
            </a:pPr>
            <a:r>
              <a:rPr lang="en-US" sz="6000" b="1" dirty="0" err="1">
                <a:ln w="28575">
                  <a:solidFill>
                    <a:srgbClr val="000099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6000" b="1" dirty="0">
                <a:ln w="28575">
                  <a:solidFill>
                    <a:srgbClr val="000099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21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C1E232EA-0E9B-4A64-9FBC-5609D503584A}"/>
              </a:ext>
            </a:extLst>
          </p:cNvPr>
          <p:cNvSpPr txBox="1">
            <a:spLocks/>
          </p:cNvSpPr>
          <p:nvPr/>
        </p:nvSpPr>
        <p:spPr>
          <a:xfrm>
            <a:off x="157971" y="4230133"/>
            <a:ext cx="8991601" cy="1009650"/>
          </a:xfrm>
          <a:prstGeom prst="rect">
            <a:avLst/>
          </a:prstGeom>
        </p:spPr>
        <p:txBody>
          <a:bodyPr rtlCol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b="1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 2: </a:t>
            </a:r>
            <a:r>
              <a:rPr lang="en-US" sz="4000" b="1" dirty="0" err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4000" b="1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4000" b="1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lồng</a:t>
            </a:r>
            <a:r>
              <a:rPr lang="en-US" sz="4000" b="1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4000" b="1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F52F583-EF47-4D8C-901F-62B68BD9D62B}"/>
              </a:ext>
            </a:extLst>
          </p:cNvPr>
          <p:cNvSpPr txBox="1">
            <a:spLocks/>
          </p:cNvSpPr>
          <p:nvPr/>
        </p:nvSpPr>
        <p:spPr bwMode="auto">
          <a:xfrm>
            <a:off x="21303" y="6275949"/>
            <a:ext cx="9067800" cy="487252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25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3200" dirty="0" err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87</a:t>
            </a:r>
          </a:p>
        </p:txBody>
      </p:sp>
    </p:spTree>
    <p:extLst>
      <p:ext uri="{BB962C8B-B14F-4D97-AF65-F5344CB8AC3E}">
        <p14:creationId xmlns:p14="http://schemas.microsoft.com/office/powerpoint/2010/main" val="1750056974"/>
      </p:ext>
    </p:extLst>
  </p:cSld>
  <p:clrMapOvr>
    <a:masterClrMapping/>
  </p:clrMapOvr>
  <p:transition advTm="63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81000" y="1376065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b="1" dirty="0">
                <a:solidFill>
                  <a:srgbClr val="002060"/>
                </a:solidFill>
              </a:rPr>
              <a:t>  1. Viết lệnh điều khiển Rùa thực hiện: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90600" y="2228671"/>
            <a:ext cx="7543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002060"/>
                </a:solidFill>
              </a:rPr>
              <a:t>Lặp lại 4 lần, trong mỗi lần vẽ một hình vuông cạnh dài 50 bước, vẽ xong quay một góc 90 độ.</a:t>
            </a:r>
          </a:p>
          <a:p>
            <a:pPr algn="just"/>
            <a:endParaRPr lang="en-US" dirty="0">
              <a:solidFill>
                <a:schemeClr val="bg1"/>
              </a:solidFill>
            </a:endParaRPr>
          </a:p>
          <a:p>
            <a:pPr algn="just"/>
            <a:r>
              <a:rPr lang="en-US" dirty="0">
                <a:solidFill>
                  <a:schemeClr val="bg1"/>
                </a:solidFill>
              </a:rPr>
              <a:t>……………………………………………………………………………………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227087" y="3031093"/>
            <a:ext cx="14899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00B0F0"/>
                </a:solidFill>
              </a:rPr>
              <a:t>REPEAT 4[                 </a:t>
            </a:r>
          </a:p>
        </p:txBody>
      </p:sp>
      <p:sp>
        <p:nvSpPr>
          <p:cNvPr id="2" name="Rectangle 1"/>
          <p:cNvSpPr/>
          <p:nvPr/>
        </p:nvSpPr>
        <p:spPr>
          <a:xfrm>
            <a:off x="3473642" y="3032939"/>
            <a:ext cx="2834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REPEAT 4[FD 50 RT 90] </a:t>
            </a:r>
            <a:endParaRPr lang="vi-VN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977230" y="3025418"/>
            <a:ext cx="11093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00B0F0"/>
                </a:solidFill>
              </a:rPr>
              <a:t>  RT 90]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897636" y="381000"/>
            <a:ext cx="525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>
                <a:solidFill>
                  <a:srgbClr val="FF0000"/>
                </a:solidFill>
                <a:latin typeface="Vni-ariston" pitchFamily="2" charset="0"/>
              </a:rPr>
              <a:t>B. </a:t>
            </a:r>
            <a:r>
              <a:rPr lang="en-US" sz="2400" dirty="0" err="1">
                <a:solidFill>
                  <a:srgbClr val="FF0000"/>
                </a:solidFill>
                <a:latin typeface="Vni-ariston" pitchFamily="2" charset="0"/>
              </a:rPr>
              <a:t>Hoạt</a:t>
            </a:r>
            <a:r>
              <a:rPr lang="en-US" sz="2400" dirty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Vni-ariston" pitchFamily="2" charset="0"/>
              </a:rPr>
              <a:t>động</a:t>
            </a:r>
            <a:r>
              <a:rPr lang="en-US" sz="2400" dirty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Vni-ariston" pitchFamily="2" charset="0"/>
              </a:rPr>
              <a:t>thực</a:t>
            </a:r>
            <a:r>
              <a:rPr lang="en-US" sz="2400" dirty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Vni-ariston" pitchFamily="2" charset="0"/>
              </a:rPr>
              <a:t>hành</a:t>
            </a:r>
            <a:endParaRPr lang="en-US" sz="2400" dirty="0">
              <a:solidFill>
                <a:srgbClr val="FF0000"/>
              </a:solidFill>
              <a:latin typeface="Vni-ariston" pitchFamily="2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074760" y="2541896"/>
            <a:ext cx="1336344" cy="0"/>
          </a:xfrm>
          <a:prstGeom prst="line">
            <a:avLst/>
          </a:prstGeom>
          <a:ln w="28575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96694" y="2543034"/>
            <a:ext cx="3962400" cy="0"/>
          </a:xfrm>
          <a:prstGeom prst="line">
            <a:avLst/>
          </a:prstGeom>
          <a:ln w="28575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35456" y="2819400"/>
            <a:ext cx="2022144" cy="0"/>
          </a:xfrm>
          <a:prstGeom prst="line">
            <a:avLst/>
          </a:prstGeom>
          <a:ln w="28575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920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2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808044" y="1028416"/>
            <a:ext cx="58865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002060"/>
                </a:solidFill>
              </a:rPr>
              <a:t>  2. Viết lệnh điều khiển Rùa vẽ hình sau</a:t>
            </a:r>
            <a:r>
              <a:rPr lang="en-US" b="1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33400" y="2838271"/>
            <a:ext cx="5002052" cy="13388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………………………………………………….……………………………………........................................................................................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830" y="2529225"/>
            <a:ext cx="2340444" cy="2321048"/>
          </a:xfrm>
          <a:prstGeom prst="rect">
            <a:avLst/>
          </a:prstGeom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33425" y="2873349"/>
            <a:ext cx="17053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00B0F0"/>
                </a:solidFill>
              </a:rPr>
              <a:t>REPEAT 6[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979980" y="2875195"/>
            <a:ext cx="2834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REPEAT 4[FD 50 RT 90] </a:t>
            </a:r>
            <a:endParaRPr lang="vi-VN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378064" y="2873349"/>
            <a:ext cx="15529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00B0F0"/>
                </a:solidFill>
              </a:rPr>
              <a:t>    RT 60]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62990" y="2819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40494" y="3745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</a:rPr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86600" y="4507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</a:rPr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019800" y="4191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</a:rPr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91200" y="3276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</a:rPr>
              <a:t>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31592" y="24793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69705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/>
      <p:bldP spid="13" grpId="0"/>
      <p:bldP spid="15" grpId="0"/>
      <p:bldP spid="3" grpId="0"/>
      <p:bldP spid="18" grpId="0"/>
      <p:bldP spid="19" grpId="0"/>
      <p:bldP spid="20" grpId="0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4F7D2-768F-4F5D-A471-2397369B5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BAC28-E838-4289-B626-615A7D63B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F4076E-82F8-4788-B01D-A854000938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555"/>
            <a:ext cx="9220200" cy="686055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FA9D42A-A9C6-4B83-AB82-F27A4DFC9FC6}"/>
              </a:ext>
            </a:extLst>
          </p:cNvPr>
          <p:cNvSpPr txBox="1"/>
          <p:nvPr/>
        </p:nvSpPr>
        <p:spPr>
          <a:xfrm>
            <a:off x="2819400" y="200311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Time" panose="020B7200000000000000" pitchFamily="34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Time" panose="020B7200000000000000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Time" panose="020B7200000000000000" pitchFamily="34" charset="0"/>
              </a:rPr>
              <a:t>về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Time" panose="020B7200000000000000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Time" panose="020B7200000000000000" pitchFamily="34" charset="0"/>
              </a:rPr>
              <a:t>nhà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Time" panose="020B7200000000000000" pitchFamily="34" charset="0"/>
              </a:rPr>
              <a:t> </a:t>
            </a:r>
            <a:endParaRPr lang="vi-VN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944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3E4E4-F9B3-48D4-960B-F41ECED9B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0528B-3278-4028-A6AE-53B4B9324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1A07C33-69DB-4263-BBA8-22B6010FB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30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8" descr="flower[1][1][1]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2952750" y="3046413"/>
            <a:ext cx="66294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8" descr="flower[1][1][1]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5543550" y="3268663"/>
            <a:ext cx="66294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8" descr="flower[1][1][1]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1143000" y="0"/>
            <a:ext cx="685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8" descr="flower[1][1][1]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6096000"/>
            <a:ext cx="685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148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390650" y="-247650"/>
            <a:ext cx="1676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149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4417057">
            <a:off x="4876800" y="4171950"/>
            <a:ext cx="1676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150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6731978">
            <a:off x="3505200" y="4629150"/>
            <a:ext cx="1676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151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5886450" y="3752850"/>
            <a:ext cx="2057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152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2983422">
            <a:off x="1562100" y="4324350"/>
            <a:ext cx="1676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153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6766835">
            <a:off x="5791200" y="-990600"/>
            <a:ext cx="1676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154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7298871">
            <a:off x="1390650" y="1352550"/>
            <a:ext cx="1676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Picture 155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6419850" y="1047750"/>
            <a:ext cx="1676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156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4450003">
            <a:off x="3562350" y="57150"/>
            <a:ext cx="1676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143000" y="2819400"/>
            <a:ext cx="7204729" cy="1569660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48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89!</a:t>
            </a:r>
            <a:endParaRPr lang="en-US" sz="4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reflection blurRad="6350" stA="60000" endA="900" endPos="58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Bé Bào Ngư – Sắp Đến Tết Rồi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934200" y="6400800"/>
            <a:ext cx="323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9138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236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124200" y="872145"/>
            <a:ext cx="3048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vi-VN" sz="4000" dirty="0">
                <a:solidFill>
                  <a:srgbClr val="FF0000"/>
                </a:solidFill>
                <a:latin typeface="UVN Vung Tau" panose="03080702040302070203" pitchFamily="66" charset="0"/>
              </a:rPr>
              <a:t>Ô </a:t>
            </a:r>
            <a:r>
              <a:rPr lang="en-US" altLang="vi-VN" sz="4000" dirty="0" err="1">
                <a:solidFill>
                  <a:srgbClr val="FF0000"/>
                </a:solidFill>
                <a:latin typeface="UVN Vung Tau" panose="03080702040302070203" pitchFamily="66" charset="0"/>
              </a:rPr>
              <a:t>cửa</a:t>
            </a:r>
            <a:r>
              <a:rPr lang="en-US" altLang="vi-VN" sz="4000" dirty="0">
                <a:solidFill>
                  <a:srgbClr val="FF0000"/>
                </a:solidFill>
                <a:latin typeface="UVN Vung Tau" panose="03080702040302070203" pitchFamily="66" charset="0"/>
              </a:rPr>
              <a:t> </a:t>
            </a:r>
            <a:r>
              <a:rPr lang="en-US" altLang="vi-VN" sz="4000" dirty="0" err="1">
                <a:solidFill>
                  <a:srgbClr val="FF0000"/>
                </a:solidFill>
                <a:latin typeface="UVN Vung Tau" panose="03080702040302070203" pitchFamily="66" charset="0"/>
              </a:rPr>
              <a:t>bí</a:t>
            </a:r>
            <a:r>
              <a:rPr lang="en-US" altLang="vi-VN" sz="4000" dirty="0">
                <a:solidFill>
                  <a:srgbClr val="FF0000"/>
                </a:solidFill>
                <a:latin typeface="UVN Vung Tau" panose="03080702040302070203" pitchFamily="66" charset="0"/>
              </a:rPr>
              <a:t> </a:t>
            </a:r>
            <a:r>
              <a:rPr lang="en-US" altLang="vi-VN" sz="4000" dirty="0" err="1">
                <a:solidFill>
                  <a:srgbClr val="FF0000"/>
                </a:solidFill>
                <a:latin typeface="UVN Vung Tau" panose="03080702040302070203" pitchFamily="66" charset="0"/>
              </a:rPr>
              <a:t>mật</a:t>
            </a:r>
            <a:endParaRPr lang="en-US" altLang="vi-VN" sz="4000" dirty="0">
              <a:solidFill>
                <a:srgbClr val="FF0000"/>
              </a:solidFill>
              <a:latin typeface="UVN Vung Tau" panose="03080702040302070203" pitchFamily="66" charset="0"/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8458200" y="6324600"/>
            <a:ext cx="477838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AutoShape 3">
            <a:hlinkClick r:id="rId3" action="ppaction://hlinksldjump" highlightClick="1">
              <a:snd r:embed="rId4" name="breeze.wav"/>
            </a:hlinkClick>
          </p:cNvPr>
          <p:cNvSpPr>
            <a:spLocks noChangeArrowheads="1"/>
          </p:cNvSpPr>
          <p:nvPr/>
        </p:nvSpPr>
        <p:spPr bwMode="auto">
          <a:xfrm>
            <a:off x="2209800" y="2760523"/>
            <a:ext cx="762000" cy="812800"/>
          </a:xfrm>
          <a:prstGeom prst="actionButtonBlank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8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.VnTime" pitchFamily="34" charset="0"/>
              </a:rPr>
              <a:t>1</a:t>
            </a:r>
          </a:p>
        </p:txBody>
      </p:sp>
      <p:sp>
        <p:nvSpPr>
          <p:cNvPr id="17" name="AutoShape 4">
            <a:hlinkClick r:id="rId5" action="ppaction://hlinksldjump" highlightClick="1">
              <a:snd r:embed="rId4" name="breeze.wav"/>
            </a:hlinkClick>
          </p:cNvPr>
          <p:cNvSpPr>
            <a:spLocks noChangeArrowheads="1"/>
          </p:cNvSpPr>
          <p:nvPr/>
        </p:nvSpPr>
        <p:spPr bwMode="auto">
          <a:xfrm>
            <a:off x="3756830" y="2755392"/>
            <a:ext cx="725522" cy="813020"/>
          </a:xfrm>
          <a:prstGeom prst="actionButtonBlank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8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.VnTime" pitchFamily="34" charset="0"/>
              </a:rPr>
              <a:t>2</a:t>
            </a:r>
            <a:endParaRPr lang="en-US" sz="8000" dirty="0">
              <a:latin typeface=".VnTime" pitchFamily="34" charset="0"/>
            </a:endParaRPr>
          </a:p>
        </p:txBody>
      </p:sp>
      <p:sp>
        <p:nvSpPr>
          <p:cNvPr id="18" name="AutoShape 5">
            <a:hlinkClick r:id="rId6" action="ppaction://hlinksldjump" highlightClick="1">
              <a:snd r:embed="rId4" name="breeze.wav"/>
            </a:hlinkClick>
          </p:cNvPr>
          <p:cNvSpPr>
            <a:spLocks noChangeArrowheads="1"/>
          </p:cNvSpPr>
          <p:nvPr/>
        </p:nvSpPr>
        <p:spPr bwMode="auto">
          <a:xfrm>
            <a:off x="5267801" y="2755392"/>
            <a:ext cx="729149" cy="813020"/>
          </a:xfrm>
          <a:prstGeom prst="actionButtonBlank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8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.VnTime" pitchFamily="34" charset="0"/>
              </a:rPr>
              <a:t>3</a:t>
            </a:r>
            <a:endParaRPr lang="en-US" sz="8000" dirty="0">
              <a:latin typeface=".VnTime" pitchFamily="34" charset="0"/>
            </a:endParaRPr>
          </a:p>
        </p:txBody>
      </p:sp>
      <p:sp>
        <p:nvSpPr>
          <p:cNvPr id="19" name="AutoShape 6">
            <a:hlinkClick r:id="rId7" action="ppaction://hlinksldjump" highlightClick="1">
              <a:snd r:embed="rId4" name="breeze.wav"/>
            </a:hlinkClick>
          </p:cNvPr>
          <p:cNvSpPr>
            <a:spLocks noChangeArrowheads="1"/>
          </p:cNvSpPr>
          <p:nvPr/>
        </p:nvSpPr>
        <p:spPr bwMode="auto">
          <a:xfrm>
            <a:off x="3039967" y="3992912"/>
            <a:ext cx="716864" cy="813529"/>
          </a:xfrm>
          <a:prstGeom prst="actionButtonBlank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8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.VnTime" pitchFamily="34" charset="0"/>
              </a:rPr>
              <a:t>4</a:t>
            </a:r>
          </a:p>
        </p:txBody>
      </p:sp>
      <p:sp>
        <p:nvSpPr>
          <p:cNvPr id="20" name="AutoShape 7">
            <a:hlinkClick r:id="rId8" action="ppaction://hlinksldjump" highlightClick="1">
              <a:snd r:embed="rId4" name="breeze.wav"/>
            </a:hlinkClick>
          </p:cNvPr>
          <p:cNvSpPr>
            <a:spLocks noChangeArrowheads="1"/>
          </p:cNvSpPr>
          <p:nvPr/>
        </p:nvSpPr>
        <p:spPr bwMode="auto">
          <a:xfrm>
            <a:off x="4634751" y="3999361"/>
            <a:ext cx="701921" cy="817563"/>
          </a:xfrm>
          <a:prstGeom prst="actionButtonBlank">
            <a:avLst/>
          </a:prstGeom>
          <a:solidFill>
            <a:srgbClr val="F1CFAD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8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.VnTime" pitchFamily="34" charset="0"/>
              </a:rPr>
              <a:t>5</a:t>
            </a:r>
          </a:p>
        </p:txBody>
      </p:sp>
      <p:sp>
        <p:nvSpPr>
          <p:cNvPr id="22" name="AutoShape 8">
            <a:hlinkClick r:id="rId9" action="ppaction://hlinksldjump" highlightClick="1">
              <a:snd r:embed="rId4" name="breeze.wav"/>
            </a:hlinkClick>
          </p:cNvPr>
          <p:cNvSpPr>
            <a:spLocks noChangeArrowheads="1"/>
          </p:cNvSpPr>
          <p:nvPr/>
        </p:nvSpPr>
        <p:spPr bwMode="auto">
          <a:xfrm>
            <a:off x="6112056" y="3962777"/>
            <a:ext cx="732495" cy="817563"/>
          </a:xfrm>
          <a:prstGeom prst="actionButtonBlank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8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.VnTime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28326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660525" y="3289300"/>
            <a:ext cx="6340475" cy="614363"/>
            <a:chOff x="508" y="2112"/>
            <a:chExt cx="3072" cy="387"/>
          </a:xfrm>
        </p:grpSpPr>
        <p:sp>
          <p:nvSpPr>
            <p:cNvPr id="6203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04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6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7" name="Text Box 15"/>
            <p:cNvSpPr txBox="1">
              <a:spLocks noChangeArrowheads="1"/>
            </p:cNvSpPr>
            <p:nvPr/>
          </p:nvSpPr>
          <p:spPr bwMode="gray">
            <a:xfrm>
              <a:off x="543" y="2139"/>
              <a:ext cx="189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A</a:t>
              </a:r>
            </a:p>
          </p:txBody>
        </p:sp>
        <p:sp>
          <p:nvSpPr>
            <p:cNvPr id="6207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 rot="5400000">
            <a:off x="711994" y="3242469"/>
            <a:ext cx="854075" cy="769937"/>
            <a:chOff x="1872" y="1824"/>
            <a:chExt cx="2014" cy="1807"/>
          </a:xfrm>
        </p:grpSpPr>
        <p:sp>
          <p:nvSpPr>
            <p:cNvPr id="60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97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198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5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00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7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02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9" name="AutoShape 17"/>
          <p:cNvSpPr>
            <a:spLocks noChangeArrowheads="1"/>
          </p:cNvSpPr>
          <p:nvPr/>
        </p:nvSpPr>
        <p:spPr bwMode="gray">
          <a:xfrm>
            <a:off x="773207" y="1981200"/>
            <a:ext cx="7456393" cy="10668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cap="rnd" algn="ctr">
            <a:solidFill>
              <a:srgbClr val="FFC000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h="12700"/>
            <a:bevelB/>
          </a:sp3d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>
              <a:solidFill>
                <a:srgbClr val="00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6152" name="Text Box 26"/>
          <p:cNvSpPr txBox="1">
            <a:spLocks noChangeArrowheads="1"/>
          </p:cNvSpPr>
          <p:nvPr/>
        </p:nvSpPr>
        <p:spPr bwMode="gray">
          <a:xfrm>
            <a:off x="1163638" y="2281535"/>
            <a:ext cx="69897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vi-VN" sz="2400" b="1" dirty="0">
                <a:latin typeface="time new roman"/>
              </a:rPr>
              <a:t>   Câu 1: Câu lệnh lặp có dạng nào?</a:t>
            </a: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668463" y="4264025"/>
            <a:ext cx="6484937" cy="614363"/>
            <a:chOff x="508" y="2112"/>
            <a:chExt cx="3072" cy="387"/>
          </a:xfrm>
        </p:grpSpPr>
        <p:sp>
          <p:nvSpPr>
            <p:cNvPr id="6189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90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4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5" name="Text Box 15"/>
            <p:cNvSpPr txBox="1">
              <a:spLocks noChangeArrowheads="1"/>
            </p:cNvSpPr>
            <p:nvPr/>
          </p:nvSpPr>
          <p:spPr bwMode="gray">
            <a:xfrm>
              <a:off x="548" y="2139"/>
              <a:ext cx="202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B</a:t>
              </a:r>
            </a:p>
          </p:txBody>
        </p:sp>
        <p:sp>
          <p:nvSpPr>
            <p:cNvPr id="6193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 rot="5400000">
            <a:off x="719931" y="4217194"/>
            <a:ext cx="854075" cy="769938"/>
            <a:chOff x="1872" y="1824"/>
            <a:chExt cx="2014" cy="1807"/>
          </a:xfrm>
        </p:grpSpPr>
        <p:sp>
          <p:nvSpPr>
            <p:cNvPr id="78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9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0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83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184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86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5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88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1668463" y="5270500"/>
            <a:ext cx="6492875" cy="614363"/>
            <a:chOff x="508" y="2112"/>
            <a:chExt cx="3040" cy="387"/>
          </a:xfrm>
        </p:grpSpPr>
        <p:sp>
          <p:nvSpPr>
            <p:cNvPr id="6175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36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76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0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583" y="2139"/>
              <a:ext cx="207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C</a:t>
              </a:r>
            </a:p>
          </p:txBody>
        </p:sp>
        <p:sp>
          <p:nvSpPr>
            <p:cNvPr id="6179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 rot="5400000">
            <a:off x="719931" y="5223669"/>
            <a:ext cx="854075" cy="769938"/>
            <a:chOff x="1872" y="1824"/>
            <a:chExt cx="2014" cy="1807"/>
          </a:xfrm>
        </p:grpSpPr>
        <p:sp>
          <p:nvSpPr>
            <p:cNvPr id="94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5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6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69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170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9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72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1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74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16" name="Oval 46"/>
          <p:cNvSpPr>
            <a:spLocks noChangeArrowheads="1"/>
          </p:cNvSpPr>
          <p:nvPr/>
        </p:nvSpPr>
        <p:spPr bwMode="gray">
          <a:xfrm rot="5400000">
            <a:off x="944630" y="3421808"/>
            <a:ext cx="465137" cy="433387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Text Box 114"/>
          <p:cNvSpPr txBox="1">
            <a:spLocks noChangeArrowheads="1"/>
          </p:cNvSpPr>
          <p:nvPr/>
        </p:nvSpPr>
        <p:spPr bwMode="auto">
          <a:xfrm>
            <a:off x="2274888" y="3352800"/>
            <a:ext cx="5268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/>
              <a:t>Repeat n[ ]</a:t>
            </a:r>
          </a:p>
        </p:txBody>
      </p:sp>
      <p:sp>
        <p:nvSpPr>
          <p:cNvPr id="77" name="Text Box 114"/>
          <p:cNvSpPr txBox="1">
            <a:spLocks noChangeArrowheads="1"/>
          </p:cNvSpPr>
          <p:nvPr/>
        </p:nvSpPr>
        <p:spPr bwMode="auto">
          <a:xfrm>
            <a:off x="2274888" y="4327525"/>
            <a:ext cx="4887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/>
              <a:t>FD 50 RT 90</a:t>
            </a:r>
          </a:p>
        </p:txBody>
      </p:sp>
      <p:sp>
        <p:nvSpPr>
          <p:cNvPr id="87" name="Text Box 114"/>
          <p:cNvSpPr txBox="1">
            <a:spLocks noChangeArrowheads="1"/>
          </p:cNvSpPr>
          <p:nvPr/>
        </p:nvSpPr>
        <p:spPr bwMode="auto">
          <a:xfrm>
            <a:off x="2286000" y="5334000"/>
            <a:ext cx="495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/>
              <a:t>Repeat n</a:t>
            </a:r>
          </a:p>
        </p:txBody>
      </p:sp>
      <p:sp>
        <p:nvSpPr>
          <p:cNvPr id="8" name="Action Button: Back or Previous 7">
            <a:hlinkClick r:id="rId2" action="ppaction://hlinksldjump" highlightClick="1"/>
          </p:cNvPr>
          <p:cNvSpPr/>
          <p:nvPr/>
        </p:nvSpPr>
        <p:spPr>
          <a:xfrm>
            <a:off x="8458200" y="63246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1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71" grpId="0"/>
      <p:bldP spid="77" grpId="0"/>
      <p:bldP spid="8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660525" y="3289300"/>
            <a:ext cx="6492875" cy="614363"/>
            <a:chOff x="508" y="2112"/>
            <a:chExt cx="3072" cy="387"/>
          </a:xfrm>
        </p:grpSpPr>
        <p:sp>
          <p:nvSpPr>
            <p:cNvPr id="7224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25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6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7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189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A</a:t>
              </a:r>
            </a:p>
          </p:txBody>
        </p:sp>
        <p:sp>
          <p:nvSpPr>
            <p:cNvPr id="7228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 rot="5400000">
            <a:off x="711994" y="3242469"/>
            <a:ext cx="854075" cy="769937"/>
            <a:chOff x="1872" y="1824"/>
            <a:chExt cx="2014" cy="1807"/>
          </a:xfrm>
        </p:grpSpPr>
        <p:sp>
          <p:nvSpPr>
            <p:cNvPr id="60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18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219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5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21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7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23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9" name="AutoShape 17"/>
          <p:cNvSpPr>
            <a:spLocks noChangeArrowheads="1"/>
          </p:cNvSpPr>
          <p:nvPr/>
        </p:nvSpPr>
        <p:spPr bwMode="gray">
          <a:xfrm>
            <a:off x="773207" y="1981200"/>
            <a:ext cx="7456393" cy="10668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cap="rnd" algn="ctr">
            <a:solidFill>
              <a:srgbClr val="FFC000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h="12700"/>
            <a:bevelB/>
          </a:sp3d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>
              <a:solidFill>
                <a:srgbClr val="00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7176" name="Text Box 26"/>
          <p:cNvSpPr txBox="1">
            <a:spLocks noChangeArrowheads="1"/>
          </p:cNvSpPr>
          <p:nvPr/>
        </p:nvSpPr>
        <p:spPr bwMode="gray">
          <a:xfrm>
            <a:off x="1141413" y="2057400"/>
            <a:ext cx="69897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vi-VN" sz="2400" b="1" dirty="0">
                <a:latin typeface="time new roman"/>
              </a:rPr>
              <a:t>Câu 2: Chỉ số </a:t>
            </a:r>
            <a:r>
              <a:rPr lang="en-US" altLang="vi-VN" sz="2400" b="1" dirty="0">
                <a:solidFill>
                  <a:srgbClr val="00FF00"/>
                </a:solidFill>
                <a:latin typeface="time new roman"/>
              </a:rPr>
              <a:t>n</a:t>
            </a:r>
            <a:r>
              <a:rPr lang="en-US" altLang="vi-VN" sz="2400" b="1" dirty="0">
                <a:latin typeface="time new roman"/>
              </a:rPr>
              <a:t> trong câu lệnh lặp </a:t>
            </a:r>
            <a:r>
              <a:rPr lang="en-US" altLang="vi-VN" sz="2400" b="1" dirty="0">
                <a:solidFill>
                  <a:srgbClr val="00FF00"/>
                </a:solidFill>
                <a:latin typeface="time new roman"/>
              </a:rPr>
              <a:t>Repeat n[ ]  </a:t>
            </a:r>
            <a:r>
              <a:rPr lang="en-US" altLang="vi-VN" sz="2400" b="1" dirty="0">
                <a:latin typeface="time new roman"/>
              </a:rPr>
              <a:t>cho em biết điều gì?</a:t>
            </a: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668463" y="4264025"/>
            <a:ext cx="6484937" cy="614363"/>
            <a:chOff x="508" y="2112"/>
            <a:chExt cx="3072" cy="387"/>
          </a:xfrm>
        </p:grpSpPr>
        <p:sp>
          <p:nvSpPr>
            <p:cNvPr id="7210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11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4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5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202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B</a:t>
              </a:r>
            </a:p>
          </p:txBody>
        </p:sp>
        <p:sp>
          <p:nvSpPr>
            <p:cNvPr id="7214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 rot="5400000">
            <a:off x="719931" y="4217194"/>
            <a:ext cx="854075" cy="769938"/>
            <a:chOff x="1872" y="1824"/>
            <a:chExt cx="2014" cy="1807"/>
          </a:xfrm>
        </p:grpSpPr>
        <p:sp>
          <p:nvSpPr>
            <p:cNvPr id="78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9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0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04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205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07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5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09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1668463" y="5270500"/>
            <a:ext cx="6492875" cy="614363"/>
            <a:chOff x="508" y="2112"/>
            <a:chExt cx="3040" cy="387"/>
          </a:xfrm>
        </p:grpSpPr>
        <p:sp>
          <p:nvSpPr>
            <p:cNvPr id="7196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36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197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0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207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C</a:t>
              </a:r>
            </a:p>
          </p:txBody>
        </p:sp>
        <p:sp>
          <p:nvSpPr>
            <p:cNvPr id="7200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 rot="5400000">
            <a:off x="719931" y="5223669"/>
            <a:ext cx="854075" cy="769938"/>
            <a:chOff x="1872" y="1824"/>
            <a:chExt cx="2014" cy="1807"/>
          </a:xfrm>
        </p:grpSpPr>
        <p:sp>
          <p:nvSpPr>
            <p:cNvPr id="94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5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6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190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191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9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193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1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195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16" name="Oval 46"/>
          <p:cNvSpPr>
            <a:spLocks noChangeArrowheads="1"/>
          </p:cNvSpPr>
          <p:nvPr/>
        </p:nvSpPr>
        <p:spPr bwMode="gray">
          <a:xfrm rot="5400000">
            <a:off x="954907" y="4393337"/>
            <a:ext cx="465137" cy="433387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Text Box 114"/>
          <p:cNvSpPr txBox="1">
            <a:spLocks noChangeArrowheads="1"/>
          </p:cNvSpPr>
          <p:nvPr/>
        </p:nvSpPr>
        <p:spPr bwMode="auto">
          <a:xfrm>
            <a:off x="2274888" y="3352800"/>
            <a:ext cx="5268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/>
              <a:t>Nơi ghi các câu lệnh</a:t>
            </a:r>
          </a:p>
        </p:txBody>
      </p:sp>
      <p:sp>
        <p:nvSpPr>
          <p:cNvPr id="77" name="Text Box 114"/>
          <p:cNvSpPr txBox="1">
            <a:spLocks noChangeArrowheads="1"/>
          </p:cNvSpPr>
          <p:nvPr/>
        </p:nvSpPr>
        <p:spPr bwMode="auto">
          <a:xfrm>
            <a:off x="2274888" y="4327525"/>
            <a:ext cx="4887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/>
              <a:t>Số lần lặp</a:t>
            </a:r>
          </a:p>
        </p:txBody>
      </p:sp>
      <p:sp>
        <p:nvSpPr>
          <p:cNvPr id="87" name="Text Box 114"/>
          <p:cNvSpPr txBox="1">
            <a:spLocks noChangeArrowheads="1"/>
          </p:cNvSpPr>
          <p:nvPr/>
        </p:nvSpPr>
        <p:spPr bwMode="auto">
          <a:xfrm>
            <a:off x="2286000" y="5334000"/>
            <a:ext cx="495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/>
              <a:t>Số tuỳ thích</a:t>
            </a:r>
          </a:p>
        </p:txBody>
      </p:sp>
      <p:sp>
        <p:nvSpPr>
          <p:cNvPr id="63" name="Action Button: Back or Previous 62">
            <a:hlinkClick r:id="rId2" action="ppaction://hlinksldjump" highlightClick="1"/>
          </p:cNvPr>
          <p:cNvSpPr/>
          <p:nvPr/>
        </p:nvSpPr>
        <p:spPr>
          <a:xfrm>
            <a:off x="8458200" y="63246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36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71" grpId="0"/>
      <p:bldP spid="77" grpId="0"/>
      <p:bldP spid="8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660525" y="3289300"/>
            <a:ext cx="6492875" cy="815122"/>
            <a:chOff x="508" y="2112"/>
            <a:chExt cx="3072" cy="387"/>
          </a:xfrm>
        </p:grpSpPr>
        <p:sp>
          <p:nvSpPr>
            <p:cNvPr id="8248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49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6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7" name="Text Box 15"/>
            <p:cNvSpPr txBox="1">
              <a:spLocks noChangeArrowheads="1"/>
            </p:cNvSpPr>
            <p:nvPr/>
          </p:nvSpPr>
          <p:spPr bwMode="gray">
            <a:xfrm>
              <a:off x="552" y="2139"/>
              <a:ext cx="189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A</a:t>
              </a:r>
            </a:p>
          </p:txBody>
        </p:sp>
        <p:sp>
          <p:nvSpPr>
            <p:cNvPr id="8252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 rot="5400000">
            <a:off x="711994" y="3242469"/>
            <a:ext cx="854075" cy="769937"/>
            <a:chOff x="1872" y="1824"/>
            <a:chExt cx="2014" cy="1807"/>
          </a:xfrm>
        </p:grpSpPr>
        <p:sp>
          <p:nvSpPr>
            <p:cNvPr id="60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42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243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5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45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7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47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9" name="AutoShape 17"/>
          <p:cNvSpPr>
            <a:spLocks noChangeArrowheads="1"/>
          </p:cNvSpPr>
          <p:nvPr/>
        </p:nvSpPr>
        <p:spPr bwMode="gray">
          <a:xfrm>
            <a:off x="773207" y="1981200"/>
            <a:ext cx="7456393" cy="10668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cap="rnd" algn="ctr">
            <a:solidFill>
              <a:srgbClr val="FFC000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h="12700"/>
            <a:bevelB/>
          </a:sp3d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>
              <a:solidFill>
                <a:srgbClr val="00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8200" name="Text Box 26"/>
          <p:cNvSpPr txBox="1">
            <a:spLocks noChangeArrowheads="1"/>
          </p:cNvSpPr>
          <p:nvPr/>
        </p:nvSpPr>
        <p:spPr bwMode="gray">
          <a:xfrm>
            <a:off x="1141413" y="2057400"/>
            <a:ext cx="69897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vi-VN" sz="2400" b="1" dirty="0">
                <a:latin typeface="time new roman"/>
              </a:rPr>
              <a:t>   Câu 3: Khi sử dụng câu lệnh lặp lồng nhau,  em có thể</a:t>
            </a: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668463" y="4265433"/>
            <a:ext cx="6484937" cy="800279"/>
            <a:chOff x="508" y="2112"/>
            <a:chExt cx="3072" cy="387"/>
          </a:xfrm>
        </p:grpSpPr>
        <p:sp>
          <p:nvSpPr>
            <p:cNvPr id="8234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35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4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5" name="Text Box 15"/>
            <p:cNvSpPr txBox="1">
              <a:spLocks noChangeArrowheads="1"/>
            </p:cNvSpPr>
            <p:nvPr/>
          </p:nvSpPr>
          <p:spPr bwMode="gray">
            <a:xfrm>
              <a:off x="548" y="2139"/>
              <a:ext cx="202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B</a:t>
              </a:r>
            </a:p>
          </p:txBody>
        </p:sp>
        <p:sp>
          <p:nvSpPr>
            <p:cNvPr id="8238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 rot="5400000">
            <a:off x="719931" y="4217194"/>
            <a:ext cx="854075" cy="769938"/>
            <a:chOff x="1872" y="1824"/>
            <a:chExt cx="2014" cy="1807"/>
          </a:xfrm>
        </p:grpSpPr>
        <p:sp>
          <p:nvSpPr>
            <p:cNvPr id="78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9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0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28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229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31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5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33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1668463" y="5261447"/>
            <a:ext cx="6492875" cy="764963"/>
            <a:chOff x="508" y="2112"/>
            <a:chExt cx="3040" cy="387"/>
          </a:xfrm>
        </p:grpSpPr>
        <p:sp>
          <p:nvSpPr>
            <p:cNvPr id="8220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36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21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0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547" y="2139"/>
              <a:ext cx="207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C</a:t>
              </a:r>
            </a:p>
          </p:txBody>
        </p:sp>
        <p:sp>
          <p:nvSpPr>
            <p:cNvPr id="8224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 rot="5400000">
            <a:off x="719931" y="5223669"/>
            <a:ext cx="854075" cy="769938"/>
            <a:chOff x="1872" y="1824"/>
            <a:chExt cx="2014" cy="1807"/>
          </a:xfrm>
        </p:grpSpPr>
        <p:sp>
          <p:nvSpPr>
            <p:cNvPr id="94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5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6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14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215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9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17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1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19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16" name="Oval 46"/>
          <p:cNvSpPr>
            <a:spLocks noChangeArrowheads="1"/>
          </p:cNvSpPr>
          <p:nvPr/>
        </p:nvSpPr>
        <p:spPr bwMode="gray">
          <a:xfrm rot="5400000">
            <a:off x="954907" y="4379572"/>
            <a:ext cx="465137" cy="433387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Text Box 114"/>
          <p:cNvSpPr txBox="1">
            <a:spLocks noChangeArrowheads="1"/>
          </p:cNvSpPr>
          <p:nvPr/>
        </p:nvSpPr>
        <p:spPr bwMode="auto">
          <a:xfrm>
            <a:off x="2274887" y="3200400"/>
            <a:ext cx="55737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vi-VN" sz="2400" b="1" dirty="0"/>
              <a:t>Tạo ra các hình cơ bản như hình vuông, hình tam giác.</a:t>
            </a:r>
          </a:p>
        </p:txBody>
      </p:sp>
      <p:sp>
        <p:nvSpPr>
          <p:cNvPr id="77" name="Text Box 114"/>
          <p:cNvSpPr txBox="1">
            <a:spLocks noChangeArrowheads="1"/>
          </p:cNvSpPr>
          <p:nvPr/>
        </p:nvSpPr>
        <p:spPr bwMode="auto">
          <a:xfrm>
            <a:off x="2274888" y="4327525"/>
            <a:ext cx="4887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/>
              <a:t>Tạo ra nhiều hình giống nhau.</a:t>
            </a:r>
          </a:p>
        </p:txBody>
      </p:sp>
      <p:sp>
        <p:nvSpPr>
          <p:cNvPr id="87" name="Text Box 114"/>
          <p:cNvSpPr txBox="1">
            <a:spLocks noChangeArrowheads="1"/>
          </p:cNvSpPr>
          <p:nvPr/>
        </p:nvSpPr>
        <p:spPr bwMode="auto">
          <a:xfrm>
            <a:off x="2286000" y="5334000"/>
            <a:ext cx="495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/>
              <a:t>Tạo ra nhiều hình khác nhau.</a:t>
            </a:r>
          </a:p>
        </p:txBody>
      </p:sp>
      <p:sp>
        <p:nvSpPr>
          <p:cNvPr id="63" name="Action Button: Back or Previous 62">
            <a:hlinkClick r:id="rId2" action="ppaction://hlinksldjump" highlightClick="1"/>
          </p:cNvPr>
          <p:cNvSpPr/>
          <p:nvPr/>
        </p:nvSpPr>
        <p:spPr>
          <a:xfrm>
            <a:off x="8458200" y="63246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39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71" grpId="0"/>
      <p:bldP spid="77" grpId="0"/>
      <p:bldP spid="8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660525" y="3289300"/>
            <a:ext cx="6797675" cy="614363"/>
            <a:chOff x="508" y="2112"/>
            <a:chExt cx="3072" cy="387"/>
          </a:xfrm>
        </p:grpSpPr>
        <p:sp>
          <p:nvSpPr>
            <p:cNvPr id="9272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73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6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7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189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A</a:t>
              </a:r>
            </a:p>
          </p:txBody>
        </p:sp>
        <p:sp>
          <p:nvSpPr>
            <p:cNvPr id="9276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 rot="5400000">
            <a:off x="711994" y="3242469"/>
            <a:ext cx="854075" cy="769937"/>
            <a:chOff x="1872" y="1824"/>
            <a:chExt cx="2014" cy="1807"/>
          </a:xfrm>
        </p:grpSpPr>
        <p:sp>
          <p:nvSpPr>
            <p:cNvPr id="60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66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267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5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69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7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71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9" name="AutoShape 17"/>
          <p:cNvSpPr>
            <a:spLocks noChangeArrowheads="1"/>
          </p:cNvSpPr>
          <p:nvPr/>
        </p:nvSpPr>
        <p:spPr bwMode="gray">
          <a:xfrm>
            <a:off x="773207" y="1524000"/>
            <a:ext cx="5398993" cy="10668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cap="rnd" algn="ctr">
            <a:solidFill>
              <a:srgbClr val="FFC000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h="12700"/>
            <a:bevelB/>
          </a:sp3d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>
              <a:solidFill>
                <a:srgbClr val="00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9224" name="Text Box 26"/>
          <p:cNvSpPr txBox="1">
            <a:spLocks noChangeArrowheads="1"/>
          </p:cNvSpPr>
          <p:nvPr/>
        </p:nvSpPr>
        <p:spPr bwMode="gray">
          <a:xfrm>
            <a:off x="1141413" y="1600200"/>
            <a:ext cx="483044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vi-VN" sz="2400" b="1" dirty="0">
                <a:latin typeface="time new roman"/>
              </a:rPr>
              <a:t>   Câu 4: Để vẽ được hình bên, em sử dụng câu lệnh lặp nào?</a:t>
            </a: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668463" y="4264025"/>
            <a:ext cx="6789737" cy="614363"/>
            <a:chOff x="508" y="2112"/>
            <a:chExt cx="3072" cy="387"/>
          </a:xfrm>
        </p:grpSpPr>
        <p:sp>
          <p:nvSpPr>
            <p:cNvPr id="9258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59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4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5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202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B</a:t>
              </a:r>
            </a:p>
          </p:txBody>
        </p:sp>
        <p:sp>
          <p:nvSpPr>
            <p:cNvPr id="9262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 rot="5400000">
            <a:off x="719931" y="4217194"/>
            <a:ext cx="854075" cy="769938"/>
            <a:chOff x="1872" y="1824"/>
            <a:chExt cx="2014" cy="1807"/>
          </a:xfrm>
        </p:grpSpPr>
        <p:sp>
          <p:nvSpPr>
            <p:cNvPr id="78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9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0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52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253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55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5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57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1668463" y="5270500"/>
            <a:ext cx="6789737" cy="614363"/>
            <a:chOff x="508" y="2112"/>
            <a:chExt cx="3040" cy="387"/>
          </a:xfrm>
        </p:grpSpPr>
        <p:sp>
          <p:nvSpPr>
            <p:cNvPr id="9244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36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45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0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207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C</a:t>
              </a:r>
            </a:p>
          </p:txBody>
        </p:sp>
        <p:sp>
          <p:nvSpPr>
            <p:cNvPr id="9248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 rot="5400000">
            <a:off x="719931" y="5223669"/>
            <a:ext cx="854075" cy="769938"/>
            <a:chOff x="1872" y="1824"/>
            <a:chExt cx="2014" cy="1807"/>
          </a:xfrm>
        </p:grpSpPr>
        <p:sp>
          <p:nvSpPr>
            <p:cNvPr id="94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5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6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38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239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9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41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1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43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16" name="Oval 46"/>
          <p:cNvSpPr>
            <a:spLocks noChangeArrowheads="1"/>
          </p:cNvSpPr>
          <p:nvPr/>
        </p:nvSpPr>
        <p:spPr bwMode="gray">
          <a:xfrm rot="5400000">
            <a:off x="954088" y="5383213"/>
            <a:ext cx="465137" cy="433387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Text Box 114"/>
          <p:cNvSpPr txBox="1">
            <a:spLocks noChangeArrowheads="1"/>
          </p:cNvSpPr>
          <p:nvPr/>
        </p:nvSpPr>
        <p:spPr bwMode="auto">
          <a:xfrm>
            <a:off x="2274888" y="3352800"/>
            <a:ext cx="63844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/>
              <a:t>REPEAT 4[REPEAT 5[FD 50 RT 72] RT 90]</a:t>
            </a:r>
          </a:p>
        </p:txBody>
      </p:sp>
      <p:sp>
        <p:nvSpPr>
          <p:cNvPr id="77" name="Text Box 114"/>
          <p:cNvSpPr txBox="1">
            <a:spLocks noChangeArrowheads="1"/>
          </p:cNvSpPr>
          <p:nvPr/>
        </p:nvSpPr>
        <p:spPr bwMode="auto">
          <a:xfrm>
            <a:off x="2274887" y="4327525"/>
            <a:ext cx="63844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/>
              <a:t>REPEAT 5[REPEAT 5[FD 50 RT 72] RT 72]</a:t>
            </a:r>
          </a:p>
        </p:txBody>
      </p:sp>
      <p:sp>
        <p:nvSpPr>
          <p:cNvPr id="87" name="Text Box 114"/>
          <p:cNvSpPr txBox="1">
            <a:spLocks noChangeArrowheads="1"/>
          </p:cNvSpPr>
          <p:nvPr/>
        </p:nvSpPr>
        <p:spPr bwMode="auto">
          <a:xfrm>
            <a:off x="2285999" y="5334000"/>
            <a:ext cx="62593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/>
              <a:t>REPEAT 6[REPEAT 5[FD 50 RT 72] RT 60]</a:t>
            </a:r>
          </a:p>
        </p:txBody>
      </p:sp>
      <p:sp>
        <p:nvSpPr>
          <p:cNvPr id="63" name="Action Button: Back or Previous 62">
            <a:hlinkClick r:id="rId2" action="ppaction://hlinksldjump" highlightClick="1"/>
          </p:cNvPr>
          <p:cNvSpPr/>
          <p:nvPr/>
        </p:nvSpPr>
        <p:spPr>
          <a:xfrm>
            <a:off x="8458200" y="63246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554" y="1232280"/>
            <a:ext cx="2257740" cy="189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166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71" grpId="0"/>
      <p:bldP spid="77" grpId="0"/>
      <p:bldP spid="8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E9445FD4-0A06-44CF-8617-06D664E16717}"/>
              </a:ext>
            </a:extLst>
          </p:cNvPr>
          <p:cNvGrpSpPr>
            <a:grpSpLocks/>
          </p:cNvGrpSpPr>
          <p:nvPr/>
        </p:nvGrpSpPr>
        <p:grpSpPr bwMode="auto">
          <a:xfrm>
            <a:off x="1255713" y="1295400"/>
            <a:ext cx="7631113" cy="2266950"/>
            <a:chOff x="1336675" y="443345"/>
            <a:chExt cx="7613329" cy="3022600"/>
          </a:xfrm>
        </p:grpSpPr>
        <p:pic>
          <p:nvPicPr>
            <p:cNvPr id="6155" name="Picture 5" descr="Cover">
              <a:extLst>
                <a:ext uri="{FF2B5EF4-FFF2-40B4-BE49-F238E27FC236}">
                  <a16:creationId xmlns:a16="http://schemas.microsoft.com/office/drawing/2014/main" id="{4FFC4887-3E5D-42A7-826E-64FB4DED91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6675" y="544945"/>
              <a:ext cx="7532555" cy="292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ounded Rectangle 3">
              <a:extLst>
                <a:ext uri="{FF2B5EF4-FFF2-40B4-BE49-F238E27FC236}">
                  <a16:creationId xmlns:a16="http://schemas.microsoft.com/office/drawing/2014/main" id="{EB41C590-C4D9-44D4-9D43-0F876B9FC495}"/>
                </a:ext>
              </a:extLst>
            </p:cNvPr>
            <p:cNvSpPr/>
            <p:nvPr/>
          </p:nvSpPr>
          <p:spPr>
            <a:xfrm>
              <a:off x="3864420" y="443345"/>
              <a:ext cx="5085584" cy="1854200"/>
            </a:xfrm>
            <a:prstGeom prst="roundRect">
              <a:avLst>
                <a:gd name="adj" fmla="val 17879"/>
              </a:avLst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342900" indent="-342900" algn="just">
                <a:buFont typeface="Wingdings" panose="05000000000000000000" pitchFamily="2" charset="2"/>
                <a:buChar char="Ø"/>
                <a:defRPr/>
              </a:pPr>
              <a:r>
                <a:rPr lang="en-US" sz="24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Biết</a:t>
              </a:r>
              <a:r>
                <a:rPr lang="en-US" sz="24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cách</a:t>
              </a:r>
              <a:r>
                <a:rPr lang="en-US" sz="24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sử</a:t>
              </a:r>
              <a:r>
                <a:rPr lang="en-US" sz="24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dụng</a:t>
              </a:r>
              <a:r>
                <a:rPr lang="en-US" sz="24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câu</a:t>
              </a:r>
              <a:r>
                <a:rPr lang="en-US" sz="24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lệnh</a:t>
              </a:r>
              <a:r>
                <a:rPr lang="en-US" sz="24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lặp</a:t>
              </a:r>
              <a:r>
                <a:rPr lang="en-US" sz="24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lồng</a:t>
              </a:r>
              <a:r>
                <a:rPr lang="en-US" sz="24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24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DF33B21-16A4-43D1-BF56-9E702475C2A7}"/>
              </a:ext>
            </a:extLst>
          </p:cNvPr>
          <p:cNvGrpSpPr>
            <a:grpSpLocks/>
          </p:cNvGrpSpPr>
          <p:nvPr/>
        </p:nvGrpSpPr>
        <p:grpSpPr bwMode="auto">
          <a:xfrm>
            <a:off x="1374775" y="3360738"/>
            <a:ext cx="7431088" cy="2324100"/>
            <a:chOff x="1462426" y="3337719"/>
            <a:chExt cx="7430655" cy="3098800"/>
          </a:xfrm>
        </p:grpSpPr>
        <p:pic>
          <p:nvPicPr>
            <p:cNvPr id="6153" name="Picture 7" descr="Cover">
              <a:extLst>
                <a:ext uri="{FF2B5EF4-FFF2-40B4-BE49-F238E27FC236}">
                  <a16:creationId xmlns:a16="http://schemas.microsoft.com/office/drawing/2014/main" id="{7796D355-04F8-43F3-BAA7-2C99E57FAE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2426" y="3337719"/>
              <a:ext cx="7430655" cy="3098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948E3EC6-3A5D-4242-8290-F0843E71375D}"/>
                </a:ext>
              </a:extLst>
            </p:cNvPr>
            <p:cNvSpPr/>
            <p:nvPr/>
          </p:nvSpPr>
          <p:spPr>
            <a:xfrm>
              <a:off x="3864174" y="4453202"/>
              <a:ext cx="5028907" cy="1913467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C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342900" indent="-342900" algn="just">
                <a:buFont typeface="Wingdings" panose="05000000000000000000" pitchFamily="2" charset="2"/>
                <a:buChar char="Ø"/>
                <a:defRPr/>
              </a:pPr>
              <a:r>
                <a:rPr lang="en-US" sz="24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Sử</a:t>
              </a:r>
              <a:r>
                <a:rPr lang="en-US" sz="24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dụng</a:t>
              </a:r>
              <a:r>
                <a:rPr lang="en-US" sz="24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4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câu</a:t>
              </a:r>
              <a:r>
                <a:rPr lang="en-US" sz="24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lệnh</a:t>
              </a:r>
              <a:r>
                <a:rPr lang="en-US" sz="24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lặp</a:t>
              </a:r>
              <a:r>
                <a:rPr lang="en-US" sz="24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lồng</a:t>
              </a:r>
              <a:r>
                <a:rPr lang="en-US" sz="24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24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để</a:t>
              </a:r>
              <a:r>
                <a:rPr lang="en-US" sz="24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vẽ</a:t>
              </a:r>
              <a:r>
                <a:rPr lang="en-US" sz="24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4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4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trang</a:t>
              </a:r>
              <a:r>
                <a:rPr lang="en-US" sz="24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trí</a:t>
              </a:r>
              <a:r>
                <a:rPr lang="en-US" sz="24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</a:p>
          </p:txBody>
        </p:sp>
      </p:grpSp>
      <p:pic>
        <p:nvPicPr>
          <p:cNvPr id="21508" name="Picture 4" descr="Cover">
            <a:extLst>
              <a:ext uri="{FF2B5EF4-FFF2-40B4-BE49-F238E27FC236}">
                <a16:creationId xmlns:a16="http://schemas.microsoft.com/office/drawing/2014/main" id="{D61E5C29-57D2-45B1-A683-88E3313A8C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963" y="2524126"/>
            <a:ext cx="3151188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AutoShape 2">
            <a:extLst>
              <a:ext uri="{FF2B5EF4-FFF2-40B4-BE49-F238E27FC236}">
                <a16:creationId xmlns:a16="http://schemas.microsoft.com/office/drawing/2014/main" id="{FC8F70FF-865F-4701-9DA4-72F20D4FC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"/>
            <a:ext cx="9144000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>
              <a:latin typeface="Arial" panose="020B0604020202020204" pitchFamily="34" charset="0"/>
            </a:endParaRP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BA77EB8E-912A-4268-80D1-5C75E1611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02322" y="252414"/>
            <a:ext cx="34671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9600" dirty="0">
                <a:solidFill>
                  <a:srgbClr val="FF0000"/>
                </a:solidFill>
                <a:latin typeface=".VnArial Narrow" panose="020B7200000000000000" pitchFamily="34" charset="0"/>
                <a:sym typeface="Wingdings" panose="05000000000000000000" pitchFamily="2" charset="2"/>
              </a:rPr>
              <a:t></a:t>
            </a:r>
            <a:endParaRPr lang="en-US" altLang="vi-VN" sz="9600" dirty="0">
              <a:solidFill>
                <a:srgbClr val="FF0000"/>
              </a:solidFill>
              <a:latin typeface=".VnArial Narrow" panose="020B7200000000000000" pitchFamily="34" charset="0"/>
              <a:sym typeface="Webdings" panose="05030102010509060703" pitchFamily="18" charset="2"/>
            </a:endParaRPr>
          </a:p>
        </p:txBody>
      </p:sp>
      <p:sp>
        <p:nvSpPr>
          <p:cNvPr id="6151" name="Text Box 5">
            <a:extLst>
              <a:ext uri="{FF2B5EF4-FFF2-40B4-BE49-F238E27FC236}">
                <a16:creationId xmlns:a16="http://schemas.microsoft.com/office/drawing/2014/main" id="{176AF98C-E304-48CC-9B24-B55E05903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935038"/>
            <a:ext cx="6858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>
                <a:solidFill>
                  <a:srgbClr val="000000"/>
                </a:solidFill>
                <a:latin typeface=".VnArial Narrow" panose="020B7200000000000000" pitchFamily="34" charset="0"/>
                <a:sym typeface="Wingdings" panose="05000000000000000000" pitchFamily="2" charset="2"/>
              </a:rPr>
              <a:t></a:t>
            </a:r>
            <a:endParaRPr lang="en-US" altLang="vi-VN" sz="4800">
              <a:solidFill>
                <a:srgbClr val="000000"/>
              </a:solidFill>
              <a:latin typeface=".VnArial Narrow" panose="020B7200000000000000" pitchFamily="34" charset="0"/>
              <a:sym typeface="Webdings" panose="05030102010509060703" pitchFamily="18" charset="2"/>
            </a:endParaRPr>
          </a:p>
        </p:txBody>
      </p:sp>
      <p:pic>
        <p:nvPicPr>
          <p:cNvPr id="6152" name="Picture 12">
            <a:extLst>
              <a:ext uri="{FF2B5EF4-FFF2-40B4-BE49-F238E27FC236}">
                <a16:creationId xmlns:a16="http://schemas.microsoft.com/office/drawing/2014/main" id="{144D1517-BCC9-404D-BAF0-5191A9CF7A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97" y="4661536"/>
            <a:ext cx="906462" cy="171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260725" y="3213100"/>
            <a:ext cx="1750053" cy="677605"/>
            <a:chOff x="508" y="2112"/>
            <a:chExt cx="3040" cy="387"/>
          </a:xfrm>
        </p:grpSpPr>
        <p:sp>
          <p:nvSpPr>
            <p:cNvPr id="8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1246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97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1228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6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7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804" cy="2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A</a:t>
              </a:r>
            </a:p>
          </p:txBody>
        </p:sp>
        <p:sp>
          <p:nvSpPr>
            <p:cNvPr id="10300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 rot="5400000">
            <a:off x="2312194" y="3166269"/>
            <a:ext cx="854075" cy="769937"/>
            <a:chOff x="1872" y="1824"/>
            <a:chExt cx="2014" cy="1807"/>
          </a:xfrm>
        </p:grpSpPr>
        <p:sp>
          <p:nvSpPr>
            <p:cNvPr id="60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90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291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5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93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7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95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9" name="AutoShape 17"/>
          <p:cNvSpPr>
            <a:spLocks noChangeArrowheads="1"/>
          </p:cNvSpPr>
          <p:nvPr/>
        </p:nvSpPr>
        <p:spPr bwMode="gray">
          <a:xfrm>
            <a:off x="773207" y="1295400"/>
            <a:ext cx="7456393" cy="1453516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cap="rnd" algn="ctr">
            <a:solidFill>
              <a:srgbClr val="FFC000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h="12700"/>
            <a:bevelB/>
          </a:sp3d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>
              <a:solidFill>
                <a:srgbClr val="00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10248" name="Text Box 26"/>
          <p:cNvSpPr txBox="1">
            <a:spLocks noChangeArrowheads="1"/>
          </p:cNvSpPr>
          <p:nvPr/>
        </p:nvSpPr>
        <p:spPr bwMode="gray">
          <a:xfrm>
            <a:off x="1141413" y="1371600"/>
            <a:ext cx="6989762" cy="1348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vi-VN" sz="2400" b="1" dirty="0">
                <a:solidFill>
                  <a:srgbClr val="FFC000"/>
                </a:solidFill>
                <a:latin typeface="time new roman"/>
              </a:rPr>
              <a:t>   </a:t>
            </a:r>
            <a:r>
              <a:rPr lang="en-US" altLang="vi-VN" sz="2400" b="1" dirty="0">
                <a:latin typeface="time new roman"/>
              </a:rPr>
              <a:t>Câu 5: Câu lệnh lặp </a:t>
            </a:r>
          </a:p>
          <a:p>
            <a:pPr algn="just" eaLnBrk="1" hangingPunct="1">
              <a:spcBef>
                <a:spcPct val="20000"/>
              </a:spcBef>
            </a:pPr>
            <a:r>
              <a:rPr lang="en-US" altLang="vi-VN" sz="2400" b="1" dirty="0">
                <a:solidFill>
                  <a:schemeClr val="bg1"/>
                </a:solidFill>
                <a:latin typeface="time new roman"/>
              </a:rPr>
              <a:t>REPEAT 6[REPEAT 4[FD 50 RT 90] RT 60] 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vi-VN" sz="2400" b="1" dirty="0">
                <a:latin typeface="time new roman"/>
              </a:rPr>
              <a:t>vẽ được hình nào sau đây?</a:t>
            </a: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268663" y="4187825"/>
            <a:ext cx="688555" cy="614363"/>
            <a:chOff x="508" y="2112"/>
            <a:chExt cx="644" cy="387"/>
          </a:xfrm>
        </p:grpSpPr>
        <p:sp>
          <p:nvSpPr>
            <p:cNvPr id="9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644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83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638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4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5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475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B</a:t>
              </a:r>
            </a:p>
          </p:txBody>
        </p:sp>
        <p:sp>
          <p:nvSpPr>
            <p:cNvPr id="10286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1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 rot="5400000">
            <a:off x="2320131" y="4140994"/>
            <a:ext cx="854075" cy="769938"/>
            <a:chOff x="1872" y="1824"/>
            <a:chExt cx="2014" cy="1807"/>
          </a:xfrm>
        </p:grpSpPr>
        <p:sp>
          <p:nvSpPr>
            <p:cNvPr id="78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9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0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76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277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79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5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81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3268663" y="5192546"/>
            <a:ext cx="709353" cy="616117"/>
            <a:chOff x="508" y="2112"/>
            <a:chExt cx="3040" cy="387"/>
          </a:xfrm>
        </p:grpSpPr>
        <p:sp>
          <p:nvSpPr>
            <p:cNvPr id="10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36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69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945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0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2463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C</a:t>
              </a:r>
            </a:p>
          </p:txBody>
        </p:sp>
        <p:sp>
          <p:nvSpPr>
            <p:cNvPr id="10272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 rot="5400000">
            <a:off x="2320131" y="5147469"/>
            <a:ext cx="854075" cy="769938"/>
            <a:chOff x="1872" y="1824"/>
            <a:chExt cx="2014" cy="1807"/>
          </a:xfrm>
        </p:grpSpPr>
        <p:sp>
          <p:nvSpPr>
            <p:cNvPr id="94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5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6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62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263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9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65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1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67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16" name="Oval 46"/>
          <p:cNvSpPr>
            <a:spLocks noChangeArrowheads="1"/>
          </p:cNvSpPr>
          <p:nvPr/>
        </p:nvSpPr>
        <p:spPr bwMode="gray">
          <a:xfrm rot="5400000">
            <a:off x="2554288" y="3319771"/>
            <a:ext cx="465137" cy="433387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Action Button: Back or Previous 62">
            <a:hlinkClick r:id="rId2" action="ppaction://hlinksldjump" highlightClick="1"/>
          </p:cNvPr>
          <p:cNvSpPr/>
          <p:nvPr/>
        </p:nvSpPr>
        <p:spPr>
          <a:xfrm>
            <a:off x="8458200" y="62484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288" y="2971800"/>
            <a:ext cx="1126613" cy="111727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287" y="4114800"/>
            <a:ext cx="1126613" cy="94597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871" y="5088978"/>
            <a:ext cx="1125029" cy="1037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41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660525" y="3289300"/>
            <a:ext cx="6797675" cy="614363"/>
            <a:chOff x="508" y="2112"/>
            <a:chExt cx="3072" cy="387"/>
          </a:xfrm>
        </p:grpSpPr>
        <p:sp>
          <p:nvSpPr>
            <p:cNvPr id="11323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321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6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7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189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A</a:t>
              </a:r>
            </a:p>
          </p:txBody>
        </p:sp>
        <p:sp>
          <p:nvSpPr>
            <p:cNvPr id="11324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 rot="5400000">
            <a:off x="711994" y="3242469"/>
            <a:ext cx="854075" cy="769937"/>
            <a:chOff x="1872" y="1824"/>
            <a:chExt cx="2014" cy="1807"/>
          </a:xfrm>
        </p:grpSpPr>
        <p:sp>
          <p:nvSpPr>
            <p:cNvPr id="60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314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315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5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317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7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319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9" name="AutoShape 17"/>
          <p:cNvSpPr>
            <a:spLocks noChangeArrowheads="1"/>
          </p:cNvSpPr>
          <p:nvPr/>
        </p:nvSpPr>
        <p:spPr bwMode="gray">
          <a:xfrm>
            <a:off x="773207" y="1571625"/>
            <a:ext cx="7456393" cy="14763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cap="rnd" algn="ctr">
            <a:solidFill>
              <a:srgbClr val="FFC000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h="12700"/>
            <a:bevelB/>
          </a:sp3d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>
              <a:solidFill>
                <a:srgbClr val="00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11272" name="Text Box 26"/>
          <p:cNvSpPr txBox="1">
            <a:spLocks noChangeArrowheads="1"/>
          </p:cNvSpPr>
          <p:nvPr/>
        </p:nvSpPr>
        <p:spPr bwMode="gray">
          <a:xfrm>
            <a:off x="1066800" y="1695271"/>
            <a:ext cx="698976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vi-VN" sz="2400" b="1" dirty="0">
                <a:latin typeface="time new roman"/>
              </a:rPr>
              <a:t>   Câu 6: Câu lệnh lặp nào để vẽ hình: Lặp lại 5 lần, mỗi lần là một hình vuông, vẽ xong quay một góc 72 độ?</a:t>
            </a: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668463" y="4264025"/>
            <a:ext cx="6789737" cy="614363"/>
            <a:chOff x="508" y="2112"/>
            <a:chExt cx="3072" cy="387"/>
          </a:xfrm>
        </p:grpSpPr>
        <p:sp>
          <p:nvSpPr>
            <p:cNvPr id="11309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307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4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5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202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B</a:t>
              </a:r>
            </a:p>
          </p:txBody>
        </p:sp>
        <p:sp>
          <p:nvSpPr>
            <p:cNvPr id="11310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 rot="5400000">
            <a:off x="719931" y="4217194"/>
            <a:ext cx="854075" cy="769938"/>
            <a:chOff x="1872" y="1824"/>
            <a:chExt cx="2014" cy="1807"/>
          </a:xfrm>
        </p:grpSpPr>
        <p:sp>
          <p:nvSpPr>
            <p:cNvPr id="78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9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0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300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301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303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5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305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1668463" y="5270500"/>
            <a:ext cx="6492875" cy="614363"/>
            <a:chOff x="508" y="2112"/>
            <a:chExt cx="3040" cy="387"/>
          </a:xfrm>
        </p:grpSpPr>
        <p:sp>
          <p:nvSpPr>
            <p:cNvPr id="11295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36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293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0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207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C</a:t>
              </a:r>
            </a:p>
          </p:txBody>
        </p:sp>
        <p:sp>
          <p:nvSpPr>
            <p:cNvPr id="11296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 rot="5400000">
            <a:off x="719931" y="5223669"/>
            <a:ext cx="854075" cy="769938"/>
            <a:chOff x="1872" y="1824"/>
            <a:chExt cx="2014" cy="1807"/>
          </a:xfrm>
        </p:grpSpPr>
        <p:sp>
          <p:nvSpPr>
            <p:cNvPr id="94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5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6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286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287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9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289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1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291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16" name="Oval 46"/>
          <p:cNvSpPr>
            <a:spLocks noChangeArrowheads="1"/>
          </p:cNvSpPr>
          <p:nvPr/>
        </p:nvSpPr>
        <p:spPr bwMode="gray">
          <a:xfrm rot="5400000">
            <a:off x="954088" y="3413125"/>
            <a:ext cx="465138" cy="433387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Text Box 114"/>
          <p:cNvSpPr txBox="1">
            <a:spLocks noChangeArrowheads="1"/>
          </p:cNvSpPr>
          <p:nvPr/>
        </p:nvSpPr>
        <p:spPr bwMode="auto">
          <a:xfrm>
            <a:off x="2274887" y="3352800"/>
            <a:ext cx="63603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/>
              <a:t>REPEAT 5[REPEAT 4[FD 50 RT 90] RT 72]</a:t>
            </a:r>
          </a:p>
        </p:txBody>
      </p:sp>
      <p:sp>
        <p:nvSpPr>
          <p:cNvPr id="77" name="Text Box 114"/>
          <p:cNvSpPr txBox="1">
            <a:spLocks noChangeArrowheads="1"/>
          </p:cNvSpPr>
          <p:nvPr/>
        </p:nvSpPr>
        <p:spPr bwMode="auto">
          <a:xfrm>
            <a:off x="2274887" y="4327525"/>
            <a:ext cx="61965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/>
              <a:t>REPEAT 5[REPEAT 5[FD 50 RT 72] RT 72]</a:t>
            </a:r>
          </a:p>
        </p:txBody>
      </p:sp>
      <p:sp>
        <p:nvSpPr>
          <p:cNvPr id="87" name="Text Box 114"/>
          <p:cNvSpPr txBox="1">
            <a:spLocks noChangeArrowheads="1"/>
          </p:cNvSpPr>
          <p:nvPr/>
        </p:nvSpPr>
        <p:spPr bwMode="auto">
          <a:xfrm>
            <a:off x="2286000" y="5334000"/>
            <a:ext cx="495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/>
              <a:t>REPEAT 4[FD 50 RT 90]</a:t>
            </a:r>
          </a:p>
        </p:txBody>
      </p:sp>
      <p:sp>
        <p:nvSpPr>
          <p:cNvPr id="63" name="Action Button: Back or Previous 62">
            <a:hlinkClick r:id="rId2" action="ppaction://hlinksldjump" highlightClick="1"/>
          </p:cNvPr>
          <p:cNvSpPr/>
          <p:nvPr/>
        </p:nvSpPr>
        <p:spPr>
          <a:xfrm>
            <a:off x="8458200" y="63246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4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71" grpId="0"/>
      <p:bldP spid="77" grpId="0"/>
      <p:bldP spid="8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SMIL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6096000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 descr="SMIL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6105525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7" descr="SMIL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131" y="5562600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97" y="1996748"/>
            <a:ext cx="1581371" cy="137179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0570" y="1700597"/>
            <a:ext cx="1995494" cy="197895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45376" y="3861835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VNI-Ariston" pitchFamily="2" charset="0"/>
              </a:rPr>
              <a:t>Hình 2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32064" y="4025236"/>
            <a:ext cx="952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VNI-Ariston" pitchFamily="2" charset="0"/>
              </a:rPr>
              <a:t>Hình 3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51731" y="3775042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VNI-Ariston" pitchFamily="2" charset="0"/>
              </a:rPr>
              <a:t>Hình 1</a:t>
            </a:r>
            <a:endParaRPr lang="vi-VN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917" y="1899391"/>
            <a:ext cx="1781424" cy="158137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287760E-ABF3-4F3C-9F4C-679440CB5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775" y="1007887"/>
            <a:ext cx="70724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Quan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sát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3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hình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dưới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đây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các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em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thấy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sự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khác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biệt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gì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?</a:t>
            </a:r>
            <a:endParaRPr lang="en-US" sz="2200" dirty="0">
              <a:solidFill>
                <a:schemeClr val="bg1"/>
              </a:solidFill>
              <a:latin typeface="Ariston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885986-1257-4B21-ABA0-0459B0035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606106"/>
            <a:ext cx="3089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Hình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1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có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1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hình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vuông</a:t>
            </a:r>
            <a:endParaRPr lang="en-US" sz="2200" dirty="0">
              <a:solidFill>
                <a:schemeClr val="bg1"/>
              </a:solidFill>
              <a:latin typeface="Ariston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C5F6BA3-A582-4047-A727-42168E70E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103638"/>
            <a:ext cx="6553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Hình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2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có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3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hình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vuông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xếp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giống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hình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bông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hoa</a:t>
            </a:r>
            <a:endParaRPr lang="en-US" sz="2200" dirty="0">
              <a:solidFill>
                <a:schemeClr val="bg1"/>
              </a:solidFill>
              <a:latin typeface="Ariston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B3D773B-3C02-47D8-A4B4-86B9B76B1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184" y="5607993"/>
            <a:ext cx="6553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Hình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3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có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6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hình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vuông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xếp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đan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xen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vào</a:t>
            </a:r>
            <a:r>
              <a:rPr lang="en-US" sz="2400" b="1" dirty="0">
                <a:solidFill>
                  <a:srgbClr val="002060"/>
                </a:solidFill>
                <a:latin typeface="Ariston" pitchFamily="2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ston" pitchFamily="2" charset="0"/>
              </a:rPr>
              <a:t>nhau</a:t>
            </a:r>
            <a:endParaRPr lang="en-US" sz="2200" dirty="0">
              <a:solidFill>
                <a:schemeClr val="bg1"/>
              </a:solidFill>
              <a:latin typeface="Ariston" pitchFamily="2" charset="0"/>
            </a:endParaRPr>
          </a:p>
        </p:txBody>
      </p:sp>
    </p:spTree>
  </p:cSld>
  <p:clrMapOvr>
    <a:masterClrMapping/>
  </p:clrMapOvr>
  <p:transition advTm="6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21" grpId="0"/>
      <p:bldP spid="11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809875" y="881839"/>
            <a:ext cx="525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>
                <a:solidFill>
                  <a:srgbClr val="FF0000"/>
                </a:solidFill>
                <a:latin typeface="Vni-ariston" pitchFamily="2" charset="0"/>
              </a:rPr>
              <a:t>A. </a:t>
            </a:r>
            <a:r>
              <a:rPr lang="en-US" sz="2400" dirty="0" err="1">
                <a:solidFill>
                  <a:srgbClr val="FF0000"/>
                </a:solidFill>
                <a:latin typeface="Vni-ariston" pitchFamily="2" charset="0"/>
              </a:rPr>
              <a:t>Hoạt</a:t>
            </a:r>
            <a:r>
              <a:rPr lang="en-US" sz="2400" dirty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Vni-ariston" pitchFamily="2" charset="0"/>
              </a:rPr>
              <a:t>động</a:t>
            </a:r>
            <a:r>
              <a:rPr lang="en-US" sz="2400" dirty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Vni-ariston" pitchFamily="2" charset="0"/>
              </a:rPr>
              <a:t>cơ</a:t>
            </a:r>
            <a:r>
              <a:rPr lang="en-US" sz="2400" dirty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Vni-ariston" pitchFamily="2" charset="0"/>
              </a:rPr>
              <a:t>bản</a:t>
            </a:r>
            <a:endParaRPr lang="en-US" sz="2400" dirty="0">
              <a:solidFill>
                <a:srgbClr val="FF0000"/>
              </a:solidFill>
              <a:latin typeface="Vni-ariston" pitchFamily="2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" y="1868488"/>
            <a:ext cx="586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b="1" dirty="0">
                <a:solidFill>
                  <a:srgbClr val="002060"/>
                </a:solidFill>
              </a:rPr>
              <a:t>. Đánh dấu X vào        đặt cuối câu trả lời đúng.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2000" y="2398412"/>
            <a:ext cx="792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002060"/>
                </a:solidFill>
              </a:rPr>
              <a:t>Rùa thực hiện công việc nào dưới đây khi nhận được các lệnh sau.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62000" y="2971800"/>
            <a:ext cx="7924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buAutoNum type="alphaLcParenR"/>
            </a:pPr>
            <a:r>
              <a:rPr lang="en-US" dirty="0">
                <a:solidFill>
                  <a:srgbClr val="002060"/>
                </a:solidFill>
              </a:rPr>
              <a:t>REPEAT 6[FD 50 RT 60 WAIT 30] RT 72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err="1">
                <a:solidFill>
                  <a:srgbClr val="002060"/>
                </a:solidFill>
              </a:rPr>
              <a:t>Vẽ</a:t>
            </a:r>
            <a:r>
              <a:rPr lang="en-US" dirty="0">
                <a:solidFill>
                  <a:srgbClr val="002060"/>
                </a:solidFill>
              </a:rPr>
              <a:t> hình đa giác sáu cạnh.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>
                <a:solidFill>
                  <a:srgbClr val="002060"/>
                </a:solidFill>
              </a:rPr>
              <a:t>Vẽ hình đa giác sáu cạnh, vẽ xong quay một góc 360/5 độ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8077200" y="3274620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Rounded Rectangle 27"/>
          <p:cNvSpPr/>
          <p:nvPr/>
        </p:nvSpPr>
        <p:spPr>
          <a:xfrm>
            <a:off x="8086725" y="3681688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762000" y="4191000"/>
            <a:ext cx="6629400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dirty="0">
                <a:solidFill>
                  <a:srgbClr val="002060"/>
                </a:solidFill>
              </a:rPr>
              <a:t>b) REPEAT 5[REPEAT 6[FD 50 RT 60 WAIT 30] RT 72]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>
                <a:solidFill>
                  <a:srgbClr val="002060"/>
                </a:solidFill>
              </a:rPr>
              <a:t>Vẽ hình đa giác sáu cạnh.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>
                <a:solidFill>
                  <a:srgbClr val="002060"/>
                </a:solidFill>
              </a:rPr>
              <a:t>Vẽ hình đa giác sáu cạnh, vẽ xong quay một góc 72 độ.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>
                <a:solidFill>
                  <a:srgbClr val="002060"/>
                </a:solidFill>
              </a:rPr>
              <a:t>Lặp lại 5 lần, mỗi lần vẽ một hình đa giác sáu cạnh, vẽ xong quay một góc 72 độ.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8067675" y="4572000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Rounded Rectangle 37"/>
          <p:cNvSpPr/>
          <p:nvPr/>
        </p:nvSpPr>
        <p:spPr>
          <a:xfrm>
            <a:off x="8077200" y="4989512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Rounded Rectangle 38"/>
          <p:cNvSpPr/>
          <p:nvPr/>
        </p:nvSpPr>
        <p:spPr>
          <a:xfrm>
            <a:off x="8077200" y="5421868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9" name="Rounded Rectangle 138"/>
          <p:cNvSpPr/>
          <p:nvPr/>
        </p:nvSpPr>
        <p:spPr>
          <a:xfrm>
            <a:off x="2658790" y="1866486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23" grpId="0"/>
      <p:bldP spid="3" grpId="0" animBg="1"/>
      <p:bldP spid="28" grpId="0" animBg="1"/>
      <p:bldP spid="36" grpId="0"/>
      <p:bldP spid="37" grpId="0" animBg="1"/>
      <p:bldP spid="38" grpId="0" animBg="1"/>
      <p:bldP spid="39" grpId="0" animBg="1"/>
      <p:bldP spid="1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" y="1868488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</a:rPr>
              <a:t>1. </a:t>
            </a:r>
            <a:r>
              <a:rPr lang="en-US" b="1" dirty="0">
                <a:solidFill>
                  <a:srgbClr val="002060"/>
                </a:solidFill>
              </a:rPr>
              <a:t>Đánh dấu X vào        đặt cuối câu trả lời đúng</a:t>
            </a:r>
            <a:r>
              <a:rPr lang="en-US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2000" y="2373868"/>
            <a:ext cx="792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002060"/>
                </a:solidFill>
              </a:rPr>
              <a:t>Rùa thực hiện công việc nào dưới đây khi nhận được các lệnh sau.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62000" y="3091696"/>
            <a:ext cx="79248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buAutoNum type="alphaLcParenR"/>
            </a:pPr>
            <a:r>
              <a:rPr lang="en-US" dirty="0">
                <a:solidFill>
                  <a:srgbClr val="002060"/>
                </a:solidFill>
              </a:rPr>
              <a:t>REPEAT 6[FD 50 RT 60 WAIT 30] RT 72</a:t>
            </a:r>
          </a:p>
          <a:p>
            <a:pPr marL="342900" indent="-342900" algn="just">
              <a:spcBef>
                <a:spcPts val="600"/>
              </a:spcBef>
              <a:buAutoNum type="alphaLcParenR"/>
            </a:pPr>
            <a:endParaRPr lang="en-US" dirty="0">
              <a:solidFill>
                <a:srgbClr val="002060"/>
              </a:solidFill>
            </a:endParaRPr>
          </a:p>
          <a:p>
            <a:pPr marL="342900" indent="-342900" algn="just">
              <a:spcBef>
                <a:spcPts val="600"/>
              </a:spcBef>
              <a:buAutoNum type="alphaLcParenR"/>
            </a:pPr>
            <a:endParaRPr lang="en-US" dirty="0">
              <a:solidFill>
                <a:srgbClr val="002060"/>
              </a:solidFill>
            </a:endParaRP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>
                <a:solidFill>
                  <a:srgbClr val="002060"/>
                </a:solidFill>
              </a:rPr>
              <a:t>Vẽ hình đa giác sáu cạnh.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>
                <a:solidFill>
                  <a:srgbClr val="002060"/>
                </a:solidFill>
              </a:rPr>
              <a:t>Vẽ hình đa giác sáu cạnh, vẽ xong quay một góc 360/5 độ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662236" y="1862505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Rounded Rectangle 27"/>
          <p:cNvSpPr/>
          <p:nvPr/>
        </p:nvSpPr>
        <p:spPr>
          <a:xfrm>
            <a:off x="8086725" y="4556372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TextBox 3"/>
          <p:cNvSpPr txBox="1"/>
          <p:nvPr/>
        </p:nvSpPr>
        <p:spPr>
          <a:xfrm>
            <a:off x="8105775" y="457002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X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20" name="Right Brace 19"/>
          <p:cNvSpPr/>
          <p:nvPr/>
        </p:nvSpPr>
        <p:spPr>
          <a:xfrm rot="5400000">
            <a:off x="2833738" y="1672866"/>
            <a:ext cx="144068" cy="3509625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2" name="Right Brace 21"/>
          <p:cNvSpPr/>
          <p:nvPr/>
        </p:nvSpPr>
        <p:spPr>
          <a:xfrm rot="5400000">
            <a:off x="4932103" y="3112688"/>
            <a:ext cx="201292" cy="687209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77769" y="3472415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FF00"/>
                </a:solidFill>
              </a:rPr>
              <a:t>Vẽ</a:t>
            </a:r>
            <a:r>
              <a:rPr lang="en-US" b="1" dirty="0">
                <a:solidFill>
                  <a:srgbClr val="00FF00"/>
                </a:solidFill>
              </a:rPr>
              <a:t> </a:t>
            </a:r>
            <a:r>
              <a:rPr lang="en-US" b="1" dirty="0" err="1">
                <a:solidFill>
                  <a:srgbClr val="00FF00"/>
                </a:solidFill>
              </a:rPr>
              <a:t>hình</a:t>
            </a:r>
            <a:r>
              <a:rPr lang="en-US" b="1" dirty="0">
                <a:solidFill>
                  <a:srgbClr val="00FF00"/>
                </a:solidFill>
              </a:rPr>
              <a:t> </a:t>
            </a:r>
            <a:r>
              <a:rPr lang="en-US" b="1" dirty="0" err="1">
                <a:solidFill>
                  <a:srgbClr val="00FF00"/>
                </a:solidFill>
              </a:rPr>
              <a:t>đa</a:t>
            </a:r>
            <a:r>
              <a:rPr lang="en-US" b="1" dirty="0">
                <a:solidFill>
                  <a:srgbClr val="00FF00"/>
                </a:solidFill>
              </a:rPr>
              <a:t> </a:t>
            </a:r>
            <a:r>
              <a:rPr lang="en-US" b="1" dirty="0" err="1">
                <a:solidFill>
                  <a:srgbClr val="00FF00"/>
                </a:solidFill>
              </a:rPr>
              <a:t>giác</a:t>
            </a:r>
            <a:r>
              <a:rPr lang="en-US" b="1" dirty="0">
                <a:solidFill>
                  <a:srgbClr val="00FF00"/>
                </a:solidFill>
              </a:rPr>
              <a:t> </a:t>
            </a:r>
            <a:r>
              <a:rPr lang="en-US" b="1" dirty="0" err="1">
                <a:solidFill>
                  <a:srgbClr val="00FF00"/>
                </a:solidFill>
              </a:rPr>
              <a:t>sáu</a:t>
            </a:r>
            <a:r>
              <a:rPr lang="en-US" b="1" dirty="0">
                <a:solidFill>
                  <a:srgbClr val="00FF00"/>
                </a:solidFill>
              </a:rPr>
              <a:t> </a:t>
            </a:r>
            <a:r>
              <a:rPr lang="en-US" b="1" dirty="0" err="1">
                <a:solidFill>
                  <a:srgbClr val="00FF00"/>
                </a:solidFill>
              </a:rPr>
              <a:t>cạnh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346809" y="3556937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</a:rPr>
              <a:t>quay 72 </a:t>
            </a:r>
            <a:r>
              <a:rPr lang="en-US" b="1" dirty="0" err="1">
                <a:solidFill>
                  <a:srgbClr val="00FF00"/>
                </a:solidFill>
              </a:rPr>
              <a:t>độ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34" name="Right Brace 33"/>
          <p:cNvSpPr/>
          <p:nvPr/>
        </p:nvSpPr>
        <p:spPr>
          <a:xfrm rot="16200000" flipV="1">
            <a:off x="4033256" y="2606650"/>
            <a:ext cx="153989" cy="923499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200400" y="2658805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FF00"/>
                </a:solidFill>
              </a:rPr>
              <a:t>Tạm</a:t>
            </a:r>
            <a:r>
              <a:rPr lang="en-US" b="1" dirty="0">
                <a:solidFill>
                  <a:srgbClr val="00FF00"/>
                </a:solidFill>
              </a:rPr>
              <a:t> </a:t>
            </a:r>
            <a:r>
              <a:rPr lang="en-US" b="1" dirty="0" err="1">
                <a:solidFill>
                  <a:srgbClr val="00FF00"/>
                </a:solidFill>
              </a:rPr>
              <a:t>dừng</a:t>
            </a:r>
            <a:r>
              <a:rPr lang="en-US" b="1" dirty="0">
                <a:solidFill>
                  <a:srgbClr val="00FF00"/>
                </a:solidFill>
              </a:rPr>
              <a:t> 30 </a:t>
            </a:r>
            <a:r>
              <a:rPr lang="en-US" b="1" dirty="0" err="1">
                <a:solidFill>
                  <a:srgbClr val="00FF00"/>
                </a:solidFill>
              </a:rPr>
              <a:t>tíc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084552" y="4178578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1006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4" grpId="0"/>
      <p:bldP spid="20" grpId="0" animBg="1"/>
      <p:bldP spid="22" grpId="0" animBg="1"/>
      <p:bldP spid="24" grpId="0"/>
      <p:bldP spid="30" grpId="0"/>
      <p:bldP spid="34" grpId="0" animBg="1"/>
      <p:bldP spid="34" grpId="1" animBg="1"/>
      <p:bldP spid="35" grpId="0"/>
      <p:bldP spid="3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" y="1868488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</a:rPr>
              <a:t>1. </a:t>
            </a:r>
            <a:r>
              <a:rPr lang="en-US" b="1" dirty="0">
                <a:solidFill>
                  <a:srgbClr val="002060"/>
                </a:solidFill>
              </a:rPr>
              <a:t>Đánh dấu X vào        đặt cuối câu trả lời đúng.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2000" y="2362200"/>
            <a:ext cx="792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002060"/>
                </a:solidFill>
              </a:rPr>
              <a:t>Rùa thực hiện công việc nào dưới đây khi nhận được các lệnh sau.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62000" y="2971800"/>
            <a:ext cx="6629400" cy="241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dirty="0">
                <a:solidFill>
                  <a:srgbClr val="002060"/>
                </a:solidFill>
              </a:rPr>
              <a:t>b) REPEAT 5[REPEAT 6[FD 50 RT 60 WAIT 30] RT 72]</a:t>
            </a:r>
          </a:p>
          <a:p>
            <a:pPr algn="just">
              <a:spcBef>
                <a:spcPts val="600"/>
              </a:spcBef>
            </a:pPr>
            <a:endParaRPr lang="en-US" dirty="0">
              <a:solidFill>
                <a:srgbClr val="002060"/>
              </a:solidFill>
            </a:endParaRPr>
          </a:p>
          <a:p>
            <a:pPr algn="just">
              <a:spcBef>
                <a:spcPts val="600"/>
              </a:spcBef>
            </a:pPr>
            <a:endParaRPr lang="en-US" dirty="0">
              <a:solidFill>
                <a:srgbClr val="002060"/>
              </a:solidFill>
            </a:endParaRP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>
                <a:solidFill>
                  <a:srgbClr val="002060"/>
                </a:solidFill>
              </a:rPr>
              <a:t>Vẽ hình đa giác sáu cạnh.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>
                <a:solidFill>
                  <a:srgbClr val="002060"/>
                </a:solidFill>
              </a:rPr>
              <a:t>Vẽ hình đa giác sáu cạnh, vẽ xong quay một góc 72 độ.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>
                <a:solidFill>
                  <a:srgbClr val="002060"/>
                </a:solidFill>
              </a:rPr>
              <a:t>Lặp lại 5 lần, mỗi lần vẽ một hình đa giác sáu cạnh, vẽ xong quay một góc 72 độ.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8067675" y="3962400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ounded Rectangle 30"/>
          <p:cNvSpPr/>
          <p:nvPr/>
        </p:nvSpPr>
        <p:spPr>
          <a:xfrm>
            <a:off x="8077200" y="4379912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Rounded Rectangle 31"/>
          <p:cNvSpPr/>
          <p:nvPr/>
        </p:nvSpPr>
        <p:spPr>
          <a:xfrm>
            <a:off x="8077200" y="4812268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TextBox 32"/>
          <p:cNvSpPr txBox="1"/>
          <p:nvPr/>
        </p:nvSpPr>
        <p:spPr>
          <a:xfrm>
            <a:off x="8119646" y="47966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X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 rot="5400000">
            <a:off x="1449222" y="2932278"/>
            <a:ext cx="149556" cy="914400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2" name="Right Brace 21"/>
          <p:cNvSpPr/>
          <p:nvPr/>
        </p:nvSpPr>
        <p:spPr>
          <a:xfrm rot="5400000">
            <a:off x="3641208" y="1768996"/>
            <a:ext cx="108984" cy="3124200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4" name="Right Brace 23"/>
          <p:cNvSpPr/>
          <p:nvPr/>
        </p:nvSpPr>
        <p:spPr>
          <a:xfrm rot="5400000">
            <a:off x="5523522" y="3106186"/>
            <a:ext cx="190501" cy="571500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7402" y="3472414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FF00"/>
                </a:solidFill>
              </a:rPr>
              <a:t>Lặp</a:t>
            </a:r>
            <a:r>
              <a:rPr lang="en-US" b="1" dirty="0">
                <a:solidFill>
                  <a:srgbClr val="00FF00"/>
                </a:solidFill>
              </a:rPr>
              <a:t> </a:t>
            </a:r>
            <a:r>
              <a:rPr lang="en-US" b="1" dirty="0" err="1">
                <a:solidFill>
                  <a:srgbClr val="00FF00"/>
                </a:solidFill>
              </a:rPr>
              <a:t>lại</a:t>
            </a:r>
            <a:r>
              <a:rPr lang="en-US" b="1" dirty="0">
                <a:solidFill>
                  <a:srgbClr val="00FF00"/>
                </a:solidFill>
              </a:rPr>
              <a:t> 5 </a:t>
            </a:r>
            <a:r>
              <a:rPr lang="en-US" b="1" dirty="0" err="1">
                <a:solidFill>
                  <a:srgbClr val="00FF00"/>
                </a:solidFill>
              </a:rPr>
              <a:t>lần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78344" y="3489572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C00000"/>
                </a:solidFill>
              </a:rPr>
              <a:t>Vẽ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hình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đa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giác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sáu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cạnh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140618" y="3518581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FF00"/>
                </a:solidFill>
              </a:rPr>
              <a:t>quay 72 </a:t>
            </a:r>
            <a:r>
              <a:rPr lang="en-US" b="1" dirty="0" err="1">
                <a:solidFill>
                  <a:srgbClr val="00FF00"/>
                </a:solidFill>
              </a:rPr>
              <a:t>độ</a:t>
            </a:r>
            <a:endParaRPr lang="en-US" b="1" dirty="0">
              <a:solidFill>
                <a:srgbClr val="00FF00"/>
              </a:solidFill>
            </a:endParaRPr>
          </a:p>
          <a:p>
            <a:pPr algn="ctr"/>
            <a:r>
              <a:rPr lang="en-US" b="1" dirty="0">
                <a:solidFill>
                  <a:srgbClr val="00FF00"/>
                </a:solidFill>
              </a:rPr>
              <a:t>(hay 360/5 </a:t>
            </a:r>
            <a:r>
              <a:rPr lang="en-US" b="1" dirty="0" err="1">
                <a:solidFill>
                  <a:srgbClr val="00FF00"/>
                </a:solidFill>
              </a:rPr>
              <a:t>độ</a:t>
            </a:r>
            <a:r>
              <a:rPr lang="en-US" b="1" dirty="0">
                <a:solidFill>
                  <a:srgbClr val="00FF00"/>
                </a:solidFill>
              </a:rPr>
              <a:t>)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2662236" y="1862505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3518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7" grpId="0" animBg="1"/>
      <p:bldP spid="22" grpId="0" animBg="1"/>
      <p:bldP spid="24" grpId="0" animBg="1"/>
      <p:bldP spid="10" grpId="0"/>
      <p:bldP spid="26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" y="1868488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b="1" dirty="0">
                <a:solidFill>
                  <a:srgbClr val="002060"/>
                </a:solidFill>
              </a:rPr>
              <a:t>3. Đánh dấu X vào        đặt cuối câu trả lời đúng.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838200" y="3733800"/>
            <a:ext cx="701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dirty="0">
                <a:solidFill>
                  <a:srgbClr val="002060"/>
                </a:solidFill>
              </a:rPr>
              <a:t>REPEAT 8[REPEAT 6[FD 50 RT 60 WAIT 30] RT 45]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33400" y="4419600"/>
            <a:ext cx="7239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FF0000"/>
                </a:solidFill>
              </a:rPr>
              <a:t>. </a:t>
            </a:r>
            <a:r>
              <a:rPr lang="en-US" b="1" dirty="0" err="1">
                <a:solidFill>
                  <a:srgbClr val="002060"/>
                </a:solidFill>
              </a:rPr>
              <a:t>Dùng</a:t>
            </a:r>
            <a:r>
              <a:rPr lang="en-US" b="1" dirty="0">
                <a:solidFill>
                  <a:srgbClr val="002060"/>
                </a:solidFill>
              </a:rPr>
              <a:t> máy tính kiểm tra lại kết quả câu lệnh ở hoạt động 3.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914400" y="2450068"/>
            <a:ext cx="6629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REPEAT 5[REPEAT 6[FD 50 RT 60 WAIT 30] RT 72]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14400" y="3059668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lệnh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lặp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lồng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nhau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>
            <a:off x="1143000" y="4093607"/>
            <a:ext cx="1900236" cy="9525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cxnSpLocks/>
          </p:cNvCxnSpPr>
          <p:nvPr/>
        </p:nvCxnSpPr>
        <p:spPr>
          <a:xfrm>
            <a:off x="1066800" y="2819400"/>
            <a:ext cx="1976436" cy="0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ounded Rectangle 85"/>
          <p:cNvSpPr/>
          <p:nvPr/>
        </p:nvSpPr>
        <p:spPr>
          <a:xfrm>
            <a:off x="2662236" y="1862505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027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3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581400" y="1295400"/>
            <a:ext cx="198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solidFill>
                  <a:srgbClr val="FF0000"/>
                </a:solidFill>
              </a:rPr>
              <a:t>  Chú ý: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09600" y="1981200"/>
            <a:ext cx="7924800" cy="1583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2060"/>
                </a:solidFill>
                <a:latin typeface="UVN Vung Tau" panose="03080702040302070203" pitchFamily="66" charset="0"/>
              </a:rPr>
              <a:t>Câu lệnh lặp có dạng </a:t>
            </a:r>
            <a:r>
              <a:rPr lang="en-US" sz="2000" b="1" dirty="0">
                <a:solidFill>
                  <a:srgbClr val="C00000"/>
                </a:solidFill>
                <a:latin typeface="UVN Vung Tau" panose="03080702040302070203" pitchFamily="66" charset="0"/>
              </a:rPr>
              <a:t>Repeat n [ ] . </a:t>
            </a:r>
            <a:r>
              <a:rPr lang="en-US" sz="2000" b="1" dirty="0">
                <a:solidFill>
                  <a:srgbClr val="002060"/>
                </a:solidFill>
                <a:latin typeface="UVN Vung Tau" panose="03080702040302070203" pitchFamily="66" charset="0"/>
              </a:rPr>
              <a:t>Trong đó:</a:t>
            </a: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buFontTx/>
              <a:buChar char="-"/>
            </a:pPr>
            <a:r>
              <a:rPr lang="en-US" sz="2000" b="1" dirty="0">
                <a:solidFill>
                  <a:srgbClr val="002060"/>
                </a:solidFill>
                <a:latin typeface="UVN Vung Tau" panose="03080702040302070203" pitchFamily="66" charset="0"/>
              </a:rPr>
              <a:t>Số</a:t>
            </a:r>
            <a:r>
              <a:rPr lang="en-US" sz="2000" b="1" dirty="0">
                <a:solidFill>
                  <a:schemeClr val="bg1"/>
                </a:solidFill>
                <a:latin typeface="UVN Vung Tau" panose="03080702040302070203" pitchFamily="66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UVN Vung Tau" panose="03080702040302070203" pitchFamily="66" charset="0"/>
              </a:rPr>
              <a:t>n</a:t>
            </a:r>
            <a:r>
              <a:rPr lang="en-US" sz="2000" b="1" dirty="0">
                <a:solidFill>
                  <a:schemeClr val="bg1"/>
                </a:solidFill>
                <a:latin typeface="UVN Vung Tau" panose="03080702040302070203" pitchFamily="66" charset="0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UVN Vung Tau" panose="03080702040302070203" pitchFamily="66" charset="0"/>
              </a:rPr>
              <a:t>trong câu lệnh chỉ số lần lặp; giữa</a:t>
            </a:r>
            <a:r>
              <a:rPr lang="en-US" sz="2000" b="1" dirty="0">
                <a:solidFill>
                  <a:srgbClr val="C00000"/>
                </a:solidFill>
                <a:latin typeface="UVN Vung Tau" panose="03080702040302070203" pitchFamily="66" charset="0"/>
              </a:rPr>
              <a:t> Repeat </a:t>
            </a:r>
            <a:r>
              <a:rPr lang="en-US" sz="2000" b="1" dirty="0">
                <a:solidFill>
                  <a:srgbClr val="002060"/>
                </a:solidFill>
                <a:latin typeface="UVN Vung Tau" panose="03080702040302070203" pitchFamily="66" charset="0"/>
              </a:rPr>
              <a:t>và</a:t>
            </a:r>
            <a:r>
              <a:rPr lang="en-US" sz="2000" b="1" dirty="0">
                <a:solidFill>
                  <a:schemeClr val="bg1"/>
                </a:solidFill>
                <a:latin typeface="UVN Vung Tau" panose="03080702040302070203" pitchFamily="66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UVN Vung Tau" panose="03080702040302070203" pitchFamily="66" charset="0"/>
              </a:rPr>
              <a:t>n</a:t>
            </a:r>
            <a:r>
              <a:rPr lang="en-US" sz="2000" b="1" dirty="0">
                <a:solidFill>
                  <a:schemeClr val="bg1"/>
                </a:solidFill>
                <a:latin typeface="UVN Vung Tau" panose="03080702040302070203" pitchFamily="66" charset="0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UVN Vung Tau" panose="03080702040302070203" pitchFamily="66" charset="0"/>
              </a:rPr>
              <a:t>phải có dấu cách</a:t>
            </a:r>
            <a:r>
              <a:rPr lang="en-US" sz="2000" b="1" dirty="0">
                <a:solidFill>
                  <a:schemeClr val="bg1"/>
                </a:solidFill>
                <a:latin typeface="UVN Vung Tau" panose="03080702040302070203" pitchFamily="66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buFontTx/>
              <a:buChar char="-"/>
            </a:pPr>
            <a:r>
              <a:rPr lang="en-US" sz="2000" b="1" dirty="0">
                <a:solidFill>
                  <a:srgbClr val="002060"/>
                </a:solidFill>
                <a:latin typeface="UVN Vung Tau" panose="03080702040302070203" pitchFamily="66" charset="0"/>
              </a:rPr>
              <a:t>Phần trong cặp ngoặc vuông </a:t>
            </a:r>
            <a:r>
              <a:rPr lang="en-US" sz="2000" b="1" dirty="0">
                <a:solidFill>
                  <a:srgbClr val="C00000"/>
                </a:solidFill>
                <a:latin typeface="UVN Vung Tau" panose="03080702040302070203" pitchFamily="66" charset="0"/>
              </a:rPr>
              <a:t>[ ] </a:t>
            </a:r>
            <a:r>
              <a:rPr lang="en-US" sz="2000" b="1" dirty="0">
                <a:solidFill>
                  <a:srgbClr val="002060"/>
                </a:solidFill>
                <a:latin typeface="UVN Vung Tau" panose="03080702040302070203" pitchFamily="66" charset="0"/>
              </a:rPr>
              <a:t>là nơi ghi các lệnh được lặp lại.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62000" y="3962400"/>
            <a:ext cx="792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b="1" dirty="0">
                <a:solidFill>
                  <a:srgbClr val="002060"/>
                </a:solidFill>
                <a:latin typeface="UVN Vung Tau" panose="03080702040302070203" pitchFamily="66" charset="0"/>
              </a:rPr>
              <a:t>Sử dụng câu lệnh lặp lồng nhau có thể cho ra nhiều hình giống nhau</a:t>
            </a:r>
            <a:r>
              <a:rPr lang="en-US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8050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81000" y="682060"/>
            <a:ext cx="8610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2800" dirty="0">
                <a:solidFill>
                  <a:srgbClr val="002060"/>
                </a:solidFill>
              </a:rPr>
              <a:t>Sử dụng câu lệnh lặp lồng nhau có thể cho ra nhiều hình giống nhau</a:t>
            </a:r>
            <a:r>
              <a:rPr lang="en-US" dirty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901085"/>
            <a:ext cx="1806737" cy="16666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621" y="1922857"/>
            <a:ext cx="1806737" cy="156288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065" y="4405375"/>
            <a:ext cx="1749640" cy="16666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4388185"/>
            <a:ext cx="1731368" cy="1620688"/>
          </a:xfrm>
          <a:prstGeom prst="rect">
            <a:avLst/>
          </a:prstGeom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4204" y="3867063"/>
            <a:ext cx="434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b="1" dirty="0">
                <a:solidFill>
                  <a:srgbClr val="0000FF"/>
                </a:solidFill>
              </a:rPr>
              <a:t>Repeat 6[ Repeat 6[</a:t>
            </a:r>
            <a:r>
              <a:rPr lang="en-US" b="1" dirty="0" err="1">
                <a:solidFill>
                  <a:srgbClr val="0000FF"/>
                </a:solidFill>
              </a:rPr>
              <a:t>fd</a:t>
            </a:r>
            <a:r>
              <a:rPr lang="en-US" b="1" dirty="0">
                <a:solidFill>
                  <a:srgbClr val="0000FF"/>
                </a:solidFill>
              </a:rPr>
              <a:t> 50 </a:t>
            </a:r>
            <a:r>
              <a:rPr lang="en-US" b="1" dirty="0" err="1">
                <a:solidFill>
                  <a:srgbClr val="0000FF"/>
                </a:solidFill>
              </a:rPr>
              <a:t>rt</a:t>
            </a:r>
            <a:r>
              <a:rPr lang="en-US" b="1" dirty="0">
                <a:solidFill>
                  <a:srgbClr val="0000FF"/>
                </a:solidFill>
              </a:rPr>
              <a:t> 60] </a:t>
            </a:r>
            <a:r>
              <a:rPr lang="en-US" b="1" dirty="0" err="1">
                <a:solidFill>
                  <a:srgbClr val="0000FF"/>
                </a:solidFill>
              </a:rPr>
              <a:t>rt</a:t>
            </a:r>
            <a:r>
              <a:rPr lang="en-US" b="1" dirty="0">
                <a:solidFill>
                  <a:srgbClr val="0000FF"/>
                </a:solidFill>
              </a:rPr>
              <a:t> 60</a:t>
            </a:r>
            <a:r>
              <a:rPr lang="en-US" b="1" dirty="0">
                <a:solidFill>
                  <a:schemeClr val="bg1"/>
                </a:solidFill>
              </a:rPr>
              <a:t>]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691842" y="3833619"/>
            <a:ext cx="44601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b="1" dirty="0">
                <a:solidFill>
                  <a:srgbClr val="0000FF"/>
                </a:solidFill>
              </a:rPr>
              <a:t>Repeat 6[ Repeat 5[</a:t>
            </a:r>
            <a:r>
              <a:rPr lang="en-US" b="1" dirty="0" err="1">
                <a:solidFill>
                  <a:srgbClr val="0000FF"/>
                </a:solidFill>
              </a:rPr>
              <a:t>fd</a:t>
            </a:r>
            <a:r>
              <a:rPr lang="en-US" b="1" dirty="0">
                <a:solidFill>
                  <a:srgbClr val="0000FF"/>
                </a:solidFill>
              </a:rPr>
              <a:t> 50 </a:t>
            </a:r>
            <a:r>
              <a:rPr lang="en-US" b="1" dirty="0" err="1">
                <a:solidFill>
                  <a:srgbClr val="0000FF"/>
                </a:solidFill>
              </a:rPr>
              <a:t>rt</a:t>
            </a:r>
            <a:r>
              <a:rPr lang="en-US" b="1" dirty="0">
                <a:solidFill>
                  <a:srgbClr val="0000FF"/>
                </a:solidFill>
              </a:rPr>
              <a:t> 72] </a:t>
            </a:r>
            <a:r>
              <a:rPr lang="en-US" b="1" dirty="0" err="1">
                <a:solidFill>
                  <a:srgbClr val="0000FF"/>
                </a:solidFill>
              </a:rPr>
              <a:t>rt</a:t>
            </a:r>
            <a:r>
              <a:rPr lang="en-US" b="1" dirty="0">
                <a:solidFill>
                  <a:srgbClr val="0000FF"/>
                </a:solidFill>
              </a:rPr>
              <a:t> 60]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4204" y="6264847"/>
            <a:ext cx="47152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b="1" dirty="0">
                <a:solidFill>
                  <a:srgbClr val="002060"/>
                </a:solidFill>
              </a:rPr>
              <a:t>Repeat 6[ </a:t>
            </a:r>
            <a:r>
              <a:rPr lang="en-US" b="1" dirty="0" err="1">
                <a:solidFill>
                  <a:srgbClr val="002060"/>
                </a:solidFill>
              </a:rPr>
              <a:t>fd</a:t>
            </a:r>
            <a:r>
              <a:rPr lang="en-US" b="1" dirty="0">
                <a:solidFill>
                  <a:srgbClr val="002060"/>
                </a:solidFill>
              </a:rPr>
              <a:t> 50 Repeat 4[</a:t>
            </a:r>
            <a:r>
              <a:rPr lang="en-US" b="1" dirty="0" err="1">
                <a:solidFill>
                  <a:srgbClr val="002060"/>
                </a:solidFill>
              </a:rPr>
              <a:t>fd</a:t>
            </a:r>
            <a:r>
              <a:rPr lang="en-US" b="1" dirty="0">
                <a:solidFill>
                  <a:srgbClr val="002060"/>
                </a:solidFill>
              </a:rPr>
              <a:t> 50 </a:t>
            </a:r>
            <a:r>
              <a:rPr lang="en-US" b="1" dirty="0" err="1">
                <a:solidFill>
                  <a:srgbClr val="002060"/>
                </a:solidFill>
              </a:rPr>
              <a:t>rt</a:t>
            </a:r>
            <a:r>
              <a:rPr lang="en-US" b="1" dirty="0">
                <a:solidFill>
                  <a:srgbClr val="002060"/>
                </a:solidFill>
              </a:rPr>
              <a:t> 90] </a:t>
            </a:r>
            <a:r>
              <a:rPr lang="en-US" b="1" dirty="0" err="1">
                <a:solidFill>
                  <a:srgbClr val="002060"/>
                </a:solidFill>
              </a:rPr>
              <a:t>bk</a:t>
            </a:r>
            <a:r>
              <a:rPr lang="en-US" b="1" dirty="0">
                <a:solidFill>
                  <a:srgbClr val="002060"/>
                </a:solidFill>
              </a:rPr>
              <a:t> 50 </a:t>
            </a:r>
            <a:r>
              <a:rPr lang="en-US" b="1" dirty="0" err="1">
                <a:solidFill>
                  <a:srgbClr val="002060"/>
                </a:solidFill>
              </a:rPr>
              <a:t>rt</a:t>
            </a:r>
            <a:r>
              <a:rPr lang="en-US" b="1" dirty="0">
                <a:solidFill>
                  <a:srgbClr val="002060"/>
                </a:solidFill>
              </a:rPr>
              <a:t> 60]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029200" y="6191328"/>
            <a:ext cx="40405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b="1" dirty="0">
                <a:solidFill>
                  <a:srgbClr val="002060"/>
                </a:solidFill>
              </a:rPr>
              <a:t>Repeat 8[ Repeat 24[</a:t>
            </a:r>
            <a:r>
              <a:rPr lang="en-US" b="1" dirty="0" err="1">
                <a:solidFill>
                  <a:srgbClr val="002060"/>
                </a:solidFill>
              </a:rPr>
              <a:t>fd</a:t>
            </a:r>
            <a:r>
              <a:rPr lang="en-US" b="1" dirty="0">
                <a:solidFill>
                  <a:srgbClr val="002060"/>
                </a:solidFill>
              </a:rPr>
              <a:t> 5 rt 15] rt 45]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02786" y="319843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</a:t>
            </a:r>
            <a:endParaRPr lang="vi-VN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429245" y="31647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</a:t>
            </a:r>
            <a:endParaRPr lang="vi-VN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533065" y="5662706"/>
            <a:ext cx="285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</a:t>
            </a:r>
            <a:endParaRPr lang="vi-VN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742151" y="566081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4</a:t>
            </a:r>
            <a:endParaRPr lang="vi-VN" b="1" dirty="0"/>
          </a:p>
        </p:txBody>
      </p:sp>
    </p:spTree>
    <p:extLst>
      <p:ext uri="{BB962C8B-B14F-4D97-AF65-F5344CB8AC3E}">
        <p14:creationId xmlns:p14="http://schemas.microsoft.com/office/powerpoint/2010/main" val="148396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7" grpId="0"/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2394</TotalTime>
  <Words>1030</Words>
  <Application>Microsoft Office PowerPoint</Application>
  <PresentationFormat>On-screen Show (4:3)</PresentationFormat>
  <Paragraphs>142</Paragraphs>
  <Slides>21</Slides>
  <Notes>4</Notes>
  <HiddenSlides>0</HiddenSlides>
  <MMClips>1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5" baseType="lpstr">
      <vt:lpstr>.VnArial Narrow</vt:lpstr>
      <vt:lpstr>.VnTime</vt:lpstr>
      <vt:lpstr>Arial</vt:lpstr>
      <vt:lpstr>Ariston</vt:lpstr>
      <vt:lpstr>Calibri</vt:lpstr>
      <vt:lpstr>Gill Sans MT</vt:lpstr>
      <vt:lpstr>Tahoma</vt:lpstr>
      <vt:lpstr>time new roman</vt:lpstr>
      <vt:lpstr>Times New Roman</vt:lpstr>
      <vt:lpstr>UVN Vung Tau</vt:lpstr>
      <vt:lpstr>Vni-ariston</vt:lpstr>
      <vt:lpstr>Vni-ariston</vt:lpstr>
      <vt:lpstr>Wingdings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Administrator</cp:lastModifiedBy>
  <cp:revision>221</cp:revision>
  <dcterms:created xsi:type="dcterms:W3CDTF">2017-10-16T08:46:10Z</dcterms:created>
  <dcterms:modified xsi:type="dcterms:W3CDTF">2023-04-10T06:50:54Z</dcterms:modified>
</cp:coreProperties>
</file>