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1454"/>
    <a:srgbClr val="D4165E"/>
    <a:srgbClr val="4D2307"/>
    <a:srgbClr val="2A2000"/>
    <a:srgbClr val="00F66F"/>
    <a:srgbClr val="BAE18F"/>
    <a:srgbClr val="ADDB7B"/>
    <a:srgbClr val="00C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4A6-419F-4E53-B784-C993D25BF8A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44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4A6-419F-4E53-B784-C993D25BF8A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18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4A6-419F-4E53-B784-C993D25BF8A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23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4A6-419F-4E53-B784-C993D25BF8A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37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4A6-419F-4E53-B784-C993D25BF8A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79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4A6-419F-4E53-B784-C993D25BF8A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48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4A6-419F-4E53-B784-C993D25BF8A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71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4A6-419F-4E53-B784-C993D25BF8A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56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4A6-419F-4E53-B784-C993D25BF8A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8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4A6-419F-4E53-B784-C993D25BF8A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72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4A6-419F-4E53-B784-C993D25BF8A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23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744A6-419F-4E53-B784-C993D25BF8A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69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0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774212" y="825489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rgbClr val="BAE18F"/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rgbClr val="BAE18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1751" y="1151397"/>
            <a:ext cx="800578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50" dirty="0">
                <a:ln w="0"/>
                <a:solidFill>
                  <a:srgbClr val="BAE18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4</a:t>
            </a:r>
          </a:p>
        </p:txBody>
      </p:sp>
      <p:sp>
        <p:nvSpPr>
          <p:cNvPr id="6" name="Rectangle 5"/>
          <p:cNvSpPr/>
          <p:nvPr/>
        </p:nvSpPr>
        <p:spPr>
          <a:xfrm>
            <a:off x="1808278" y="2295316"/>
            <a:ext cx="8652726" cy="21390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300" b="1" cap="none" spc="50" dirty="0">
                <a:ln w="0"/>
                <a:solidFill>
                  <a:srgbClr val="00F66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4023836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52675" y="1665470"/>
            <a:ext cx="6116934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PHÂN TÍCH – ĐÁNH GIÁ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1114" y="2430465"/>
            <a:ext cx="477239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8">
            <a:extLst>
              <a:ext uri="{FF2B5EF4-FFF2-40B4-BE49-F238E27FC236}">
                <a16:creationId xmlns:a16="http://schemas.microsoft.com/office/drawing/2014/main" id="{84A447B1-AE5B-4976-8882-E4F3CA0E4312}"/>
              </a:ext>
            </a:extLst>
          </p:cNvPr>
          <p:cNvSpPr txBox="1">
            <a:spLocks/>
          </p:cNvSpPr>
          <p:nvPr/>
        </p:nvSpPr>
        <p:spPr>
          <a:xfrm>
            <a:off x="2305317" y="2983746"/>
            <a:ext cx="7404670" cy="1380079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 algn="ctr">
              <a:defRPr/>
            </a:pP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Hãy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chia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sẻ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cảm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nhận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bạn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với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cô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giáo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bạn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!</a:t>
            </a:r>
            <a:endParaRPr lang="zh-CN" altLang="en-US" sz="3900" dirty="0">
              <a:solidFill>
                <a:srgbClr val="00206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53929" y="96557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7907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36197" y="415283"/>
            <a:ext cx="6709366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Vận</a:t>
            </a: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dụng</a:t>
            </a: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phát</a:t>
            </a: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triển</a:t>
            </a:r>
            <a:endParaRPr lang="en-US" sz="4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4792" y="1200114"/>
            <a:ext cx="903876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300" b="1" dirty="0">
                <a:solidFill>
                  <a:srgbClr val="002060"/>
                </a:solidFill>
                <a:latin typeface="+mj-lt"/>
              </a:rPr>
              <a:t>một số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82719" y="20570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401" y="1813816"/>
            <a:ext cx="2666118" cy="2259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402" y="4212423"/>
            <a:ext cx="3548713" cy="2116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2" t="2817" r="4631" b="7230"/>
          <a:stretch/>
        </p:blipFill>
        <p:spPr>
          <a:xfrm>
            <a:off x="4387993" y="1813816"/>
            <a:ext cx="3141540" cy="2259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225" r="12275" b="12301"/>
          <a:stretch/>
        </p:blipFill>
        <p:spPr>
          <a:xfrm>
            <a:off x="5335564" y="4212423"/>
            <a:ext cx="2193969" cy="2116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7737709" y="1726736"/>
            <a:ext cx="290024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Em thích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món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vi-VN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kern="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nếm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thử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món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kern="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vi-VN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Món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chế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biến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bởi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vi-VN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kern="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vi-VN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+Em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mĩ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thuật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món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vi-VN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kern="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121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44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38668" y="2903279"/>
            <a:ext cx="549928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spc="50" dirty="0">
                <a:ln w="0"/>
                <a:solidFill>
                  <a:srgbClr val="BC1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TẠM BIỆT CÁC CON!</a:t>
            </a:r>
          </a:p>
          <a:p>
            <a:pPr algn="ctr"/>
            <a:r>
              <a:rPr lang="en-US" sz="4400" b="1" spc="50" dirty="0">
                <a:ln w="0"/>
                <a:solidFill>
                  <a:srgbClr val="BC1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HẸN GẶP LẠI CÁC CON </a:t>
            </a:r>
          </a:p>
          <a:p>
            <a:pPr algn="ctr"/>
            <a:r>
              <a:rPr lang="en-US" sz="4400" b="1" spc="50" dirty="0">
                <a:ln w="0"/>
                <a:solidFill>
                  <a:srgbClr val="BC1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TRONG BÀI HỌC SAU!</a:t>
            </a:r>
          </a:p>
        </p:txBody>
      </p:sp>
    </p:spTree>
    <p:extLst>
      <p:ext uri="{BB962C8B-B14F-4D97-AF65-F5344CB8AC3E}">
        <p14:creationId xmlns:p14="http://schemas.microsoft.com/office/powerpoint/2010/main" val="2327999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284471" y="2897733"/>
            <a:ext cx="569284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</a:p>
          <a:p>
            <a:pPr algn="ctr"/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HƯƠNG ĐẤT NƯỚC</a:t>
            </a:r>
          </a:p>
          <a:p>
            <a:pPr algn="ctr"/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MÓN ĂN TRUYỀN THỐNG </a:t>
            </a:r>
          </a:p>
          <a:p>
            <a:pPr algn="ctr"/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2)</a:t>
            </a:r>
          </a:p>
        </p:txBody>
      </p:sp>
      <p:sp>
        <p:nvSpPr>
          <p:cNvPr id="5" name="Rectangle 4"/>
          <p:cNvSpPr/>
          <p:nvPr/>
        </p:nvSpPr>
        <p:spPr>
          <a:xfrm>
            <a:off x="3993959" y="245236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0475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25549" y="2058995"/>
            <a:ext cx="5723042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  <a:p>
            <a:pPr>
              <a:defRPr/>
            </a:pP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26901" y="1135665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CHUẨN BỊ ĐỒ DÙNG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363025" y="84965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1" t="5317" r="8207" b="3144"/>
          <a:stretch/>
        </p:blipFill>
        <p:spPr>
          <a:xfrm rot="19750176">
            <a:off x="5604768" y="3300455"/>
            <a:ext cx="1506912" cy="2065927"/>
          </a:xfrm>
          <a:prstGeom prst="rect">
            <a:avLst/>
          </a:prstGeom>
        </p:spPr>
      </p:pic>
      <p:pic>
        <p:nvPicPr>
          <p:cNvPr id="8" name="Picture 2" descr="321605790_1808633042835331_7372028863211572283_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8557">
            <a:off x="3781177" y="3406122"/>
            <a:ext cx="1398832" cy="206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511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13159" y="1303092"/>
            <a:ext cx="5303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4D2307"/>
                </a:solidFill>
                <a:effectLst>
                  <a:reflection blurRad="6350" stA="53000" endA="300" endPos="35500" dir="5400000" sy="-90000" algn="bl" rotWithShape="0"/>
                </a:effectLst>
              </a:rPr>
              <a:t>YÊU CẦU CẦN ĐẠT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7436" y="2047725"/>
            <a:ext cx="9775064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đổi và kết hợp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khối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tạo sản phẩm mĩ thuật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Tạo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vi-VN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00" dirty="0">
              <a:solidFill>
                <a:srgbClr val="4D23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ra được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khối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sẻ được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240029" y="113465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8089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84535" y="14859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13746" y="389134"/>
            <a:ext cx="279114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5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KHÁM PHÁ</a:t>
            </a:r>
          </a:p>
        </p:txBody>
      </p:sp>
      <p:sp>
        <p:nvSpPr>
          <p:cNvPr id="6" name="Rectangle 5"/>
          <p:cNvSpPr/>
          <p:nvPr/>
        </p:nvSpPr>
        <p:spPr>
          <a:xfrm>
            <a:off x="4084535" y="14859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13746" y="389134"/>
            <a:ext cx="279114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DE004A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KHÁM PHÁ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30980" y="1041694"/>
            <a:ext cx="195277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6"/>
          <a:stretch/>
        </p:blipFill>
        <p:spPr>
          <a:xfrm>
            <a:off x="785613" y="1609859"/>
            <a:ext cx="7867850" cy="4494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3F0DC4-D99A-4850-98D4-7D6CBEE52685}"/>
              </a:ext>
            </a:extLst>
          </p:cNvPr>
          <p:cNvSpPr txBox="1"/>
          <p:nvPr/>
        </p:nvSpPr>
        <p:spPr>
          <a:xfrm>
            <a:off x="8782252" y="1545464"/>
            <a:ext cx="2731459" cy="46935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vi-VN" sz="2300" b="1" dirty="0">
                <a:solidFill>
                  <a:srgbClr val="002060"/>
                </a:solidFill>
                <a:latin typeface="+mj-lt"/>
              </a:rPr>
              <a:t>+ Hình, màu nào tạo nên nét độc đáo cho sản phẩm đó?</a:t>
            </a:r>
            <a:endParaRPr lang="en-US" sz="2300" b="1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2300" b="1" dirty="0">
                <a:solidFill>
                  <a:srgbClr val="002060"/>
                </a:solidFill>
                <a:latin typeface="+mj-lt"/>
              </a:rPr>
              <a:t>+ Sản phẩm đó được tạo ra từ hình khối, vật liệu gì?</a:t>
            </a:r>
            <a:endParaRPr lang="en-US" sz="2300" b="1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39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04" b="19248"/>
          <a:stretch/>
        </p:blipFill>
        <p:spPr>
          <a:xfrm>
            <a:off x="1693835" y="1218369"/>
            <a:ext cx="5904695" cy="55430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87542" y="221265"/>
            <a:ext cx="565456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dirty="0">
                <a:ln w="0"/>
                <a:solidFill>
                  <a:srgbClr val="2E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KIẾN TẠO KIẾN THỨC KĨ NĂNG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86945" y="802871"/>
            <a:ext cx="602844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100" b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51 SGK)</a:t>
            </a:r>
          </a:p>
        </p:txBody>
      </p:sp>
      <p:sp>
        <p:nvSpPr>
          <p:cNvPr id="6" name="Rectangle 5"/>
          <p:cNvSpPr/>
          <p:nvPr/>
        </p:nvSpPr>
        <p:spPr>
          <a:xfrm>
            <a:off x="4050432" y="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70210" y="1218369"/>
            <a:ext cx="2864704" cy="54938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+B1: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+B2: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+B3: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3F0DC4-D99A-4850-98D4-7D6CBEE52685}"/>
              </a:ext>
            </a:extLst>
          </p:cNvPr>
          <p:cNvSpPr txBox="1"/>
          <p:nvPr/>
        </p:nvSpPr>
        <p:spPr>
          <a:xfrm>
            <a:off x="2176537" y="6323013"/>
            <a:ext cx="49969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57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52292" y="1389968"/>
            <a:ext cx="3992449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>
                <a:ln w="0"/>
                <a:solidFill>
                  <a:srgbClr val="FF669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BẠN NHỚ NHÉ!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3F0DC4-D99A-4850-98D4-7D6CBEE52685}"/>
              </a:ext>
            </a:extLst>
          </p:cNvPr>
          <p:cNvSpPr txBox="1"/>
          <p:nvPr/>
        </p:nvSpPr>
        <p:spPr>
          <a:xfrm>
            <a:off x="3309873" y="2020910"/>
            <a:ext cx="74053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  <a:p>
            <a:pPr algn="just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caton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2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16672" y="3140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35074" y="557402"/>
            <a:ext cx="5835438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>
                <a:ln w="0"/>
                <a:solidFill>
                  <a:srgbClr val="00D7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SẢN PHẨM THAM KHẢO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60"/>
          <a:stretch/>
        </p:blipFill>
        <p:spPr>
          <a:xfrm>
            <a:off x="393732" y="1280677"/>
            <a:ext cx="3651729" cy="4539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26"/>
          <a:stretch/>
        </p:blipFill>
        <p:spPr>
          <a:xfrm>
            <a:off x="4293515" y="1280677"/>
            <a:ext cx="3553462" cy="4539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04" t="13333" r="13777" b="15869"/>
          <a:stretch/>
        </p:blipFill>
        <p:spPr>
          <a:xfrm>
            <a:off x="8095031" y="1280677"/>
            <a:ext cx="3684827" cy="4539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8612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7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57601" y="2059865"/>
            <a:ext cx="6116934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>
                <a:ln w="0">
                  <a:noFill/>
                </a:ln>
                <a:solidFill>
                  <a:srgbClr val="2A2000"/>
                </a:solidFill>
                <a:effectLst>
                  <a:reflection blurRad="12700" stA="50000" endPos="50000" dist="5000" dir="5400000" sy="-100000" rotWithShape="0"/>
                </a:effectLst>
              </a:rPr>
              <a:t>LUYỆN TẬP – SÁNG TẠO</a:t>
            </a:r>
          </a:p>
        </p:txBody>
      </p:sp>
      <p:sp>
        <p:nvSpPr>
          <p:cNvPr id="5" name="Rectangle 4"/>
          <p:cNvSpPr/>
          <p:nvPr/>
        </p:nvSpPr>
        <p:spPr>
          <a:xfrm>
            <a:off x="4780109" y="178293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04563" y="2894892"/>
            <a:ext cx="759854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1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1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1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1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1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1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WeReallyLovePiano-VA_3za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8822" y="4618441"/>
            <a:ext cx="867177" cy="86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588</Words>
  <Application>Microsoft Office PowerPoint</Application>
  <PresentationFormat>Widescreen</PresentationFormat>
  <Paragraphs>65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Microsoft YaHei UI</vt:lpstr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56</cp:revision>
  <dcterms:created xsi:type="dcterms:W3CDTF">2023-07-14T09:26:26Z</dcterms:created>
  <dcterms:modified xsi:type="dcterms:W3CDTF">2024-03-12T14:47:55Z</dcterms:modified>
</cp:coreProperties>
</file>