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8"/>
  </p:notesMasterIdLst>
  <p:sldIdLst>
    <p:sldId id="302" r:id="rId2"/>
    <p:sldId id="306" r:id="rId3"/>
    <p:sldId id="298" r:id="rId4"/>
    <p:sldId id="297" r:id="rId5"/>
    <p:sldId id="300" r:id="rId6"/>
    <p:sldId id="304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88466" autoAdjust="0"/>
  </p:normalViewPr>
  <p:slideViewPr>
    <p:cSldViewPr snapToGrid="0">
      <p:cViewPr varScale="1">
        <p:scale>
          <a:sx n="76" d="100"/>
          <a:sy n="76" d="100"/>
        </p:scale>
        <p:origin x="55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49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8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4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78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86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1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40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8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050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4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32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73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6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44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396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459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49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2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67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40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8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3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89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9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48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0" r:id="rId2"/>
    <p:sldLayoutId id="2147483667" r:id="rId3"/>
    <p:sldLayoutId id="2147483666" r:id="rId4"/>
    <p:sldLayoutId id="2147483655" r:id="rId5"/>
    <p:sldLayoutId id="2147483652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9" r:id="rId25"/>
    <p:sldLayoutId id="2147483658" r:id="rId26"/>
    <p:sldLayoutId id="2147483657" r:id="rId27"/>
    <p:sldLayoutId id="2147483656" r:id="rId28"/>
    <p:sldLayoutId id="214748365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sv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18593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816220" y="3925830"/>
            <a:ext cx="8484305" cy="2968284"/>
            <a:chOff x="2600701" y="569772"/>
            <a:chExt cx="18847044" cy="4125835"/>
          </a:xfrm>
        </p:grpSpPr>
        <p:sp>
          <p:nvSpPr>
            <p:cNvPr id="5" name="Freeform 5"/>
            <p:cNvSpPr/>
            <p:nvPr/>
          </p:nvSpPr>
          <p:spPr>
            <a:xfrm>
              <a:off x="9810564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7" y="0"/>
                  </a:lnTo>
                  <a:lnTo>
                    <a:pt x="3907167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98737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22423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770915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554286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575552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1883778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0" y="1920399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37630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4" y="0"/>
                  </a:lnTo>
                  <a:lnTo>
                    <a:pt x="1802384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221820" y="980443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6" y="0"/>
                  </a:lnTo>
                  <a:lnTo>
                    <a:pt x="6719326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530072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00701" y="1583513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Rectangle 38"/>
          <p:cNvSpPr/>
          <p:nvPr/>
        </p:nvSpPr>
        <p:spPr>
          <a:xfrm>
            <a:off x="558800" y="1283552"/>
            <a:ext cx="1082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Chủ đề 5: Cuộc sống quanh em</a:t>
            </a:r>
          </a:p>
          <a:p>
            <a:pPr algn="ctr"/>
            <a:r>
              <a:rPr lang="vi-VN" altLang="zh-C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Bài 1: Tạo hình của nhà rông (tiết2)</a:t>
            </a:r>
            <a:endParaRPr lang="en-US" altLang="zh-CN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11144" y="533400"/>
            <a:ext cx="63031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67" b="1" dirty="0">
                <a:solidFill>
                  <a:srgbClr val="FF0000"/>
                </a:solidFill>
              </a:rPr>
              <a:t>PHÒNG GIÁO DỤC ĐÀO TẠO QUẬN LONG BIÊN 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41" name="Freeform 25"/>
          <p:cNvSpPr/>
          <p:nvPr/>
        </p:nvSpPr>
        <p:spPr>
          <a:xfrm>
            <a:off x="9126865" y="1246359"/>
            <a:ext cx="3358656" cy="3200602"/>
          </a:xfrm>
          <a:custGeom>
            <a:avLst/>
            <a:gdLst/>
            <a:ahLst/>
            <a:cxnLst/>
            <a:rect l="l" t="t" r="r" b="b"/>
            <a:pathLst>
              <a:path w="5893688" h="5893688">
                <a:moveTo>
                  <a:pt x="0" y="0"/>
                </a:moveTo>
                <a:lnTo>
                  <a:pt x="5893688" y="0"/>
                </a:lnTo>
                <a:lnTo>
                  <a:pt x="5893688" y="5893688"/>
                </a:lnTo>
                <a:lnTo>
                  <a:pt x="0" y="5893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37"/>
          <p:cNvSpPr/>
          <p:nvPr/>
        </p:nvSpPr>
        <p:spPr>
          <a:xfrm>
            <a:off x="4776252" y="3332550"/>
            <a:ext cx="7379963" cy="3516645"/>
          </a:xfrm>
          <a:custGeom>
            <a:avLst/>
            <a:gdLst/>
            <a:ahLst/>
            <a:cxnLst/>
            <a:rect l="l" t="t" r="r" b="b"/>
            <a:pathLst>
              <a:path w="11069944" h="5274968">
                <a:moveTo>
                  <a:pt x="0" y="0"/>
                </a:moveTo>
                <a:lnTo>
                  <a:pt x="11069943" y="0"/>
                </a:lnTo>
                <a:lnTo>
                  <a:pt x="11069943" y="5274968"/>
                </a:lnTo>
                <a:lnTo>
                  <a:pt x="0" y="5274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3402"/>
            </a:stretch>
          </a:blipFill>
        </p:spPr>
      </p:sp>
      <p:sp>
        <p:nvSpPr>
          <p:cNvPr id="38" name="Freeform 20"/>
          <p:cNvSpPr/>
          <p:nvPr/>
        </p:nvSpPr>
        <p:spPr>
          <a:xfrm>
            <a:off x="192844" y="3341874"/>
            <a:ext cx="4476649" cy="3463541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5"/>
                </a:lnTo>
                <a:lnTo>
                  <a:pt x="0" y="4152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7" name="Freeform 19"/>
          <p:cNvSpPr/>
          <p:nvPr/>
        </p:nvSpPr>
        <p:spPr>
          <a:xfrm>
            <a:off x="7302174" y="5097874"/>
            <a:ext cx="1769085" cy="1776263"/>
          </a:xfrm>
          <a:custGeom>
            <a:avLst/>
            <a:gdLst/>
            <a:ahLst/>
            <a:cxnLst/>
            <a:rect l="l" t="t" r="r" b="b"/>
            <a:pathLst>
              <a:path w="2113684" h="2716183">
                <a:moveTo>
                  <a:pt x="0" y="0"/>
                </a:moveTo>
                <a:lnTo>
                  <a:pt x="2113684" y="0"/>
                </a:lnTo>
                <a:lnTo>
                  <a:pt x="2113684" y="2716182"/>
                </a:lnTo>
                <a:lnTo>
                  <a:pt x="0" y="2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90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555" r="11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4644" y="4971262"/>
            <a:ext cx="2583062" cy="1776569"/>
            <a:chOff x="0" y="0"/>
            <a:chExt cx="5166124" cy="3553138"/>
          </a:xfrm>
        </p:grpSpPr>
        <p:sp>
          <p:nvSpPr>
            <p:cNvPr id="9" name="AutoShape 9"/>
            <p:cNvSpPr/>
            <p:nvPr/>
          </p:nvSpPr>
          <p:spPr>
            <a:xfrm>
              <a:off x="0" y="666931"/>
              <a:ext cx="3665000" cy="2886207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id="10" name="Freeform 10"/>
            <p:cNvSpPr/>
            <p:nvPr/>
          </p:nvSpPr>
          <p:spPr>
            <a:xfrm rot="-10800000" flipH="1">
              <a:off x="3610917" y="666931"/>
              <a:ext cx="1443103" cy="2886207"/>
            </a:xfrm>
            <a:custGeom>
              <a:avLst/>
              <a:gdLst/>
              <a:ahLst/>
              <a:cxnLst/>
              <a:rect l="l" t="t" r="r" b="b"/>
              <a:pathLst>
                <a:path w="1443103" h="2886207">
                  <a:moveTo>
                    <a:pt x="1443103" y="0"/>
                  </a:moveTo>
                  <a:lnTo>
                    <a:pt x="0" y="0"/>
                  </a:lnTo>
                  <a:lnTo>
                    <a:pt x="0" y="2886207"/>
                  </a:lnTo>
                  <a:lnTo>
                    <a:pt x="1443103" y="2886207"/>
                  </a:lnTo>
                  <a:lnTo>
                    <a:pt x="14431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314362" y="971295"/>
              <a:ext cx="2886207" cy="2277479"/>
            </a:xfrm>
            <a:custGeom>
              <a:avLst/>
              <a:gdLst/>
              <a:ahLst/>
              <a:cxnLst/>
              <a:rect l="l" t="t" r="r" b="b"/>
              <a:pathLst>
                <a:path w="2886207" h="2277479">
                  <a:moveTo>
                    <a:pt x="0" y="0"/>
                  </a:moveTo>
                  <a:lnTo>
                    <a:pt x="2886207" y="0"/>
                  </a:lnTo>
                  <a:lnTo>
                    <a:pt x="2886207" y="2277479"/>
                  </a:lnTo>
                  <a:lnTo>
                    <a:pt x="0" y="2277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38983" y="0"/>
              <a:ext cx="1514444" cy="1514444"/>
            </a:xfrm>
            <a:custGeom>
              <a:avLst/>
              <a:gdLst/>
              <a:ahLst/>
              <a:cxnLst/>
              <a:rect l="l" t="t" r="r" b="b"/>
              <a:pathLst>
                <a:path w="1514444" h="1514444">
                  <a:moveTo>
                    <a:pt x="0" y="0"/>
                  </a:moveTo>
                  <a:lnTo>
                    <a:pt x="1514445" y="0"/>
                  </a:lnTo>
                  <a:lnTo>
                    <a:pt x="1514445" y="1514444"/>
                  </a:lnTo>
                  <a:lnTo>
                    <a:pt x="0" y="15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99790" y="1081277"/>
              <a:ext cx="866334" cy="866334"/>
            </a:xfrm>
            <a:custGeom>
              <a:avLst/>
              <a:gdLst/>
              <a:ahLst/>
              <a:cxnLst/>
              <a:rect l="l" t="t" r="r" b="b"/>
              <a:pathLst>
                <a:path w="866334" h="866334">
                  <a:moveTo>
                    <a:pt x="0" y="0"/>
                  </a:moveTo>
                  <a:lnTo>
                    <a:pt x="866334" y="0"/>
                  </a:lnTo>
                  <a:lnTo>
                    <a:pt x="866334" y="866334"/>
                  </a:lnTo>
                  <a:lnTo>
                    <a:pt x="0" y="8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861" y="792032"/>
            <a:ext cx="12663645" cy="6189357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2092746" y="1803400"/>
            <a:ext cx="9489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  </a:t>
            </a:r>
            <a:endParaRPr lang="en-US" sz="2400" dirty="0"/>
          </a:p>
        </p:txBody>
      </p:sp>
      <p:grpSp>
        <p:nvGrpSpPr>
          <p:cNvPr id="20" name="组合 7"/>
          <p:cNvGrpSpPr/>
          <p:nvPr/>
        </p:nvGrpSpPr>
        <p:grpSpPr>
          <a:xfrm>
            <a:off x="2725728" y="-330025"/>
            <a:ext cx="3888737" cy="2244113"/>
            <a:chOff x="13633" y="617"/>
            <a:chExt cx="3843" cy="2472"/>
          </a:xfrm>
        </p:grpSpPr>
        <p:pic>
          <p:nvPicPr>
            <p:cNvPr id="22" name="图片 3" descr="dbbdf7ebe7fa68866d08b93311b004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23" name="文本框 6"/>
            <p:cNvSpPr txBox="1"/>
            <p:nvPr/>
          </p:nvSpPr>
          <p:spPr>
            <a:xfrm>
              <a:off x="13753" y="1307"/>
              <a:ext cx="3027" cy="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endParaRPr lang="zh-CN" altLang="en-US" sz="2933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933" b="1" spc="133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YÊU CẦU</a:t>
              </a:r>
            </a:p>
            <a:p>
              <a:pPr algn="ctr">
                <a:lnSpc>
                  <a:spcPct val="50000"/>
                </a:lnSpc>
              </a:pPr>
              <a:endParaRPr lang="en-US" altLang="zh-CN" sz="2933" b="1" spc="133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2933" b="1" spc="133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CẦN ĐẠT</a:t>
              </a:r>
            </a:p>
          </p:txBody>
        </p:sp>
      </p:grpSp>
      <p:pic>
        <p:nvPicPr>
          <p:cNvPr id="24" name="图片 3" descr="5c95d9be9ffa50fc92ed5552156a00c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125688" y="-406508"/>
            <a:ext cx="14256937" cy="655017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695004" y="1914089"/>
            <a:ext cx="84301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33" b="1" dirty="0"/>
              <a:t> </a:t>
            </a:r>
            <a:r>
              <a:rPr lang="vi-VN" sz="2400" b="1" dirty="0"/>
              <a:t>-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cắt</a:t>
            </a:r>
            <a:r>
              <a:rPr lang="en-US" sz="2400" b="1" dirty="0"/>
              <a:t> </a:t>
            </a:r>
            <a:r>
              <a:rPr lang="en-US" sz="2400" b="1" dirty="0" err="1"/>
              <a:t>dán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trí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, </a:t>
            </a:r>
            <a:r>
              <a:rPr lang="en-US" sz="2400" b="1" dirty="0" err="1"/>
              <a:t>bìa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vi-VN" sz="2400" b="1" dirty="0"/>
              <a:t>thuật.</a:t>
            </a:r>
            <a:endParaRPr lang="en-US" sz="2400" b="1" dirty="0"/>
          </a:p>
          <a:p>
            <a:r>
              <a:rPr lang="vi-VN" sz="2400" b="1" dirty="0"/>
              <a:t> -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mô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xung</a:t>
            </a:r>
            <a:r>
              <a:rPr lang="en-US" sz="2400" b="1" dirty="0"/>
              <a:t> </a:t>
            </a:r>
            <a:r>
              <a:rPr lang="en-US" sz="2400" b="1" dirty="0" err="1"/>
              <a:t>quanh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giấy</a:t>
            </a:r>
            <a:r>
              <a:rPr lang="en-US" sz="2400" b="1" dirty="0"/>
              <a:t>, </a:t>
            </a:r>
            <a:r>
              <a:rPr lang="en-US" sz="2400" b="1" dirty="0" err="1"/>
              <a:t>bìa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.</a:t>
            </a:r>
          </a:p>
          <a:p>
            <a:r>
              <a:rPr lang="vi-VN" sz="2400" b="1" dirty="0"/>
              <a:t> -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hài</a:t>
            </a:r>
            <a:r>
              <a:rPr lang="en-US" sz="2400" b="1" dirty="0"/>
              <a:t> </a:t>
            </a:r>
            <a:r>
              <a:rPr lang="en-US" sz="2400" b="1" dirty="0" err="1"/>
              <a:t>hòa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cấu</a:t>
            </a:r>
            <a:r>
              <a:rPr lang="en-US" sz="2400" b="1" dirty="0"/>
              <a:t> </a:t>
            </a:r>
            <a:r>
              <a:rPr lang="en-US" sz="2400" b="1" dirty="0" err="1"/>
              <a:t>trúc</a:t>
            </a:r>
            <a:r>
              <a:rPr lang="en-US" sz="2400" b="1" dirty="0"/>
              <a:t> </a:t>
            </a: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r>
              <a:rPr lang="en-US" sz="2400" b="1" dirty="0"/>
              <a:t> </a:t>
            </a:r>
            <a:r>
              <a:rPr lang="en-US" sz="2400" b="1" dirty="0" err="1"/>
              <a:t>xa</a:t>
            </a:r>
            <a:r>
              <a:rPr lang="en-US" sz="2400" b="1" dirty="0"/>
              <a:t> </a:t>
            </a:r>
            <a:r>
              <a:rPr lang="en-US" sz="2400" b="1" dirty="0" err="1"/>
              <a:t>gần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.</a:t>
            </a:r>
            <a:endParaRPr lang="vi-VN" sz="2400" b="1" dirty="0"/>
          </a:p>
          <a:p>
            <a:r>
              <a:rPr lang="vi-VN" sz="2400" b="1" dirty="0"/>
              <a:t> - </a:t>
            </a:r>
            <a:r>
              <a:rPr lang="en-US" sz="2400" b="1" dirty="0"/>
              <a:t>Chia </a:t>
            </a:r>
            <a:r>
              <a:rPr lang="en-US" sz="2400" b="1" dirty="0" err="1"/>
              <a:t>sẻ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ý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giữ</a:t>
            </a:r>
            <a:r>
              <a:rPr lang="en-US" sz="2400" b="1" dirty="0"/>
              <a:t> </a:t>
            </a:r>
            <a:r>
              <a:rPr lang="en-US" sz="2400" b="1" dirty="0" err="1"/>
              <a:t>gìn</a:t>
            </a:r>
            <a:r>
              <a:rPr lang="en-US" sz="2400" b="1" dirty="0"/>
              <a:t> </a:t>
            </a:r>
            <a:r>
              <a:rPr lang="en-US" sz="2400" b="1" dirty="0" err="1"/>
              <a:t>bản</a:t>
            </a:r>
            <a:r>
              <a:rPr lang="en-US" sz="2400" b="1" dirty="0"/>
              <a:t> </a:t>
            </a:r>
            <a:r>
              <a:rPr lang="en-US" sz="2400" b="1" dirty="0" err="1"/>
              <a:t>sắc</a:t>
            </a:r>
            <a:r>
              <a:rPr lang="en-US" sz="2400" b="1" dirty="0"/>
              <a:t> </a:t>
            </a:r>
            <a:r>
              <a:rPr lang="en-US" sz="2400" b="1" dirty="0" err="1"/>
              <a:t>văn</a:t>
            </a:r>
            <a:r>
              <a:rPr lang="en-US" sz="2400" b="1" dirty="0"/>
              <a:t> </a:t>
            </a:r>
            <a:r>
              <a:rPr lang="en-US" sz="2400" b="1" dirty="0" err="1"/>
              <a:t>hóa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thống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tộc</a:t>
            </a:r>
            <a:r>
              <a:rPr lang="en-US" sz="2400" dirty="0"/>
              <a:t>.</a:t>
            </a:r>
          </a:p>
        </p:txBody>
      </p:sp>
      <p:sp>
        <p:nvSpPr>
          <p:cNvPr id="21" name="Freeform 15"/>
          <p:cNvSpPr/>
          <p:nvPr/>
        </p:nvSpPr>
        <p:spPr>
          <a:xfrm>
            <a:off x="144644" y="4072724"/>
            <a:ext cx="3427910" cy="2768037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6"/>
                </a:lnTo>
                <a:lnTo>
                  <a:pt x="0" y="41520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Freeform 16"/>
          <p:cNvSpPr/>
          <p:nvPr/>
        </p:nvSpPr>
        <p:spPr>
          <a:xfrm>
            <a:off x="10593155" y="4225489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44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8824" y="431801"/>
            <a:ext cx="61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61746" y="499946"/>
            <a:ext cx="9209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Nhắc lại kiến thức ở tiết 1</a:t>
            </a:r>
            <a:endParaRPr lang="en-US" altLang="zh-C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739" y="1477752"/>
            <a:ext cx="1108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Cách tạo hình nhà rông, bằng giấy màu và bìa màu.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7" y="2071019"/>
            <a:ext cx="2068163" cy="2757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28" y="2232513"/>
            <a:ext cx="3418043" cy="2563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300509"/>
            <a:ext cx="3295780" cy="252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4978400" y="5020733"/>
            <a:ext cx="309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/>
              <a:t>.</a:t>
            </a:r>
            <a:endParaRPr lang="en-US" sz="16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8807"/>
            <a:ext cx="2086481" cy="2781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436"/>
            <a:ext cx="12159501" cy="20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54000" y="5037667"/>
            <a:ext cx="193408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40193" y="5051510"/>
            <a:ext cx="193020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/>
          </a:p>
        </p:txBody>
      </p:sp>
      <p:sp>
        <p:nvSpPr>
          <p:cNvPr id="87" name="Rectangle 86"/>
          <p:cNvSpPr/>
          <p:nvPr/>
        </p:nvSpPr>
        <p:spPr>
          <a:xfrm>
            <a:off x="5080000" y="5117815"/>
            <a:ext cx="279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b="1" dirty="0"/>
          </a:p>
        </p:txBody>
      </p:sp>
      <p:sp>
        <p:nvSpPr>
          <p:cNvPr id="88" name="Rectangle 87"/>
          <p:cNvSpPr/>
          <p:nvPr/>
        </p:nvSpPr>
        <p:spPr>
          <a:xfrm>
            <a:off x="8483600" y="5051511"/>
            <a:ext cx="308830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333" b="1" dirty="0"/>
          </a:p>
        </p:txBody>
      </p:sp>
      <p:sp>
        <p:nvSpPr>
          <p:cNvPr id="3" name="Rectangle 2"/>
          <p:cNvSpPr/>
          <p:nvPr/>
        </p:nvSpPr>
        <p:spPr>
          <a:xfrm>
            <a:off x="1600199" y="5131306"/>
            <a:ext cx="9971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EEF81-EBB9-43C8-B46A-D1E837329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6352" y="-9148"/>
            <a:ext cx="41517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8824" y="431801"/>
            <a:ext cx="61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3739" y="1477752"/>
            <a:ext cx="1108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Cách tạo hình nhà rông, bằng giấy màu và bìa màu.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93" y="2083231"/>
            <a:ext cx="2068163" cy="2757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35" y="2270344"/>
            <a:ext cx="3418043" cy="2563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300509"/>
            <a:ext cx="3295780" cy="252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4978400" y="5020733"/>
            <a:ext cx="309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1" dirty="0"/>
              <a:t>.</a:t>
            </a:r>
            <a:endParaRPr lang="en-US" sz="16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8807"/>
            <a:ext cx="2086481" cy="2781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436"/>
            <a:ext cx="12159501" cy="136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54000" y="5037667"/>
            <a:ext cx="1934081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Lựa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chọn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giấy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màu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phù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hợp</a:t>
            </a:r>
            <a:r>
              <a:rPr lang="en-US" sz="1333" b="1" i="1" dirty="0">
                <a:cs typeface="Times New Roman" panose="02020603050405020304" pitchFamily="18" charset="0"/>
              </a:rPr>
              <a:t>, </a:t>
            </a:r>
            <a:r>
              <a:rPr lang="en-US" sz="1333" b="1" i="1" dirty="0" err="1">
                <a:cs typeface="Times New Roman" panose="02020603050405020304" pitchFamily="18" charset="0"/>
              </a:rPr>
              <a:t>vẽ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và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cắt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hình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các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bộ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phận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của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nhà</a:t>
            </a:r>
            <a:r>
              <a:rPr lang="en-US" sz="1333" b="1" i="1" dirty="0">
                <a:cs typeface="Times New Roman" panose="02020603050405020304" pitchFamily="18" charset="0"/>
              </a:rPr>
              <a:t> </a:t>
            </a:r>
            <a:r>
              <a:rPr lang="en-US" sz="1333" b="1" i="1" dirty="0" err="1">
                <a:cs typeface="Times New Roman" panose="02020603050405020304" pitchFamily="18" charset="0"/>
              </a:rPr>
              <a:t>Rông</a:t>
            </a:r>
            <a:r>
              <a:rPr lang="en-US" sz="1333" b="1" i="1" dirty="0">
                <a:cs typeface="Times New Roman" panose="02020603050405020304" pitchFamily="18" charset="0"/>
              </a:rPr>
              <a:t>.</a:t>
            </a:r>
            <a:endParaRPr lang="en-US" sz="1333" b="1" dirty="0"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40193" y="5051510"/>
            <a:ext cx="1930207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Ghép</a:t>
            </a:r>
            <a:r>
              <a:rPr lang="en-US" sz="1333" b="1" i="1" dirty="0"/>
              <a:t> </a:t>
            </a:r>
            <a:r>
              <a:rPr lang="en-US" sz="1333" b="1" i="1" dirty="0" err="1"/>
              <a:t>các</a:t>
            </a:r>
            <a:r>
              <a:rPr lang="en-US" sz="1333" b="1" i="1" dirty="0"/>
              <a:t> </a:t>
            </a:r>
            <a:r>
              <a:rPr lang="en-US" sz="1333" b="1" i="1" dirty="0" err="1"/>
              <a:t>bộ</a:t>
            </a:r>
            <a:r>
              <a:rPr lang="en-US" sz="1333" b="1" i="1" dirty="0"/>
              <a:t> </a:t>
            </a:r>
            <a:r>
              <a:rPr lang="en-US" sz="1333" b="1" i="1" dirty="0" err="1"/>
              <a:t>phận</a:t>
            </a:r>
            <a:r>
              <a:rPr lang="vi-VN" sz="1333" b="1" i="1" dirty="0"/>
              <a:t> </a:t>
            </a:r>
            <a:r>
              <a:rPr lang="en-US" sz="1333" b="1" i="1" dirty="0" err="1"/>
              <a:t>và</a:t>
            </a:r>
            <a:r>
              <a:rPr lang="en-US" sz="1333" b="1" i="1" dirty="0"/>
              <a:t> </a:t>
            </a:r>
            <a:r>
              <a:rPr lang="en-US" sz="1333" b="1" i="1" dirty="0" err="1"/>
              <a:t>trang</a:t>
            </a:r>
            <a:r>
              <a:rPr lang="en-US" sz="1333" b="1" i="1" dirty="0"/>
              <a:t> </a:t>
            </a:r>
            <a:r>
              <a:rPr lang="en-US" sz="1333" b="1" i="1" dirty="0" err="1"/>
              <a:t>trí</a:t>
            </a:r>
            <a:r>
              <a:rPr lang="en-US" sz="1333" b="1" i="1" dirty="0"/>
              <a:t> </a:t>
            </a:r>
            <a:r>
              <a:rPr lang="en-US" sz="1333" b="1" i="1" dirty="0" err="1"/>
              <a:t>đặc</a:t>
            </a:r>
            <a:r>
              <a:rPr lang="en-US" sz="1333" b="1" i="1" dirty="0"/>
              <a:t> </a:t>
            </a:r>
            <a:r>
              <a:rPr lang="en-US" sz="1333" b="1" i="1" dirty="0" err="1"/>
              <a:t>điểm</a:t>
            </a:r>
            <a:r>
              <a:rPr lang="en-US" sz="1333" b="1" i="1" dirty="0"/>
              <a:t> </a:t>
            </a:r>
            <a:r>
              <a:rPr lang="en-US" sz="1333" b="1" i="1" dirty="0" err="1"/>
              <a:t>riêng</a:t>
            </a:r>
            <a:r>
              <a:rPr lang="en-US" sz="1333" b="1" i="1" dirty="0"/>
              <a:t> </a:t>
            </a:r>
            <a:r>
              <a:rPr lang="en-US" sz="1333" b="1" i="1" dirty="0" err="1"/>
              <a:t>cho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333" b="1" i="1" dirty="0"/>
              <a:t>.</a:t>
            </a:r>
            <a:endParaRPr lang="en-US" sz="1333" b="1" dirty="0"/>
          </a:p>
        </p:txBody>
      </p:sp>
      <p:sp>
        <p:nvSpPr>
          <p:cNvPr id="87" name="Rectangle 86"/>
          <p:cNvSpPr/>
          <p:nvPr/>
        </p:nvSpPr>
        <p:spPr>
          <a:xfrm>
            <a:off x="5080000" y="5117815"/>
            <a:ext cx="279400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3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Tạo</a:t>
            </a:r>
            <a:r>
              <a:rPr lang="en-US" sz="1333" b="1" i="1" dirty="0"/>
              <a:t> </a:t>
            </a:r>
            <a:r>
              <a:rPr lang="en-US" sz="1333" b="1" i="1" dirty="0" err="1"/>
              <a:t>không</a:t>
            </a:r>
            <a:r>
              <a:rPr lang="en-US" sz="1333" b="1" i="1" dirty="0"/>
              <a:t> </a:t>
            </a:r>
            <a:r>
              <a:rPr lang="en-US" sz="1333" b="1" i="1" dirty="0" err="1"/>
              <a:t>gian</a:t>
            </a:r>
            <a:r>
              <a:rPr lang="en-US" sz="1333" b="1" i="1" dirty="0"/>
              <a:t> </a:t>
            </a:r>
            <a:r>
              <a:rPr lang="en-US" sz="1333" b="1" i="1" dirty="0" err="1"/>
              <a:t>phía</a:t>
            </a:r>
            <a:r>
              <a:rPr lang="en-US" sz="1333" b="1" i="1" dirty="0"/>
              <a:t> </a:t>
            </a:r>
            <a:r>
              <a:rPr lang="en-US" sz="1333" b="1" i="1" dirty="0" err="1"/>
              <a:t>sau</a:t>
            </a:r>
            <a:r>
              <a:rPr lang="en-US" sz="1333" b="1" i="1" dirty="0"/>
              <a:t> </a:t>
            </a:r>
            <a:r>
              <a:rPr lang="en-US" sz="1333" b="1" i="1" dirty="0" err="1"/>
              <a:t>của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200" b="1" i="1" dirty="0"/>
              <a:t>.</a:t>
            </a:r>
            <a:endParaRPr lang="en-US" sz="1200" b="1" dirty="0"/>
          </a:p>
        </p:txBody>
      </p:sp>
      <p:sp>
        <p:nvSpPr>
          <p:cNvPr id="88" name="Rectangle 87"/>
          <p:cNvSpPr/>
          <p:nvPr/>
        </p:nvSpPr>
        <p:spPr>
          <a:xfrm>
            <a:off x="8483600" y="5051511"/>
            <a:ext cx="3088307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1333" b="1" dirty="0">
                <a:solidFill>
                  <a:srgbClr val="000000"/>
                </a:solidFill>
                <a:ea typeface="Calibri" panose="020F0502020204030204" pitchFamily="34" charset="0"/>
              </a:rPr>
              <a:t>4 </a:t>
            </a:r>
            <a:r>
              <a:rPr lang="en-US" sz="1333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1333" b="1" i="1" dirty="0" err="1"/>
              <a:t>Dán</a:t>
            </a:r>
            <a:r>
              <a:rPr lang="en-US" sz="1333" b="1" i="1" dirty="0"/>
              <a:t> </a:t>
            </a:r>
            <a:r>
              <a:rPr lang="en-US" sz="1333" b="1" i="1" dirty="0" err="1"/>
              <a:t>hình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 </a:t>
            </a:r>
            <a:r>
              <a:rPr lang="en-US" sz="1333" b="1" i="1" dirty="0" err="1"/>
              <a:t>Rông</a:t>
            </a:r>
            <a:r>
              <a:rPr lang="en-US" sz="1333" b="1" i="1" dirty="0"/>
              <a:t> </a:t>
            </a:r>
            <a:r>
              <a:rPr lang="en-US" sz="1333" b="1" i="1" dirty="0" err="1"/>
              <a:t>và</a:t>
            </a:r>
            <a:r>
              <a:rPr lang="en-US" sz="1333" b="1" i="1" dirty="0"/>
              <a:t> </a:t>
            </a:r>
            <a:endParaRPr lang="vi-VN" sz="1333" b="1" i="1" dirty="0"/>
          </a:p>
          <a:p>
            <a:pPr algn="just"/>
            <a:r>
              <a:rPr lang="en-US" sz="1333" b="1" i="1" dirty="0" err="1"/>
              <a:t>tạo</a:t>
            </a:r>
            <a:r>
              <a:rPr lang="en-US" sz="1333" b="1" i="1" dirty="0"/>
              <a:t> </a:t>
            </a:r>
            <a:r>
              <a:rPr lang="en-US" sz="1333" b="1" i="1" dirty="0" err="1"/>
              <a:t>thêm</a:t>
            </a:r>
            <a:r>
              <a:rPr lang="en-US" sz="1333" b="1" i="1" dirty="0"/>
              <a:t> </a:t>
            </a:r>
            <a:r>
              <a:rPr lang="en-US" sz="1333" b="1" i="1" dirty="0" err="1"/>
              <a:t>cảnh</a:t>
            </a:r>
            <a:r>
              <a:rPr lang="en-US" sz="1333" b="1" i="1" dirty="0"/>
              <a:t> </a:t>
            </a:r>
            <a:r>
              <a:rPr lang="en-US" sz="1333" b="1" i="1" dirty="0" err="1"/>
              <a:t>vật</a:t>
            </a:r>
            <a:r>
              <a:rPr lang="en-US" sz="1333" b="1" i="1" dirty="0"/>
              <a:t> </a:t>
            </a:r>
            <a:r>
              <a:rPr lang="en-US" sz="1333" b="1" i="1" dirty="0" err="1"/>
              <a:t>phía</a:t>
            </a:r>
            <a:r>
              <a:rPr lang="en-US" sz="1333" b="1" i="1" dirty="0"/>
              <a:t> </a:t>
            </a:r>
            <a:r>
              <a:rPr lang="en-US" sz="1333" b="1" i="1" dirty="0" err="1"/>
              <a:t>trước</a:t>
            </a:r>
            <a:r>
              <a:rPr lang="en-US" sz="1333" b="1" i="1" dirty="0"/>
              <a:t> </a:t>
            </a:r>
            <a:r>
              <a:rPr lang="en-US" sz="1333" b="1" i="1" dirty="0" err="1"/>
              <a:t>ngôi</a:t>
            </a:r>
            <a:r>
              <a:rPr lang="en-US" sz="1333" b="1" i="1" dirty="0"/>
              <a:t> </a:t>
            </a:r>
            <a:r>
              <a:rPr lang="en-US" sz="1333" b="1" i="1" dirty="0" err="1"/>
              <a:t>nhà</a:t>
            </a:r>
            <a:r>
              <a:rPr lang="en-US" sz="1333" b="1" i="1" dirty="0"/>
              <a:t>, </a:t>
            </a:r>
            <a:r>
              <a:rPr lang="en-US" sz="1333" b="1" i="1" dirty="0" err="1"/>
              <a:t>hoàn</a:t>
            </a:r>
            <a:r>
              <a:rPr lang="en-US" sz="1333" b="1" i="1" dirty="0"/>
              <a:t> </a:t>
            </a:r>
            <a:r>
              <a:rPr lang="en-US" sz="1333" b="1" i="1" dirty="0" err="1"/>
              <a:t>thiện</a:t>
            </a:r>
            <a:r>
              <a:rPr lang="en-US" sz="1333" b="1" i="1" dirty="0"/>
              <a:t> </a:t>
            </a:r>
            <a:r>
              <a:rPr lang="en-US" sz="1333" b="1" i="1" dirty="0" err="1"/>
              <a:t>sản</a:t>
            </a:r>
            <a:r>
              <a:rPr lang="en-US" sz="1333" b="1" i="1" dirty="0"/>
              <a:t> </a:t>
            </a:r>
            <a:r>
              <a:rPr lang="en-US" sz="1333" b="1" i="1" dirty="0" err="1"/>
              <a:t>phẩm</a:t>
            </a:r>
            <a:r>
              <a:rPr lang="en-US" sz="1333" b="1" i="1" dirty="0"/>
              <a:t>..</a:t>
            </a:r>
            <a:endParaRPr lang="en-US" sz="1333" b="1" dirty="0"/>
          </a:p>
        </p:txBody>
      </p:sp>
    </p:spTree>
    <p:extLst>
      <p:ext uri="{BB962C8B-B14F-4D97-AF65-F5344CB8AC3E}">
        <p14:creationId xmlns:p14="http://schemas.microsoft.com/office/powerpoint/2010/main" val="20899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" grpId="0"/>
      <p:bldP spid="86" grpId="0"/>
      <p:bldP spid="87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226389" y="-2004326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0677" y="-448408"/>
            <a:ext cx="5427171" cy="2282041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0969" y="1248508"/>
            <a:ext cx="1088487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KIẾN TẠO KIẾN THỨC KĨ NĂNG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SỂ SẢN PHẨM TIẾT 1</a:t>
            </a:r>
          </a:p>
          <a:p>
            <a:pPr lvl="0" algn="ctr"/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 NHẬN XÉT ĐÁNH GIÁ SẢN PHẨM CỦA MÌNH CỦA BẠN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1400" b="1" i="1" dirty="0">
              <a:solidFill>
                <a:srgbClr val="0064D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85" y="2637690"/>
            <a:ext cx="3106617" cy="232996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2875" r="7078" b="5458"/>
          <a:stretch/>
        </p:blipFill>
        <p:spPr>
          <a:xfrm rot="5400000">
            <a:off x="6757669" y="2054826"/>
            <a:ext cx="2197115" cy="338564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" y="5169583"/>
            <a:ext cx="12159501" cy="20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58463" y="5304029"/>
            <a:ext cx="10897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ấn tượng sản phẩm </a:t>
            </a:r>
            <a:r>
              <a:rPr lang="en-US" sz="2400" dirty="0" err="1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E5323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solidFill>
                <a:srgbClr val="E5323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trang trí đường nét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phẩm?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0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3199790" y="687311"/>
            <a:ext cx="5548554" cy="1027840"/>
            <a:chOff x="3133962" y="2756766"/>
            <a:chExt cx="5329707" cy="724688"/>
          </a:xfrm>
        </p:grpSpPr>
        <p:sp>
          <p:nvSpPr>
            <p:cNvPr id="3" name="圆角矩形 8"/>
            <p:cNvSpPr/>
            <p:nvPr/>
          </p:nvSpPr>
          <p:spPr>
            <a:xfrm>
              <a:off x="3133962" y="2756766"/>
              <a:ext cx="4106862" cy="724688"/>
            </a:xfrm>
            <a:prstGeom prst="roundRect">
              <a:avLst>
                <a:gd name="adj" fmla="val 50000"/>
              </a:avLst>
            </a:prstGeom>
            <a:solidFill>
              <a:srgbClr val="5F91B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3375719" y="2956360"/>
              <a:ext cx="5087950" cy="3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SẢN PHẨM THAM KHẢO </a:t>
              </a:r>
              <a:endPara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837" r="4307" b="1721"/>
          <a:stretch/>
        </p:blipFill>
        <p:spPr>
          <a:xfrm rot="16200000">
            <a:off x="935749" y="1963254"/>
            <a:ext cx="2491306" cy="374030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3032" r="4040" b="2272"/>
          <a:stretch/>
        </p:blipFill>
        <p:spPr>
          <a:xfrm rot="5400000">
            <a:off x="4945110" y="2045752"/>
            <a:ext cx="2545617" cy="357530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1778" r="5526"/>
          <a:stretch/>
        </p:blipFill>
        <p:spPr>
          <a:xfrm rot="16200000">
            <a:off x="8842827" y="2001196"/>
            <a:ext cx="2493903" cy="366701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35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-110122823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682</TotalTime>
  <Words>355</Words>
  <Application>Microsoft Office PowerPoint</Application>
  <PresentationFormat>Widescreen</PresentationFormat>
  <Paragraphs>37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等线</vt:lpstr>
      <vt:lpstr>微软雅黑</vt:lpstr>
      <vt:lpstr>Arial</vt:lpstr>
      <vt:lpstr>Franklin Gothic Heavy</vt:lpstr>
      <vt:lpstr>inpin heiti</vt:lpstr>
      <vt:lpstr>Montserrat Black</vt:lpstr>
      <vt:lpstr>Open Sans</vt:lpstr>
      <vt:lpstr>Source Sans Pro Black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103</cp:revision>
  <dcterms:created xsi:type="dcterms:W3CDTF">2017-08-18T03:02:00Z</dcterms:created>
  <dcterms:modified xsi:type="dcterms:W3CDTF">2024-03-12T15:20:49Z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