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6"/>
  </p:notesMasterIdLst>
  <p:sldIdLst>
    <p:sldId id="257" r:id="rId4"/>
    <p:sldId id="369" r:id="rId5"/>
    <p:sldId id="374" r:id="rId6"/>
    <p:sldId id="373" r:id="rId7"/>
    <p:sldId id="320" r:id="rId8"/>
    <p:sldId id="258" r:id="rId9"/>
    <p:sldId id="322" r:id="rId10"/>
    <p:sldId id="375" r:id="rId11"/>
    <p:sldId id="376" r:id="rId12"/>
    <p:sldId id="310" r:id="rId13"/>
    <p:sldId id="371" r:id="rId14"/>
    <p:sldId id="372" r:id="rId15"/>
    <p:sldId id="323" r:id="rId16"/>
    <p:sldId id="324" r:id="rId17"/>
    <p:sldId id="325" r:id="rId18"/>
    <p:sldId id="327" r:id="rId19"/>
    <p:sldId id="330" r:id="rId20"/>
    <p:sldId id="328" r:id="rId21"/>
    <p:sldId id="329" r:id="rId22"/>
    <p:sldId id="331" r:id="rId23"/>
    <p:sldId id="305" r:id="rId24"/>
    <p:sldId id="333" r:id="rId25"/>
    <p:sldId id="332" r:id="rId26"/>
    <p:sldId id="334" r:id="rId27"/>
    <p:sldId id="314" r:id="rId28"/>
    <p:sldId id="315" r:id="rId29"/>
    <p:sldId id="316" r:id="rId30"/>
    <p:sldId id="317" r:id="rId31"/>
    <p:sldId id="319" r:id="rId32"/>
    <p:sldId id="370" r:id="rId33"/>
    <p:sldId id="321" r:id="rId34"/>
    <p:sldId id="259"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E4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87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326826-0212-40BE-A0E7-DF97E6806B74}"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47DEC-DB49-4216-8B07-9A4CF3F43596}" type="slidenum">
              <a:rPr lang="en-US" smtClean="0"/>
              <a:t>‹#›</a:t>
            </a:fld>
            <a:endParaRPr lang="en-US"/>
          </a:p>
        </p:txBody>
      </p:sp>
    </p:spTree>
    <p:extLst>
      <p:ext uri="{BB962C8B-B14F-4D97-AF65-F5344CB8AC3E}">
        <p14:creationId xmlns:p14="http://schemas.microsoft.com/office/powerpoint/2010/main" val="2301651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47DEC-DB49-4216-8B07-9A4CF3F43596}" type="slidenum">
              <a:rPr lang="en-US" smtClean="0"/>
              <a:t>1</a:t>
            </a:fld>
            <a:endParaRPr lang="en-US"/>
          </a:p>
        </p:txBody>
      </p:sp>
    </p:spTree>
    <p:extLst>
      <p:ext uri="{BB962C8B-B14F-4D97-AF65-F5344CB8AC3E}">
        <p14:creationId xmlns:p14="http://schemas.microsoft.com/office/powerpoint/2010/main" val="1059973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Bầm, mợ</a:t>
            </a:r>
            <a:endParaRPr lang="en-US" dirty="0"/>
          </a:p>
        </p:txBody>
      </p:sp>
      <p:sp>
        <p:nvSpPr>
          <p:cNvPr id="4" name="Slide Number Placeholder 3"/>
          <p:cNvSpPr>
            <a:spLocks noGrp="1"/>
          </p:cNvSpPr>
          <p:nvPr>
            <p:ph type="sldNum" sz="quarter" idx="5"/>
          </p:nvPr>
        </p:nvSpPr>
        <p:spPr/>
        <p:txBody>
          <a:bodyPr/>
          <a:lstStyle/>
          <a:p>
            <a:fld id="{D3547DEC-DB49-4216-8B07-9A4CF3F43596}" type="slidenum">
              <a:rPr lang="en-US" smtClean="0"/>
              <a:t>28</a:t>
            </a:fld>
            <a:endParaRPr lang="en-US"/>
          </a:p>
        </p:txBody>
      </p:sp>
    </p:spTree>
    <p:extLst>
      <p:ext uri="{BB962C8B-B14F-4D97-AF65-F5344CB8AC3E}">
        <p14:creationId xmlns:p14="http://schemas.microsoft.com/office/powerpoint/2010/main" val="1536783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b</a:t>
            </a:r>
            <a:endParaRPr lang="en-US" dirty="0"/>
          </a:p>
        </p:txBody>
      </p:sp>
      <p:sp>
        <p:nvSpPr>
          <p:cNvPr id="4" name="Slide Number Placeholder 3"/>
          <p:cNvSpPr>
            <a:spLocks noGrp="1"/>
          </p:cNvSpPr>
          <p:nvPr>
            <p:ph type="sldNum" sz="quarter" idx="5"/>
          </p:nvPr>
        </p:nvSpPr>
        <p:spPr/>
        <p:txBody>
          <a:bodyPr/>
          <a:lstStyle/>
          <a:p>
            <a:fld id="{D3547DEC-DB49-4216-8B07-9A4CF3F43596}" type="slidenum">
              <a:rPr lang="en-US" smtClean="0"/>
              <a:t>29</a:t>
            </a:fld>
            <a:endParaRPr lang="en-US"/>
          </a:p>
        </p:txBody>
      </p:sp>
    </p:spTree>
    <p:extLst>
      <p:ext uri="{BB962C8B-B14F-4D97-AF65-F5344CB8AC3E}">
        <p14:creationId xmlns:p14="http://schemas.microsoft.com/office/powerpoint/2010/main" val="2974622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a:latin typeface="Arial" panose="020B0604020202020204" pitchFamily="34" charset="0"/>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03FEBA4F-26FB-412D-9420-95F78082DE45}" type="slidenum">
              <a:rPr lang="en-US" altLang="en-US">
                <a:latin typeface="Arial" panose="020B0604020202020204" pitchFamily="34" charset="0"/>
              </a:rPr>
              <a:t>2</a:t>
            </a:fld>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613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47DEC-DB49-4216-8B07-9A4CF3F43596}" type="slidenum">
              <a:rPr lang="en-US" smtClean="0"/>
              <a:t>14</a:t>
            </a:fld>
            <a:endParaRPr lang="en-US"/>
          </a:p>
        </p:txBody>
      </p:sp>
    </p:spTree>
    <p:extLst>
      <p:ext uri="{BB962C8B-B14F-4D97-AF65-F5344CB8AC3E}">
        <p14:creationId xmlns:p14="http://schemas.microsoft.com/office/powerpoint/2010/main" val="140079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77936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16384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547DEC-DB49-4216-8B07-9A4CF3F43596}" type="slidenum">
              <a:rPr lang="en-US" smtClean="0"/>
              <a:t>24</a:t>
            </a:fld>
            <a:endParaRPr lang="en-US"/>
          </a:p>
        </p:txBody>
      </p:sp>
    </p:spTree>
    <p:extLst>
      <p:ext uri="{BB962C8B-B14F-4D97-AF65-F5344CB8AC3E}">
        <p14:creationId xmlns:p14="http://schemas.microsoft.com/office/powerpoint/2010/main" val="2240333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12962095" y="1836500"/>
            <a:ext cx="3886200" cy="3868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24000">
                <a:solidFill>
                  <a:schemeClr val="dk1"/>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47" name="Google Shape;47;p3"/>
          <p:cNvSpPr txBox="1">
            <a:spLocks noGrp="1"/>
          </p:cNvSpPr>
          <p:nvPr>
            <p:ph type="subTitle" idx="1"/>
          </p:nvPr>
        </p:nvSpPr>
        <p:spPr>
          <a:xfrm rot="231">
            <a:off x="7900500" y="7534008"/>
            <a:ext cx="8947800" cy="916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7900500" y="5587751"/>
            <a:ext cx="8947800" cy="16836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86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grpSp>
        <p:nvGrpSpPr>
          <p:cNvPr id="49" name="Google Shape;49;p3"/>
          <p:cNvGrpSpPr/>
          <p:nvPr/>
        </p:nvGrpSpPr>
        <p:grpSpPr>
          <a:xfrm>
            <a:off x="0" y="0"/>
            <a:ext cx="17852004" cy="10287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59840" y="1387550"/>
            <a:ext cx="17665440" cy="8541317"/>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259500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1257300" y="9534526"/>
            <a:ext cx="4114800" cy="547688"/>
          </a:xfrm>
          <a:prstGeom prst="rect">
            <a:avLst/>
          </a:prstGeom>
        </p:spPr>
        <p:txBody>
          <a:bodyPr/>
          <a:lstStyle/>
          <a:p>
            <a:fld id="{232AA6FD-C31D-4B79-9945-180E4AA05245}" type="datetimeFigureOut">
              <a:rPr lang="en-US" smtClean="0"/>
              <a:t>10/13/2024</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12915900" y="9534526"/>
            <a:ext cx="4114800" cy="547688"/>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546254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1257300" y="2738438"/>
            <a:ext cx="15773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1257300" y="9534526"/>
            <a:ext cx="4114800" cy="547688"/>
          </a:xfrm>
          <a:prstGeom prst="rect">
            <a:avLst/>
          </a:prstGeom>
        </p:spPr>
        <p:txBody>
          <a:bodyPr/>
          <a:lstStyle/>
          <a:p>
            <a:fld id="{232AA6FD-C31D-4B79-9945-180E4AA05245}" type="datetimeFigureOut">
              <a:rPr lang="en-US" smtClean="0"/>
              <a:t>10/13/2024</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12915900" y="9534526"/>
            <a:ext cx="4114800" cy="547688"/>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673185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1257300" y="9534526"/>
            <a:ext cx="4114800" cy="547688"/>
          </a:xfrm>
          <a:prstGeom prst="rect">
            <a:avLst/>
          </a:prstGeom>
        </p:spPr>
        <p:txBody>
          <a:bodyPr/>
          <a:lstStyle/>
          <a:p>
            <a:fld id="{232AA6FD-C31D-4B79-9945-180E4AA05245}" type="datetimeFigureOut">
              <a:rPr lang="en-US" smtClean="0"/>
              <a:t>10/13/2024</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12915900" y="9534526"/>
            <a:ext cx="4114800" cy="547688"/>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81581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1257300" y="9534526"/>
            <a:ext cx="4114800" cy="547688"/>
          </a:xfrm>
          <a:prstGeom prst="rect">
            <a:avLst/>
          </a:prstGeom>
        </p:spPr>
        <p:txBody>
          <a:bodyPr/>
          <a:lstStyle/>
          <a:p>
            <a:fld id="{232AA6FD-C31D-4B79-9945-180E4AA05245}" type="datetimeFigureOut">
              <a:rPr lang="en-US" smtClean="0"/>
              <a:t>10/13/2024</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12915900" y="9534526"/>
            <a:ext cx="4114800" cy="547688"/>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648709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1257300" y="9534526"/>
            <a:ext cx="4114800" cy="547688"/>
          </a:xfrm>
          <a:prstGeom prst="rect">
            <a:avLst/>
          </a:prstGeom>
        </p:spPr>
        <p:txBody>
          <a:bodyPr/>
          <a:lstStyle/>
          <a:p>
            <a:fld id="{232AA6FD-C31D-4B79-9945-180E4AA05245}" type="datetimeFigureOut">
              <a:rPr lang="en-US" smtClean="0"/>
              <a:t>10/13/2024</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12915900" y="9534526"/>
            <a:ext cx="4114800" cy="547688"/>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032967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1257300" y="9534526"/>
            <a:ext cx="4114800" cy="547688"/>
          </a:xfrm>
          <a:prstGeom prst="rect">
            <a:avLst/>
          </a:prstGeom>
        </p:spPr>
        <p:txBody>
          <a:bodyPr/>
          <a:lstStyle/>
          <a:p>
            <a:fld id="{232AA6FD-C31D-4B79-9945-180E4AA05245}" type="datetimeFigureOut">
              <a:rPr lang="en-US" smtClean="0"/>
              <a:t>10/13/2024</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12915900" y="9534526"/>
            <a:ext cx="4114800" cy="547688"/>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670086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1257300" y="9534526"/>
            <a:ext cx="4114800" cy="547688"/>
          </a:xfrm>
          <a:prstGeom prst="rect">
            <a:avLst/>
          </a:prstGeom>
        </p:spPr>
        <p:txBody>
          <a:bodyPr/>
          <a:lstStyle/>
          <a:p>
            <a:fld id="{232AA6FD-C31D-4B79-9945-180E4AA05245}" type="datetimeFigureOut">
              <a:rPr lang="en-US" smtClean="0"/>
              <a:t>10/13/2024</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12915900" y="9534526"/>
            <a:ext cx="4114800" cy="547688"/>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767602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1257300" y="9534526"/>
            <a:ext cx="4114800" cy="547688"/>
          </a:xfrm>
          <a:prstGeom prst="rect">
            <a:avLst/>
          </a:prstGeom>
        </p:spPr>
        <p:txBody>
          <a:bodyPr/>
          <a:lstStyle/>
          <a:p>
            <a:fld id="{232AA6FD-C31D-4B79-9945-180E4AA05245}" type="datetimeFigureOut">
              <a:rPr lang="en-US" smtClean="0"/>
              <a:t>10/13/2024</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12915900" y="9534526"/>
            <a:ext cx="4114800" cy="547688"/>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529217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1257300" y="9534526"/>
            <a:ext cx="4114800" cy="547688"/>
          </a:xfrm>
          <a:prstGeom prst="rect">
            <a:avLst/>
          </a:prstGeom>
        </p:spPr>
        <p:txBody>
          <a:bodyPr/>
          <a:lstStyle/>
          <a:p>
            <a:fld id="{232AA6FD-C31D-4B79-9945-180E4AA05245}" type="datetimeFigureOut">
              <a:rPr lang="en-US" smtClean="0"/>
              <a:t>10/13/2024</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12915900" y="9534526"/>
            <a:ext cx="4114800" cy="547688"/>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646896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1257300" y="9534526"/>
            <a:ext cx="4114800" cy="547688"/>
          </a:xfrm>
          <a:prstGeom prst="rect">
            <a:avLst/>
          </a:prstGeom>
        </p:spPr>
        <p:txBody>
          <a:bodyPr/>
          <a:lstStyle/>
          <a:p>
            <a:fld id="{232AA6FD-C31D-4B79-9945-180E4AA05245}" type="datetimeFigureOut">
              <a:rPr lang="en-US" smtClean="0"/>
              <a:t>10/13/2024</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12915900" y="9534526"/>
            <a:ext cx="4114800" cy="547688"/>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685269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1257300" y="9534526"/>
            <a:ext cx="4114800" cy="547688"/>
          </a:xfrm>
          <a:prstGeom prst="rect">
            <a:avLst/>
          </a:prstGeom>
        </p:spPr>
        <p:txBody>
          <a:bodyPr/>
          <a:lstStyle/>
          <a:p>
            <a:fld id="{232AA6FD-C31D-4B79-9945-180E4AA05245}" type="datetimeFigureOut">
              <a:rPr lang="en-US" smtClean="0"/>
              <a:t>10/13/2024</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12915900" y="9534526"/>
            <a:ext cx="4114800" cy="547688"/>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654460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288000" cy="102901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Grp="1" noChangeArrowheads="1"/>
          </p:cNvSpPr>
          <p:nvPr>
            <p:ph type="ftr" sz="quarter" idx="11"/>
          </p:nvPr>
        </p:nvSpPr>
        <p:spPr>
          <a:xfrm>
            <a:off x="16056611" y="8743951"/>
            <a:ext cx="1832610" cy="715010"/>
          </a:xfrm>
        </p:spPr>
        <p:txBody>
          <a:bodyPr/>
          <a:lstStyle>
            <a:lvl1pPr>
              <a:defRPr sz="2800">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extLst>
      <p:ext uri="{BB962C8B-B14F-4D97-AF65-F5344CB8AC3E}">
        <p14:creationId xmlns:p14="http://schemas.microsoft.com/office/powerpoint/2010/main" val="2442700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574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78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685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1795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99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10/13/2024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42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371600" y="3197227"/>
            <a:ext cx="15544800" cy="220345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914400" y="9534527"/>
            <a:ext cx="4267200" cy="549274"/>
          </a:xfrm>
          <a:prstGeom prst="rect">
            <a:avLst/>
          </a:prstGeom>
        </p:spPr>
        <p:txBody>
          <a:bodyPr/>
          <a:lstStyle/>
          <a:p>
            <a:fld id="{CDCB7474-AC18-4462-9967-766FB798D0E5}" type="datetimeFigureOut">
              <a:rPr lang="zh-CN" altLang="en-US" smtClean="0"/>
              <a:t>2024/10/13</a:t>
            </a:fld>
            <a:endParaRPr lang="zh-CN" altLang="en-US"/>
          </a:p>
        </p:txBody>
      </p:sp>
      <p:sp>
        <p:nvSpPr>
          <p:cNvPr id="5" name="页脚占位符 4"/>
          <p:cNvSpPr>
            <a:spLocks noGrp="1"/>
          </p:cNvSpPr>
          <p:nvPr>
            <p:ph type="ftr" sz="quarter" idx="11"/>
          </p:nvPr>
        </p:nvSpPr>
        <p:spPr>
          <a:xfrm>
            <a:off x="6248400" y="9534527"/>
            <a:ext cx="5791200" cy="54927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106400" y="9534527"/>
            <a:ext cx="4267200" cy="549274"/>
          </a:xfrm>
          <a:prstGeom prst="rect">
            <a:avLst/>
          </a:prstGeom>
        </p:spPr>
        <p:txBody>
          <a:bodyPr/>
          <a:lstStyle/>
          <a:p>
            <a:fld id="{A4D9A019-0009-41E6-843E-D66C74BC76A4}" type="slidenum">
              <a:rPr lang="zh-CN" altLang="en-US" smtClean="0"/>
              <a:t>‹#›</a:t>
            </a:fld>
            <a:endParaRPr lang="zh-CN" altLang="en-US"/>
          </a:p>
        </p:txBody>
      </p:sp>
      <p:sp>
        <p:nvSpPr>
          <p:cNvPr id="7" name="Rectangle 5"/>
          <p:cNvSpPr>
            <a:spLocks noGrp="1" noChangeArrowheads="1"/>
          </p:cNvSpPr>
          <p:nvPr userDrawn="1"/>
        </p:nvSpPr>
        <p:spPr>
          <a:xfrm>
            <a:off x="15048230" y="9372601"/>
            <a:ext cx="2758440" cy="715010"/>
          </a:xfrm>
        </p:spPr>
        <p:txBody>
          <a:bodyPr/>
          <a:lstStyle>
            <a:lvl1pPr>
              <a:defRPr sz="1400">
                <a:solidFill>
                  <a:schemeClr val="tx1"/>
                </a:solidFill>
                <a:effectLst>
                  <a:outerShdw blurRad="38100" dist="19050" dir="2700000" algn="tl" rotWithShape="0">
                    <a:schemeClr val="dk1">
                      <a:alpha val="40000"/>
                    </a:schemeClr>
                  </a:outerShdw>
                </a:effectLst>
              </a:defRPr>
            </a:lvl1pPr>
          </a:lstStyle>
          <a:p>
            <a:pPr>
              <a:defRPr/>
            </a:pPr>
            <a:r>
              <a:rPr lang="en-GB" altLang="zh-CN" sz="2800" b="1" dirty="0">
                <a:latin typeface="Calibri" panose="020F0502020204030204" charset="0"/>
                <a:ea typeface="Yeseva One" panose="00000500000000000000" charset="0"/>
                <a:cs typeface="Calibri" panose="020F0502020204030204" charset="0"/>
                <a:sym typeface="+mn-ea"/>
              </a:rPr>
              <a:t>EduFive</a:t>
            </a:r>
          </a:p>
        </p:txBody>
      </p:sp>
    </p:spTree>
    <p:extLst>
      <p:ext uri="{BB962C8B-B14F-4D97-AF65-F5344CB8AC3E}">
        <p14:creationId xmlns:p14="http://schemas.microsoft.com/office/powerpoint/2010/main" val="3143214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1"/>
            <a:ext cx="16459200" cy="2076450"/>
          </a:xfrm>
        </p:spPr>
        <p:txBody>
          <a:bodyPr/>
          <a:lstStyle/>
          <a:p>
            <a:r>
              <a:rPr lang="vi-VN"/>
              <a:t>Bấm &amp; sửa kiểu tiêu đề</a:t>
            </a:r>
            <a:endParaRPr lang="en-US"/>
          </a:p>
        </p:txBody>
      </p:sp>
      <p:sp>
        <p:nvSpPr>
          <p:cNvPr id="3" name="Nơi giữ chỗ cho Nội dung 2"/>
          <p:cNvSpPr>
            <a:spLocks noGrp="1"/>
          </p:cNvSpPr>
          <p:nvPr>
            <p:ph idx="1" hasCustomPrompt="1"/>
          </p:nvPr>
        </p:nvSpPr>
        <p:spPr>
          <a:xfrm>
            <a:off x="914400" y="2857500"/>
            <a:ext cx="16459200" cy="6172200"/>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xfrm>
            <a:off x="914400" y="9367838"/>
            <a:ext cx="4267200" cy="714376"/>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15048230" y="9372601"/>
            <a:ext cx="2758440" cy="715010"/>
          </a:xfrm>
        </p:spPr>
        <p:txBody>
          <a:bodyPr/>
          <a:lstStyle>
            <a:lvl1pPr>
              <a:defRPr sz="2800">
                <a:ln/>
                <a:solidFill>
                  <a:schemeClr val="tx1"/>
                </a:solidFill>
                <a:effectLst>
                  <a:outerShdw blurRad="38100" dist="19050" dir="2700000" algn="tl" rotWithShape="0">
                    <a:schemeClr val="dk1">
                      <a:alpha val="40000"/>
                    </a:schemeClr>
                  </a:outerShdw>
                </a:effectLst>
              </a:defRPr>
            </a:lvl1pPr>
          </a:lstStyle>
          <a:p>
            <a:pPr>
              <a:defRPr/>
            </a:pPr>
            <a:r>
              <a:rPr lang="en-GB" altLang="zh-CN" b="1" dirty="0">
                <a:latin typeface="Calibri" panose="020F0502020204030204" charset="0"/>
                <a:ea typeface="Yeseva One" panose="00000500000000000000" charset="0"/>
                <a:cs typeface="Calibri" panose="020F0502020204030204" charset="0"/>
                <a:sym typeface="+mn-ea"/>
              </a:rPr>
              <a:t>EduFive</a:t>
            </a:r>
          </a:p>
        </p:txBody>
      </p:sp>
    </p:spTree>
    <p:extLst>
      <p:ext uri="{BB962C8B-B14F-4D97-AF65-F5344CB8AC3E}">
        <p14:creationId xmlns:p14="http://schemas.microsoft.com/office/powerpoint/2010/main" val="1682235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1"/>
            <a:ext cx="16459200" cy="2076450"/>
          </a:xfrm>
        </p:spPr>
        <p:txBody>
          <a:bodyPr/>
          <a:lstStyle/>
          <a:p>
            <a:r>
              <a:rPr lang="vi-VN"/>
              <a:t>Bấm &amp; sửa kiểu tiêu đề</a:t>
            </a:r>
            <a:endParaRPr lang="en-US"/>
          </a:p>
        </p:txBody>
      </p:sp>
      <p:sp>
        <p:nvSpPr>
          <p:cNvPr id="3" name="Rectangle 4"/>
          <p:cNvSpPr>
            <a:spLocks noGrp="1" noChangeArrowheads="1"/>
          </p:cNvSpPr>
          <p:nvPr>
            <p:ph type="dt" sz="half" idx="10"/>
          </p:nvPr>
        </p:nvSpPr>
        <p:spPr>
          <a:xfrm>
            <a:off x="914400" y="9367838"/>
            <a:ext cx="4267200" cy="714376"/>
          </a:xfr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6248400" y="9367838"/>
            <a:ext cx="5791200" cy="714376"/>
          </a:xfr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13106400" y="9367838"/>
            <a:ext cx="4267200" cy="714376"/>
          </a:xfrm>
        </p:spPr>
        <p:txBody>
          <a:bodyPr/>
          <a:lstStyle>
            <a:lvl1pPr>
              <a:defRPr/>
            </a:lvl1pPr>
          </a:lstStyle>
          <a:p>
            <a:fld id="{A698DE8B-A2C1-487B-86E3-DF3263ADD5C1}" type="slidenum">
              <a:rPr lang="en-US"/>
              <a:t>‹#›</a:t>
            </a:fld>
            <a:endParaRPr lang="en-US"/>
          </a:p>
        </p:txBody>
      </p:sp>
    </p:spTree>
    <p:extLst>
      <p:ext uri="{BB962C8B-B14F-4D97-AF65-F5344CB8AC3E}">
        <p14:creationId xmlns:p14="http://schemas.microsoft.com/office/powerpoint/2010/main" val="3682996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6"/>
          </a:xfr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6248400" y="9367838"/>
            <a:ext cx="5791200" cy="714376"/>
          </a:xfr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13106400" y="9367838"/>
            <a:ext cx="4267200" cy="714376"/>
          </a:xfrm>
        </p:spPr>
        <p:txBody>
          <a:bodyPr/>
          <a:lstStyle>
            <a:lvl1pPr>
              <a:defRPr/>
            </a:lvl1pPr>
          </a:lstStyle>
          <a:p>
            <a:fld id="{75091D7D-6AD0-428E-9E45-21E12DB69F19}" type="slidenum">
              <a:rPr lang="en-US"/>
              <a:t>‹#›</a:t>
            </a:fld>
            <a:endParaRPr lang="en-US"/>
          </a:p>
        </p:txBody>
      </p:sp>
    </p:spTree>
    <p:extLst>
      <p:ext uri="{BB962C8B-B14F-4D97-AF65-F5344CB8AC3E}">
        <p14:creationId xmlns:p14="http://schemas.microsoft.com/office/powerpoint/2010/main" val="2914168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10/13/2024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10/13/2024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10/13/2024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10/13/2024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782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6936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zh-CN"/>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26.sv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8.jpe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6.sv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jpe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44.jpg"/><Relationship Id="rId7" Type="http://schemas.openxmlformats.org/officeDocument/2006/relationships/slide" Target="slide27.xml"/><Relationship Id="rId12"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slide" Target="slide26.xml"/><Relationship Id="rId11" Type="http://schemas.microsoft.com/office/2007/relationships/hdphoto" Target="../media/hdphoto3.wdp"/><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slide" Target="slide29.xml"/></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slide" Target="slide25.xml"/><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 Target="slide25.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0.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45.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control" Target="../activeX/activeX1.xml"/><Relationship Id="rId5" Type="http://schemas.openxmlformats.org/officeDocument/2006/relationships/image" Target="../media/image52.wmf"/><Relationship Id="rId4" Type="http://schemas.openxmlformats.org/officeDocument/2006/relationships/image" Target="../media/image51.wmf"/></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0.sv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0.sv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26.sv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26.sv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338207" y="664194"/>
            <a:ext cx="17611587" cy="8958611"/>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3"/>
            <a:stretch>
              <a:fillRect t="-11588" b="-6364"/>
            </a:stretch>
          </a:blipFill>
        </p:spPr>
        <p:txBody>
          <a:bodyPr/>
          <a:lstStyle/>
          <a:p>
            <a:endParaRPr lang="en-US"/>
          </a:p>
        </p:txBody>
      </p:sp>
      <p:sp>
        <p:nvSpPr>
          <p:cNvPr id="11" name="Freeform 11"/>
          <p:cNvSpPr/>
          <p:nvPr/>
        </p:nvSpPr>
        <p:spPr>
          <a:xfrm rot="7291944">
            <a:off x="15993573" y="-351537"/>
            <a:ext cx="1585804" cy="2550269"/>
          </a:xfrm>
          <a:custGeom>
            <a:avLst/>
            <a:gdLst/>
            <a:ahLst/>
            <a:cxnLst/>
            <a:rect l="l" t="t" r="r" b="b"/>
            <a:pathLst>
              <a:path w="1585804" h="2550269">
                <a:moveTo>
                  <a:pt x="0" y="0"/>
                </a:moveTo>
                <a:lnTo>
                  <a:pt x="1585804" y="0"/>
                </a:lnTo>
                <a:lnTo>
                  <a:pt x="1585804" y="2550270"/>
                </a:lnTo>
                <a:lnTo>
                  <a:pt x="0" y="25502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rot="-719906">
            <a:off x="352426" y="-65867"/>
            <a:ext cx="2787091" cy="2189134"/>
          </a:xfrm>
          <a:custGeom>
            <a:avLst/>
            <a:gdLst/>
            <a:ahLst/>
            <a:cxnLst/>
            <a:rect l="l" t="t" r="r" b="b"/>
            <a:pathLst>
              <a:path w="2787091" h="2189134">
                <a:moveTo>
                  <a:pt x="0" y="0"/>
                </a:moveTo>
                <a:lnTo>
                  <a:pt x="2787091" y="0"/>
                </a:lnTo>
                <a:lnTo>
                  <a:pt x="2787091" y="2189134"/>
                </a:lnTo>
                <a:lnTo>
                  <a:pt x="0" y="21891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2F8EB10A-4A12-9EB5-A43D-471252C9D822}"/>
              </a:ext>
            </a:extLst>
          </p:cNvPr>
          <p:cNvPicPr>
            <a:picLocks noChangeAspect="1"/>
          </p:cNvPicPr>
          <p:nvPr/>
        </p:nvPicPr>
        <p:blipFill>
          <a:blip r:embed="rId8"/>
          <a:stretch>
            <a:fillRect/>
          </a:stretch>
        </p:blipFill>
        <p:spPr>
          <a:xfrm>
            <a:off x="4800600" y="876300"/>
            <a:ext cx="9067800" cy="8161020"/>
          </a:xfrm>
          <a:prstGeom prst="rect">
            <a:avLst/>
          </a:prstGeom>
        </p:spPr>
      </p:pic>
      <p:pic>
        <p:nvPicPr>
          <p:cNvPr id="16" name="Picture 15">
            <a:extLst>
              <a:ext uri="{FF2B5EF4-FFF2-40B4-BE49-F238E27FC236}">
                <a16:creationId xmlns:a16="http://schemas.microsoft.com/office/drawing/2014/main" id="{399C20F3-FC76-AB76-7E4B-A59D3F022DB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252" r="71731"/>
          <a:stretch/>
        </p:blipFill>
        <p:spPr>
          <a:xfrm>
            <a:off x="1066800" y="5067301"/>
            <a:ext cx="4117634" cy="5219700"/>
          </a:xfrm>
          <a:prstGeom prst="rect">
            <a:avLst/>
          </a:prstGeom>
        </p:spPr>
      </p:pic>
      <p:pic>
        <p:nvPicPr>
          <p:cNvPr id="17" name="Picture 16">
            <a:extLst>
              <a:ext uri="{FF2B5EF4-FFF2-40B4-BE49-F238E27FC236}">
                <a16:creationId xmlns:a16="http://schemas.microsoft.com/office/drawing/2014/main" id="{41912C50-F949-9DBF-EFFA-811456768E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5637" t="-1626" b="-1626"/>
          <a:stretch/>
        </p:blipFill>
        <p:spPr>
          <a:xfrm>
            <a:off x="14173200" y="5232280"/>
            <a:ext cx="3436605" cy="5054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5" name="Google Shape;665;p30"/>
          <p:cNvPicPr preferRelativeResize="0"/>
          <p:nvPr/>
        </p:nvPicPr>
        <p:blipFill>
          <a:blip r:embed="rId3">
            <a:alphaModFix/>
          </a:blip>
          <a:stretch>
            <a:fillRect/>
          </a:stretch>
        </p:blipFill>
        <p:spPr>
          <a:xfrm flipH="1">
            <a:off x="300260" y="1966334"/>
            <a:ext cx="3954398" cy="6864698"/>
          </a:xfrm>
          <a:prstGeom prst="rect">
            <a:avLst/>
          </a:prstGeom>
          <a:noFill/>
          <a:ln>
            <a:noFill/>
          </a:ln>
        </p:spPr>
      </p:pic>
      <p:sp>
        <p:nvSpPr>
          <p:cNvPr id="2" name="TextBox 1">
            <a:extLst>
              <a:ext uri="{FF2B5EF4-FFF2-40B4-BE49-F238E27FC236}">
                <a16:creationId xmlns:a16="http://schemas.microsoft.com/office/drawing/2014/main" id="{13E6AEF7-1433-F53F-F40C-9C3EF8DE118F}"/>
              </a:ext>
            </a:extLst>
          </p:cNvPr>
          <p:cNvSpPr txBox="1"/>
          <p:nvPr/>
        </p:nvSpPr>
        <p:spPr>
          <a:xfrm>
            <a:off x="8686800" y="1581613"/>
            <a:ext cx="5791200" cy="769441"/>
          </a:xfrm>
          <a:prstGeom prst="rect">
            <a:avLst/>
          </a:prstGeom>
          <a:noFill/>
        </p:spPr>
        <p:txBody>
          <a:bodyPr wrap="square" rtlCol="0">
            <a:spAutoFit/>
          </a:bodyPr>
          <a:lstStyle/>
          <a:p>
            <a:r>
              <a:rPr lang="vi-VN" sz="4400" b="1" dirty="0">
                <a:solidFill>
                  <a:srgbClr val="FF0000"/>
                </a:solidFill>
                <a:latin typeface="Times New Roman" panose="02020603050405020304" pitchFamily="18" charset="0"/>
                <a:cs typeface="Times New Roman" panose="02020603050405020304" pitchFamily="18" charset="0"/>
              </a:rPr>
              <a:t>THẢO LUẬN NHÓM</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D2A6C17-A397-9BBC-EFB8-0E54FF221FF3}"/>
              </a:ext>
            </a:extLst>
          </p:cNvPr>
          <p:cNvSpPr txBox="1"/>
          <p:nvPr/>
        </p:nvSpPr>
        <p:spPr>
          <a:xfrm>
            <a:off x="7315200" y="2705100"/>
            <a:ext cx="10058400" cy="1569660"/>
          </a:xfrm>
          <a:prstGeom prst="rect">
            <a:avLst/>
          </a:prstGeom>
          <a:noFill/>
        </p:spPr>
        <p:txBody>
          <a:bodyPr wrap="square" rtlCol="0">
            <a:spAutoFit/>
          </a:bodyPr>
          <a:lstStyle/>
          <a:p>
            <a:r>
              <a:rPr lang="vi-VN" sz="4800" b="1" dirty="0">
                <a:solidFill>
                  <a:srgbClr val="0070C0"/>
                </a:solidFill>
                <a:latin typeface="Times New Roman" panose="02020603050405020304" pitchFamily="18" charset="0"/>
                <a:cs typeface="Times New Roman" panose="02020603050405020304" pitchFamily="18" charset="0"/>
              </a:rPr>
              <a:t>Thời gian: 3 phút</a:t>
            </a:r>
          </a:p>
          <a:p>
            <a:r>
              <a:rPr lang="vi-VN" sz="4800" b="1" dirty="0">
                <a:solidFill>
                  <a:srgbClr val="0070C0"/>
                </a:solidFill>
                <a:latin typeface="Times New Roman" panose="02020603050405020304" pitchFamily="18" charset="0"/>
                <a:cs typeface="Times New Roman" panose="02020603050405020304" pitchFamily="18" charset="0"/>
              </a:rPr>
              <a:t>Nhiệm vụ: Trả lời các câu hỏi bài 1, 2</a:t>
            </a:r>
            <a:endParaRPr lang="en-US" sz="4800" b="1" dirty="0">
              <a:solidFill>
                <a:srgbClr val="0070C0"/>
              </a:solidFill>
              <a:latin typeface="Times New Roman" panose="02020603050405020304" pitchFamily="18" charset="0"/>
              <a:cs typeface="Times New Roman" panose="02020603050405020304" pitchFamily="18" charset="0"/>
            </a:endParaRPr>
          </a:p>
        </p:txBody>
      </p:sp>
      <p:sp>
        <p:nvSpPr>
          <p:cNvPr id="4" name="Heptagon 3">
            <a:extLst>
              <a:ext uri="{FF2B5EF4-FFF2-40B4-BE49-F238E27FC236}">
                <a16:creationId xmlns:a16="http://schemas.microsoft.com/office/drawing/2014/main" id="{3212241D-E4F3-513C-57D7-B6D64B578256}"/>
              </a:ext>
            </a:extLst>
          </p:cNvPr>
          <p:cNvSpPr/>
          <p:nvPr/>
        </p:nvSpPr>
        <p:spPr>
          <a:xfrm>
            <a:off x="4038600" y="1104900"/>
            <a:ext cx="1600200" cy="1371600"/>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START</a:t>
            </a:r>
            <a:endParaRPr lang="en-US" dirty="0"/>
          </a:p>
        </p:txBody>
      </p:sp>
    </p:spTree>
    <p:extLst>
      <p:ext uri="{BB962C8B-B14F-4D97-AF65-F5344CB8AC3E}">
        <p14:creationId xmlns:p14="http://schemas.microsoft.com/office/powerpoint/2010/main" val="1794324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89975-E9BA-B567-2328-DE01C56146D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A8A8A9E-9383-7167-E46E-3AE98C54036B}"/>
              </a:ext>
            </a:extLst>
          </p:cNvPr>
          <p:cNvSpPr/>
          <p:nvPr/>
        </p:nvSpPr>
        <p:spPr>
          <a:xfrm>
            <a:off x="338207" y="664194"/>
            <a:ext cx="17611587" cy="8958611"/>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0" name="Freeform 90">
            <a:extLst>
              <a:ext uri="{FF2B5EF4-FFF2-40B4-BE49-F238E27FC236}">
                <a16:creationId xmlns:a16="http://schemas.microsoft.com/office/drawing/2014/main" id="{196594C2-8F20-7532-E51E-F2D65A28BAAA}"/>
              </a:ext>
            </a:extLst>
          </p:cNvPr>
          <p:cNvSpPr/>
          <p:nvPr/>
        </p:nvSpPr>
        <p:spPr>
          <a:xfrm>
            <a:off x="16002000" y="8191500"/>
            <a:ext cx="2628188" cy="2303949"/>
          </a:xfrm>
          <a:custGeom>
            <a:avLst/>
            <a:gdLst/>
            <a:ahLst/>
            <a:cxnLst/>
            <a:rect l="l" t="t" r="r" b="b"/>
            <a:pathLst>
              <a:path w="3542588" h="3065949">
                <a:moveTo>
                  <a:pt x="0" y="0"/>
                </a:moveTo>
                <a:lnTo>
                  <a:pt x="3542588" y="0"/>
                </a:lnTo>
                <a:lnTo>
                  <a:pt x="3542588" y="3065950"/>
                </a:lnTo>
                <a:lnTo>
                  <a:pt x="0" y="3065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9" name="Freeform 99">
            <a:extLst>
              <a:ext uri="{FF2B5EF4-FFF2-40B4-BE49-F238E27FC236}">
                <a16:creationId xmlns:a16="http://schemas.microsoft.com/office/drawing/2014/main" id="{74930FCC-D665-7470-A4D5-71386E7413CF}"/>
              </a:ext>
            </a:extLst>
          </p:cNvPr>
          <p:cNvSpPr/>
          <p:nvPr/>
        </p:nvSpPr>
        <p:spPr>
          <a:xfrm rot="-8211718">
            <a:off x="575927" y="-600143"/>
            <a:ext cx="1388914" cy="2233634"/>
          </a:xfrm>
          <a:custGeom>
            <a:avLst/>
            <a:gdLst/>
            <a:ahLst/>
            <a:cxnLst/>
            <a:rect l="l" t="t" r="r" b="b"/>
            <a:pathLst>
              <a:path w="1388914" h="2233634">
                <a:moveTo>
                  <a:pt x="0" y="0"/>
                </a:moveTo>
                <a:lnTo>
                  <a:pt x="1388914" y="0"/>
                </a:lnTo>
                <a:lnTo>
                  <a:pt x="1388914" y="2233634"/>
                </a:lnTo>
                <a:lnTo>
                  <a:pt x="0" y="2233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75" name="Group 174">
            <a:extLst>
              <a:ext uri="{FF2B5EF4-FFF2-40B4-BE49-F238E27FC236}">
                <a16:creationId xmlns:a16="http://schemas.microsoft.com/office/drawing/2014/main" id="{A11038FF-1E52-468A-1912-B6F0D2BC7D9C}"/>
              </a:ext>
            </a:extLst>
          </p:cNvPr>
          <p:cNvGrpSpPr/>
          <p:nvPr/>
        </p:nvGrpSpPr>
        <p:grpSpPr>
          <a:xfrm>
            <a:off x="1160742" y="342900"/>
            <a:ext cx="15846278" cy="1467761"/>
            <a:chOff x="1160742" y="342900"/>
            <a:chExt cx="15846278" cy="1467761"/>
          </a:xfrm>
        </p:grpSpPr>
        <p:grpSp>
          <p:nvGrpSpPr>
            <p:cNvPr id="170" name="Group 6">
              <a:extLst>
                <a:ext uri="{FF2B5EF4-FFF2-40B4-BE49-F238E27FC236}">
                  <a16:creationId xmlns:a16="http://schemas.microsoft.com/office/drawing/2014/main" id="{ED00F188-E864-AD4E-7883-9604B31034E5}"/>
                </a:ext>
              </a:extLst>
            </p:cNvPr>
            <p:cNvGrpSpPr/>
            <p:nvPr/>
          </p:nvGrpSpPr>
          <p:grpSpPr>
            <a:xfrm>
              <a:off x="2209800" y="342900"/>
              <a:ext cx="14071158" cy="1467761"/>
              <a:chOff x="0" y="0"/>
              <a:chExt cx="1978906" cy="1424845"/>
            </a:xfrm>
          </p:grpSpPr>
          <p:sp>
            <p:nvSpPr>
              <p:cNvPr id="171" name="Freeform 7">
                <a:extLst>
                  <a:ext uri="{FF2B5EF4-FFF2-40B4-BE49-F238E27FC236}">
                    <a16:creationId xmlns:a16="http://schemas.microsoft.com/office/drawing/2014/main" id="{B7979CF9-1150-9250-2C62-BBC3B739F273}"/>
                  </a:ext>
                </a:extLst>
              </p:cNvPr>
              <p:cNvSpPr/>
              <p:nvPr/>
            </p:nvSpPr>
            <p:spPr>
              <a:xfrm>
                <a:off x="0" y="0"/>
                <a:ext cx="1978906" cy="1424845"/>
              </a:xfrm>
              <a:custGeom>
                <a:avLst/>
                <a:gdLst/>
                <a:ahLst/>
                <a:cxnLst/>
                <a:rect l="l" t="t" r="r" b="b"/>
                <a:pathLst>
                  <a:path w="1978906" h="1424845">
                    <a:moveTo>
                      <a:pt x="52549" y="0"/>
                    </a:moveTo>
                    <a:lnTo>
                      <a:pt x="1926356" y="0"/>
                    </a:lnTo>
                    <a:cubicBezTo>
                      <a:pt x="1940293" y="0"/>
                      <a:pt x="1953659" y="5536"/>
                      <a:pt x="1963514" y="15391"/>
                    </a:cubicBezTo>
                    <a:cubicBezTo>
                      <a:pt x="1973369" y="25246"/>
                      <a:pt x="1978906" y="38612"/>
                      <a:pt x="1978906" y="52549"/>
                    </a:cubicBezTo>
                    <a:lnTo>
                      <a:pt x="1978906" y="1372296"/>
                    </a:lnTo>
                    <a:cubicBezTo>
                      <a:pt x="1978906" y="1401318"/>
                      <a:pt x="1955379" y="1424845"/>
                      <a:pt x="1926356" y="1424845"/>
                    </a:cubicBezTo>
                    <a:lnTo>
                      <a:pt x="52549" y="1424845"/>
                    </a:lnTo>
                    <a:cubicBezTo>
                      <a:pt x="38612" y="1424845"/>
                      <a:pt x="25246" y="1419308"/>
                      <a:pt x="15391" y="1409454"/>
                    </a:cubicBezTo>
                    <a:cubicBezTo>
                      <a:pt x="5536" y="1399599"/>
                      <a:pt x="0" y="1386232"/>
                      <a:pt x="0" y="1372296"/>
                    </a:cubicBezTo>
                    <a:lnTo>
                      <a:pt x="0" y="52549"/>
                    </a:lnTo>
                    <a:cubicBezTo>
                      <a:pt x="0" y="38612"/>
                      <a:pt x="5536" y="25246"/>
                      <a:pt x="15391" y="15391"/>
                    </a:cubicBezTo>
                    <a:cubicBezTo>
                      <a:pt x="25246" y="5536"/>
                      <a:pt x="38612" y="0"/>
                      <a:pt x="52549" y="0"/>
                    </a:cubicBezTo>
                    <a:close/>
                  </a:path>
                </a:pathLst>
              </a:custGeom>
              <a:solidFill>
                <a:srgbClr val="FFA7D2"/>
              </a:solidFill>
            </p:spPr>
            <p:txBody>
              <a:bodyPr/>
              <a:lstStyle/>
              <a:p>
                <a:endParaRPr lang="en-US"/>
              </a:p>
            </p:txBody>
          </p:sp>
          <p:sp>
            <p:nvSpPr>
              <p:cNvPr id="172" name="TextBox 8">
                <a:extLst>
                  <a:ext uri="{FF2B5EF4-FFF2-40B4-BE49-F238E27FC236}">
                    <a16:creationId xmlns:a16="http://schemas.microsoft.com/office/drawing/2014/main" id="{4F53FDFF-E6E4-D13A-257F-CF3B94BA84D4}"/>
                  </a:ext>
                </a:extLst>
              </p:cNvPr>
              <p:cNvSpPr txBox="1"/>
              <p:nvPr/>
            </p:nvSpPr>
            <p:spPr>
              <a:xfrm>
                <a:off x="0" y="-47625"/>
                <a:ext cx="1978906" cy="1472470"/>
              </a:xfrm>
              <a:prstGeom prst="rect">
                <a:avLst/>
              </a:prstGeom>
            </p:spPr>
            <p:txBody>
              <a:bodyPr lIns="50800" tIns="50800" rIns="50800" bIns="50800" rtlCol="0" anchor="ctr"/>
              <a:lstStyle/>
              <a:p>
                <a:pPr algn="ctr">
                  <a:lnSpc>
                    <a:spcPts val="2659"/>
                  </a:lnSpc>
                </a:pPr>
                <a:endParaRPr/>
              </a:p>
            </p:txBody>
          </p:sp>
        </p:grpSp>
        <p:sp>
          <p:nvSpPr>
            <p:cNvPr id="173" name="Freeform 11">
              <a:extLst>
                <a:ext uri="{FF2B5EF4-FFF2-40B4-BE49-F238E27FC236}">
                  <a16:creationId xmlns:a16="http://schemas.microsoft.com/office/drawing/2014/main" id="{FEC7A92B-3C67-4E73-DD72-2F8FFD19EF9F}"/>
                </a:ext>
              </a:extLst>
            </p:cNvPr>
            <p:cNvSpPr/>
            <p:nvPr/>
          </p:nvSpPr>
          <p:spPr>
            <a:xfrm rot="1709091">
              <a:off x="14550163" y="644106"/>
              <a:ext cx="2456857" cy="926233"/>
            </a:xfrm>
            <a:custGeom>
              <a:avLst/>
              <a:gdLst/>
              <a:ahLst/>
              <a:cxnLst/>
              <a:rect l="l" t="t" r="r" b="b"/>
              <a:pathLst>
                <a:path w="3587522" h="926233">
                  <a:moveTo>
                    <a:pt x="0" y="0"/>
                  </a:moveTo>
                  <a:lnTo>
                    <a:pt x="3587521" y="0"/>
                  </a:lnTo>
                  <a:lnTo>
                    <a:pt x="3587521" y="926233"/>
                  </a:lnTo>
                  <a:lnTo>
                    <a:pt x="0" y="926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4" name="Freeform 11">
              <a:extLst>
                <a:ext uri="{FF2B5EF4-FFF2-40B4-BE49-F238E27FC236}">
                  <a16:creationId xmlns:a16="http://schemas.microsoft.com/office/drawing/2014/main" id="{472056CA-6F5A-0E95-2798-F217B3C10413}"/>
                </a:ext>
              </a:extLst>
            </p:cNvPr>
            <p:cNvSpPr/>
            <p:nvPr/>
          </p:nvSpPr>
          <p:spPr>
            <a:xfrm rot="19368388">
              <a:off x="1160742" y="685108"/>
              <a:ext cx="2578309" cy="926233"/>
            </a:xfrm>
            <a:custGeom>
              <a:avLst/>
              <a:gdLst/>
              <a:ahLst/>
              <a:cxnLst/>
              <a:rect l="l" t="t" r="r" b="b"/>
              <a:pathLst>
                <a:path w="3587522" h="926233">
                  <a:moveTo>
                    <a:pt x="0" y="0"/>
                  </a:moveTo>
                  <a:lnTo>
                    <a:pt x="3587521" y="0"/>
                  </a:lnTo>
                  <a:lnTo>
                    <a:pt x="3587521" y="926233"/>
                  </a:lnTo>
                  <a:lnTo>
                    <a:pt x="0" y="926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76" name="TextBox 175">
            <a:extLst>
              <a:ext uri="{FF2B5EF4-FFF2-40B4-BE49-F238E27FC236}">
                <a16:creationId xmlns:a16="http://schemas.microsoft.com/office/drawing/2014/main" id="{F8286F4D-5CD1-745E-28AB-BD2828C8B204}"/>
              </a:ext>
            </a:extLst>
          </p:cNvPr>
          <p:cNvSpPr txBox="1"/>
          <p:nvPr/>
        </p:nvSpPr>
        <p:spPr>
          <a:xfrm>
            <a:off x="3886200" y="647700"/>
            <a:ext cx="10591800" cy="830997"/>
          </a:xfrm>
          <a:prstGeom prst="rect">
            <a:avLst/>
          </a:prstGeom>
          <a:noFill/>
        </p:spPr>
        <p:txBody>
          <a:bodyPr wrap="square" rtlCol="0">
            <a:spAutoFit/>
          </a:bodyPr>
          <a:lstStyle/>
          <a:p>
            <a:r>
              <a:rPr lang="en-US" sz="4800" b="1" i="0" dirty="0">
                <a:solidFill>
                  <a:srgbClr val="000000"/>
                </a:solidFill>
                <a:effectLst/>
              </a:rPr>
              <a:t>1. </a:t>
            </a:r>
            <a:r>
              <a:rPr lang="en-US" sz="4800" b="1" i="0" dirty="0" err="1">
                <a:solidFill>
                  <a:srgbClr val="000000"/>
                </a:solidFill>
                <a:effectLst/>
              </a:rPr>
              <a:t>Đọc</a:t>
            </a:r>
            <a:r>
              <a:rPr lang="en-US" sz="4800" b="1" i="0" dirty="0">
                <a:solidFill>
                  <a:srgbClr val="000000"/>
                </a:solidFill>
                <a:effectLst/>
              </a:rPr>
              <a:t> 2 </a:t>
            </a:r>
            <a:r>
              <a:rPr lang="en-US" sz="4800" b="1" i="0" dirty="0" err="1">
                <a:solidFill>
                  <a:srgbClr val="000000"/>
                </a:solidFill>
                <a:effectLst/>
              </a:rPr>
              <a:t>đoạn</a:t>
            </a:r>
            <a:r>
              <a:rPr lang="en-US" sz="4800" b="1" i="0" dirty="0">
                <a:solidFill>
                  <a:srgbClr val="000000"/>
                </a:solidFill>
                <a:effectLst/>
              </a:rPr>
              <a:t> </a:t>
            </a:r>
            <a:r>
              <a:rPr lang="en-US" sz="4800" b="1" i="0" dirty="0" err="1">
                <a:solidFill>
                  <a:srgbClr val="000000"/>
                </a:solidFill>
                <a:effectLst/>
              </a:rPr>
              <a:t>văn</a:t>
            </a:r>
            <a:r>
              <a:rPr lang="en-US" sz="4800" b="1" i="0" dirty="0">
                <a:solidFill>
                  <a:srgbClr val="000000"/>
                </a:solidFill>
                <a:effectLst/>
              </a:rPr>
              <a:t> </a:t>
            </a:r>
            <a:r>
              <a:rPr lang="en-US" sz="4800" b="1" i="0" dirty="0" err="1">
                <a:solidFill>
                  <a:srgbClr val="000000"/>
                </a:solidFill>
                <a:effectLst/>
              </a:rPr>
              <a:t>sau</a:t>
            </a:r>
            <a:r>
              <a:rPr lang="en-US" sz="4800" b="1" i="0" dirty="0">
                <a:solidFill>
                  <a:srgbClr val="000000"/>
                </a:solidFill>
                <a:effectLst/>
              </a:rPr>
              <a:t> </a:t>
            </a:r>
            <a:r>
              <a:rPr lang="en-US" sz="4800" b="1" i="0" dirty="0" err="1">
                <a:solidFill>
                  <a:srgbClr val="000000"/>
                </a:solidFill>
                <a:effectLst/>
              </a:rPr>
              <a:t>và</a:t>
            </a:r>
            <a:r>
              <a:rPr lang="en-US" sz="4800" b="1" i="0" dirty="0">
                <a:solidFill>
                  <a:srgbClr val="000000"/>
                </a:solidFill>
                <a:effectLst/>
              </a:rPr>
              <a:t> </a:t>
            </a:r>
            <a:r>
              <a:rPr lang="en-US" sz="4800" b="1" i="0" dirty="0" err="1">
                <a:solidFill>
                  <a:srgbClr val="000000"/>
                </a:solidFill>
                <a:effectLst/>
              </a:rPr>
              <a:t>trả</a:t>
            </a:r>
            <a:r>
              <a:rPr lang="en-US" sz="4800" b="1" i="0" dirty="0">
                <a:solidFill>
                  <a:srgbClr val="000000"/>
                </a:solidFill>
                <a:effectLst/>
              </a:rPr>
              <a:t> </a:t>
            </a:r>
            <a:r>
              <a:rPr lang="en-US" sz="4800" b="1" i="0" dirty="0" err="1">
                <a:solidFill>
                  <a:srgbClr val="000000"/>
                </a:solidFill>
                <a:effectLst/>
              </a:rPr>
              <a:t>lời</a:t>
            </a:r>
            <a:r>
              <a:rPr lang="en-US" sz="4800" b="1" i="0" dirty="0">
                <a:solidFill>
                  <a:srgbClr val="000000"/>
                </a:solidFill>
                <a:effectLst/>
              </a:rPr>
              <a:t> </a:t>
            </a:r>
            <a:r>
              <a:rPr lang="en-US" sz="4800" b="1" i="0" dirty="0" err="1">
                <a:solidFill>
                  <a:srgbClr val="000000"/>
                </a:solidFill>
                <a:effectLst/>
              </a:rPr>
              <a:t>câu</a:t>
            </a:r>
            <a:r>
              <a:rPr lang="en-US" sz="4800" b="1" i="0" dirty="0">
                <a:solidFill>
                  <a:srgbClr val="000000"/>
                </a:solidFill>
                <a:effectLst/>
              </a:rPr>
              <a:t> </a:t>
            </a:r>
            <a:r>
              <a:rPr lang="en-US" sz="4800" b="1" i="0" dirty="0" err="1">
                <a:solidFill>
                  <a:srgbClr val="000000"/>
                </a:solidFill>
                <a:effectLst/>
              </a:rPr>
              <a:t>hỏi</a:t>
            </a:r>
            <a:r>
              <a:rPr lang="en-US" sz="4800" b="1" i="0" dirty="0">
                <a:solidFill>
                  <a:srgbClr val="000000"/>
                </a:solidFill>
                <a:effectLst/>
              </a:rPr>
              <a:t>.</a:t>
            </a:r>
            <a:endParaRPr lang="en-US" sz="4800" b="1" dirty="0"/>
          </a:p>
        </p:txBody>
      </p:sp>
      <p:pic>
        <p:nvPicPr>
          <p:cNvPr id="178" name="Picture 177">
            <a:extLst>
              <a:ext uri="{FF2B5EF4-FFF2-40B4-BE49-F238E27FC236}">
                <a16:creationId xmlns:a16="http://schemas.microsoft.com/office/drawing/2014/main" id="{BF3E5860-511F-7ED0-6428-96E2030D7E6A}"/>
              </a:ext>
            </a:extLst>
          </p:cNvPr>
          <p:cNvPicPr>
            <a:picLocks noChangeAspect="1"/>
          </p:cNvPicPr>
          <p:nvPr/>
        </p:nvPicPr>
        <p:blipFill>
          <a:blip r:embed="rId9"/>
          <a:stretch>
            <a:fillRect/>
          </a:stretch>
        </p:blipFill>
        <p:spPr>
          <a:xfrm>
            <a:off x="1208816" y="1913511"/>
            <a:ext cx="15870367" cy="2885844"/>
          </a:xfrm>
          <a:prstGeom prst="rect">
            <a:avLst/>
          </a:prstGeom>
        </p:spPr>
      </p:pic>
      <p:pic>
        <p:nvPicPr>
          <p:cNvPr id="180" name="Picture 179">
            <a:extLst>
              <a:ext uri="{FF2B5EF4-FFF2-40B4-BE49-F238E27FC236}">
                <a16:creationId xmlns:a16="http://schemas.microsoft.com/office/drawing/2014/main" id="{EF33B8EB-FA41-CC2D-3C2E-7ECBFA00F5F3}"/>
              </a:ext>
            </a:extLst>
          </p:cNvPr>
          <p:cNvPicPr>
            <a:picLocks noChangeAspect="1"/>
          </p:cNvPicPr>
          <p:nvPr/>
        </p:nvPicPr>
        <p:blipFill>
          <a:blip r:embed="rId10"/>
          <a:stretch>
            <a:fillRect/>
          </a:stretch>
        </p:blipFill>
        <p:spPr>
          <a:xfrm>
            <a:off x="1143000" y="4857706"/>
            <a:ext cx="15936183" cy="2745222"/>
          </a:xfrm>
          <a:prstGeom prst="rect">
            <a:avLst/>
          </a:prstGeom>
        </p:spPr>
      </p:pic>
      <p:sp>
        <p:nvSpPr>
          <p:cNvPr id="181" name="TextBox 180">
            <a:extLst>
              <a:ext uri="{FF2B5EF4-FFF2-40B4-BE49-F238E27FC236}">
                <a16:creationId xmlns:a16="http://schemas.microsoft.com/office/drawing/2014/main" id="{1A1B7835-574D-E6F0-D553-EFC1A0E5FB15}"/>
              </a:ext>
            </a:extLst>
          </p:cNvPr>
          <p:cNvSpPr txBox="1"/>
          <p:nvPr/>
        </p:nvSpPr>
        <p:spPr>
          <a:xfrm>
            <a:off x="1371600" y="7658100"/>
            <a:ext cx="15011400" cy="1938992"/>
          </a:xfrm>
          <a:prstGeom prst="rect">
            <a:avLst/>
          </a:prstGeom>
          <a:noFill/>
        </p:spPr>
        <p:txBody>
          <a:bodyPr wrap="square" rtlCol="0">
            <a:spAutoFit/>
          </a:bodyPr>
          <a:lstStyle/>
          <a:p>
            <a:pPr algn="just"/>
            <a:r>
              <a:rPr lang="en-US" sz="4000" b="1" i="0" dirty="0">
                <a:solidFill>
                  <a:srgbClr val="002060"/>
                </a:solidFill>
                <a:effectLst/>
                <a:ea typeface="Cambria" panose="02040503050406030204" pitchFamily="18" charset="0"/>
              </a:rPr>
              <a:t>a. </a:t>
            </a:r>
            <a:r>
              <a:rPr lang="en-US" sz="4000" b="1" i="0" dirty="0" err="1">
                <a:solidFill>
                  <a:srgbClr val="002060"/>
                </a:solidFill>
                <a:effectLst/>
                <a:ea typeface="Cambria" panose="02040503050406030204" pitchFamily="18" charset="0"/>
              </a:rPr>
              <a:t>Những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từ</a:t>
            </a:r>
            <a:r>
              <a:rPr lang="en-US" sz="4000" b="1" i="0" dirty="0">
                <a:solidFill>
                  <a:srgbClr val="002060"/>
                </a:solidFill>
                <a:effectLst/>
                <a:ea typeface="Cambria" panose="02040503050406030204" pitchFamily="18" charset="0"/>
              </a:rPr>
              <a:t> in </a:t>
            </a:r>
            <a:r>
              <a:rPr lang="en-US" sz="4000" b="1" i="0" dirty="0" err="1">
                <a:solidFill>
                  <a:srgbClr val="002060"/>
                </a:solidFill>
                <a:effectLst/>
                <a:ea typeface="Cambria" panose="02040503050406030204" pitchFamily="18" charset="0"/>
              </a:rPr>
              <a:t>đậm</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trong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đoạn</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văn</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nào</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có</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nghĩa</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giống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nhau</a:t>
            </a:r>
            <a:r>
              <a:rPr lang="en-US" sz="4000" b="1" i="0" dirty="0">
                <a:solidFill>
                  <a:srgbClr val="002060"/>
                </a:solidFill>
                <a:effectLst/>
                <a:ea typeface="Cambria" panose="02040503050406030204" pitchFamily="18" charset="0"/>
              </a:rPr>
              <a:t>?</a:t>
            </a:r>
          </a:p>
          <a:p>
            <a:pPr algn="just"/>
            <a:r>
              <a:rPr lang="en-US" sz="4000" b="1" i="0" dirty="0">
                <a:solidFill>
                  <a:srgbClr val="002060"/>
                </a:solidFill>
                <a:effectLst/>
                <a:ea typeface="Cambria" panose="02040503050406030204" pitchFamily="18" charset="0"/>
              </a:rPr>
              <a:t>b. </a:t>
            </a:r>
            <a:r>
              <a:rPr lang="en-US" sz="4000" b="1" i="0" dirty="0" err="1">
                <a:solidFill>
                  <a:srgbClr val="002060"/>
                </a:solidFill>
                <a:effectLst/>
                <a:ea typeface="Cambria" panose="02040503050406030204" pitchFamily="18" charset="0"/>
              </a:rPr>
              <a:t>Những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từ</a:t>
            </a:r>
            <a:r>
              <a:rPr lang="en-US" sz="4000" b="1" i="0" dirty="0">
                <a:solidFill>
                  <a:srgbClr val="002060"/>
                </a:solidFill>
                <a:effectLst/>
                <a:ea typeface="Cambria" panose="02040503050406030204" pitchFamily="18" charset="0"/>
              </a:rPr>
              <a:t> in </a:t>
            </a:r>
            <a:r>
              <a:rPr lang="en-US" sz="4000" b="1" i="0" dirty="0" err="1">
                <a:solidFill>
                  <a:srgbClr val="002060"/>
                </a:solidFill>
                <a:effectLst/>
                <a:ea typeface="Cambria" panose="02040503050406030204" pitchFamily="18" charset="0"/>
              </a:rPr>
              <a:t>đậm</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trong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đoạn</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văn</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nào</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có</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nghĩa</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gần</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giống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nhau</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Nêu</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nét</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nghĩa</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khác</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nhau</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giữa</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chúng</a:t>
            </a:r>
            <a:r>
              <a:rPr lang="en-US" sz="4000" b="1" i="0" dirty="0">
                <a:solidFill>
                  <a:srgbClr val="002060"/>
                </a:solidFill>
                <a:effectLst/>
                <a:ea typeface="Cambria" panose="02040503050406030204" pitchFamily="18" charset="0"/>
              </a:rPr>
              <a:t>.</a:t>
            </a:r>
          </a:p>
        </p:txBody>
      </p:sp>
    </p:spTree>
    <p:extLst>
      <p:ext uri="{BB962C8B-B14F-4D97-AF65-F5344CB8AC3E}">
        <p14:creationId xmlns:p14="http://schemas.microsoft.com/office/powerpoint/2010/main" val="363787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1000"/>
                                        <p:tgtEl>
                                          <p:spTgt spid="180"/>
                                        </p:tgtEl>
                                      </p:cBhvr>
                                    </p:animEffect>
                                    <p:anim calcmode="lin" valueType="num">
                                      <p:cBhvr>
                                        <p:cTn id="8" dur="1000" fill="hold"/>
                                        <p:tgtEl>
                                          <p:spTgt spid="180"/>
                                        </p:tgtEl>
                                        <p:attrNameLst>
                                          <p:attrName>ppt_x</p:attrName>
                                        </p:attrNameLst>
                                      </p:cBhvr>
                                      <p:tavLst>
                                        <p:tav tm="0">
                                          <p:val>
                                            <p:strVal val="#ppt_x"/>
                                          </p:val>
                                        </p:tav>
                                        <p:tav tm="100000">
                                          <p:val>
                                            <p:strVal val="#ppt_x"/>
                                          </p:val>
                                        </p:tav>
                                      </p:tavLst>
                                    </p:anim>
                                    <p:anim calcmode="lin" valueType="num">
                                      <p:cBhvr>
                                        <p:cTn id="9" dur="1000" fill="hold"/>
                                        <p:tgtEl>
                                          <p:spTgt spid="1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fade">
                                      <p:cBhvr>
                                        <p:cTn id="12" dur="1000"/>
                                        <p:tgtEl>
                                          <p:spTgt spid="178"/>
                                        </p:tgtEl>
                                      </p:cBhvr>
                                    </p:animEffect>
                                    <p:anim calcmode="lin" valueType="num">
                                      <p:cBhvr>
                                        <p:cTn id="13" dur="1000" fill="hold"/>
                                        <p:tgtEl>
                                          <p:spTgt spid="178"/>
                                        </p:tgtEl>
                                        <p:attrNameLst>
                                          <p:attrName>ppt_x</p:attrName>
                                        </p:attrNameLst>
                                      </p:cBhvr>
                                      <p:tavLst>
                                        <p:tav tm="0">
                                          <p:val>
                                            <p:strVal val="#ppt_x"/>
                                          </p:val>
                                        </p:tav>
                                        <p:tav tm="100000">
                                          <p:val>
                                            <p:strVal val="#ppt_x"/>
                                          </p:val>
                                        </p:tav>
                                      </p:tavLst>
                                    </p:anim>
                                    <p:anim calcmode="lin" valueType="num">
                                      <p:cBhvr>
                                        <p:cTn id="14" dur="1000" fill="hold"/>
                                        <p:tgtEl>
                                          <p:spTgt spid="17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fade">
                                      <p:cBhvr>
                                        <p:cTn id="17" dur="1000"/>
                                        <p:tgtEl>
                                          <p:spTgt spid="176"/>
                                        </p:tgtEl>
                                      </p:cBhvr>
                                    </p:animEffect>
                                    <p:anim calcmode="lin" valueType="num">
                                      <p:cBhvr>
                                        <p:cTn id="18" dur="1000" fill="hold"/>
                                        <p:tgtEl>
                                          <p:spTgt spid="176"/>
                                        </p:tgtEl>
                                        <p:attrNameLst>
                                          <p:attrName>ppt_x</p:attrName>
                                        </p:attrNameLst>
                                      </p:cBhvr>
                                      <p:tavLst>
                                        <p:tav tm="0">
                                          <p:val>
                                            <p:strVal val="#ppt_x"/>
                                          </p:val>
                                        </p:tav>
                                        <p:tav tm="100000">
                                          <p:val>
                                            <p:strVal val="#ppt_x"/>
                                          </p:val>
                                        </p:tav>
                                      </p:tavLst>
                                    </p:anim>
                                    <p:anim calcmode="lin" valueType="num">
                                      <p:cBhvr>
                                        <p:cTn id="19" dur="1000" fill="hold"/>
                                        <p:tgtEl>
                                          <p:spTgt spid="17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5"/>
                                        </p:tgtEl>
                                        <p:attrNameLst>
                                          <p:attrName>style.visibility</p:attrName>
                                        </p:attrNameLst>
                                      </p:cBhvr>
                                      <p:to>
                                        <p:strVal val="visible"/>
                                      </p:to>
                                    </p:set>
                                    <p:animEffect transition="in" filter="fade">
                                      <p:cBhvr>
                                        <p:cTn id="22" dur="1000"/>
                                        <p:tgtEl>
                                          <p:spTgt spid="175"/>
                                        </p:tgtEl>
                                      </p:cBhvr>
                                    </p:animEffect>
                                    <p:anim calcmode="lin" valueType="num">
                                      <p:cBhvr>
                                        <p:cTn id="23" dur="1000" fill="hold"/>
                                        <p:tgtEl>
                                          <p:spTgt spid="175"/>
                                        </p:tgtEl>
                                        <p:attrNameLst>
                                          <p:attrName>ppt_x</p:attrName>
                                        </p:attrNameLst>
                                      </p:cBhvr>
                                      <p:tavLst>
                                        <p:tav tm="0">
                                          <p:val>
                                            <p:strVal val="#ppt_x"/>
                                          </p:val>
                                        </p:tav>
                                        <p:tav tm="100000">
                                          <p:val>
                                            <p:strVal val="#ppt_x"/>
                                          </p:val>
                                        </p:tav>
                                      </p:tavLst>
                                    </p:anim>
                                    <p:anim calcmode="lin" valueType="num">
                                      <p:cBhvr>
                                        <p:cTn id="24" dur="1000" fill="hold"/>
                                        <p:tgtEl>
                                          <p:spTgt spid="17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1"/>
                                        </p:tgtEl>
                                        <p:attrNameLst>
                                          <p:attrName>style.visibility</p:attrName>
                                        </p:attrNameLst>
                                      </p:cBhvr>
                                      <p:to>
                                        <p:strVal val="visible"/>
                                      </p:to>
                                    </p:set>
                                    <p:animEffect transition="in" filter="barn(inVertical)">
                                      <p:cBhvr>
                                        <p:cTn id="29"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6BE53-D18A-B10C-7783-15025DC46D1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E1F6A6E-0B42-4395-BC8E-88F85A8362BA}"/>
              </a:ext>
            </a:extLst>
          </p:cNvPr>
          <p:cNvSpPr/>
          <p:nvPr/>
        </p:nvSpPr>
        <p:spPr>
          <a:xfrm>
            <a:off x="338206" y="234465"/>
            <a:ext cx="17611587" cy="9818070"/>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dirty="0"/>
          </a:p>
        </p:txBody>
      </p:sp>
      <p:sp>
        <p:nvSpPr>
          <p:cNvPr id="90" name="Freeform 90">
            <a:extLst>
              <a:ext uri="{FF2B5EF4-FFF2-40B4-BE49-F238E27FC236}">
                <a16:creationId xmlns:a16="http://schemas.microsoft.com/office/drawing/2014/main" id="{C09E7A88-1BF9-4166-46DD-68AA9D17C5D5}"/>
              </a:ext>
            </a:extLst>
          </p:cNvPr>
          <p:cNvSpPr/>
          <p:nvPr/>
        </p:nvSpPr>
        <p:spPr>
          <a:xfrm>
            <a:off x="16002000" y="8191500"/>
            <a:ext cx="2628188" cy="2303949"/>
          </a:xfrm>
          <a:custGeom>
            <a:avLst/>
            <a:gdLst/>
            <a:ahLst/>
            <a:cxnLst/>
            <a:rect l="l" t="t" r="r" b="b"/>
            <a:pathLst>
              <a:path w="3542588" h="3065949">
                <a:moveTo>
                  <a:pt x="0" y="0"/>
                </a:moveTo>
                <a:lnTo>
                  <a:pt x="3542588" y="0"/>
                </a:lnTo>
                <a:lnTo>
                  <a:pt x="3542588" y="3065950"/>
                </a:lnTo>
                <a:lnTo>
                  <a:pt x="0" y="3065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9" name="Freeform 99">
            <a:extLst>
              <a:ext uri="{FF2B5EF4-FFF2-40B4-BE49-F238E27FC236}">
                <a16:creationId xmlns:a16="http://schemas.microsoft.com/office/drawing/2014/main" id="{9E880F52-141E-8453-9F06-3437F5CB460D}"/>
              </a:ext>
            </a:extLst>
          </p:cNvPr>
          <p:cNvSpPr/>
          <p:nvPr/>
        </p:nvSpPr>
        <p:spPr>
          <a:xfrm rot="-8211718">
            <a:off x="575927" y="-600143"/>
            <a:ext cx="1388914" cy="2233634"/>
          </a:xfrm>
          <a:custGeom>
            <a:avLst/>
            <a:gdLst/>
            <a:ahLst/>
            <a:cxnLst/>
            <a:rect l="l" t="t" r="r" b="b"/>
            <a:pathLst>
              <a:path w="1388914" h="2233634">
                <a:moveTo>
                  <a:pt x="0" y="0"/>
                </a:moveTo>
                <a:lnTo>
                  <a:pt x="1388914" y="0"/>
                </a:lnTo>
                <a:lnTo>
                  <a:pt x="1388914" y="2233634"/>
                </a:lnTo>
                <a:lnTo>
                  <a:pt x="0" y="2233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75" name="Group 174">
            <a:extLst>
              <a:ext uri="{FF2B5EF4-FFF2-40B4-BE49-F238E27FC236}">
                <a16:creationId xmlns:a16="http://schemas.microsoft.com/office/drawing/2014/main" id="{C13052B1-98F1-AFBC-8098-B1EA7800CAEC}"/>
              </a:ext>
            </a:extLst>
          </p:cNvPr>
          <p:cNvGrpSpPr/>
          <p:nvPr/>
        </p:nvGrpSpPr>
        <p:grpSpPr>
          <a:xfrm>
            <a:off x="1160742" y="342900"/>
            <a:ext cx="16074878" cy="1467761"/>
            <a:chOff x="1160742" y="342900"/>
            <a:chExt cx="16074878" cy="1467761"/>
          </a:xfrm>
        </p:grpSpPr>
        <p:grpSp>
          <p:nvGrpSpPr>
            <p:cNvPr id="170" name="Group 6">
              <a:extLst>
                <a:ext uri="{FF2B5EF4-FFF2-40B4-BE49-F238E27FC236}">
                  <a16:creationId xmlns:a16="http://schemas.microsoft.com/office/drawing/2014/main" id="{D6B1D2FF-C5B2-F90A-88DF-239DCA8F2079}"/>
                </a:ext>
              </a:extLst>
            </p:cNvPr>
            <p:cNvGrpSpPr/>
            <p:nvPr/>
          </p:nvGrpSpPr>
          <p:grpSpPr>
            <a:xfrm>
              <a:off x="2209800" y="342900"/>
              <a:ext cx="14071158" cy="1467761"/>
              <a:chOff x="0" y="0"/>
              <a:chExt cx="1978906" cy="1424845"/>
            </a:xfrm>
          </p:grpSpPr>
          <p:sp>
            <p:nvSpPr>
              <p:cNvPr id="171" name="Freeform 7">
                <a:extLst>
                  <a:ext uri="{FF2B5EF4-FFF2-40B4-BE49-F238E27FC236}">
                    <a16:creationId xmlns:a16="http://schemas.microsoft.com/office/drawing/2014/main" id="{95DA5E59-5CEE-9CD8-0A30-5A3C2D2E2BD4}"/>
                  </a:ext>
                </a:extLst>
              </p:cNvPr>
              <p:cNvSpPr/>
              <p:nvPr/>
            </p:nvSpPr>
            <p:spPr>
              <a:xfrm>
                <a:off x="0" y="0"/>
                <a:ext cx="1978906" cy="1424845"/>
              </a:xfrm>
              <a:custGeom>
                <a:avLst/>
                <a:gdLst/>
                <a:ahLst/>
                <a:cxnLst/>
                <a:rect l="l" t="t" r="r" b="b"/>
                <a:pathLst>
                  <a:path w="1978906" h="1424845">
                    <a:moveTo>
                      <a:pt x="52549" y="0"/>
                    </a:moveTo>
                    <a:lnTo>
                      <a:pt x="1926356" y="0"/>
                    </a:lnTo>
                    <a:cubicBezTo>
                      <a:pt x="1940293" y="0"/>
                      <a:pt x="1953659" y="5536"/>
                      <a:pt x="1963514" y="15391"/>
                    </a:cubicBezTo>
                    <a:cubicBezTo>
                      <a:pt x="1973369" y="25246"/>
                      <a:pt x="1978906" y="38612"/>
                      <a:pt x="1978906" y="52549"/>
                    </a:cubicBezTo>
                    <a:lnTo>
                      <a:pt x="1978906" y="1372296"/>
                    </a:lnTo>
                    <a:cubicBezTo>
                      <a:pt x="1978906" y="1401318"/>
                      <a:pt x="1955379" y="1424845"/>
                      <a:pt x="1926356" y="1424845"/>
                    </a:cubicBezTo>
                    <a:lnTo>
                      <a:pt x="52549" y="1424845"/>
                    </a:lnTo>
                    <a:cubicBezTo>
                      <a:pt x="38612" y="1424845"/>
                      <a:pt x="25246" y="1419308"/>
                      <a:pt x="15391" y="1409454"/>
                    </a:cubicBezTo>
                    <a:cubicBezTo>
                      <a:pt x="5536" y="1399599"/>
                      <a:pt x="0" y="1386232"/>
                      <a:pt x="0" y="1372296"/>
                    </a:cubicBezTo>
                    <a:lnTo>
                      <a:pt x="0" y="52549"/>
                    </a:lnTo>
                    <a:cubicBezTo>
                      <a:pt x="0" y="38612"/>
                      <a:pt x="5536" y="25246"/>
                      <a:pt x="15391" y="15391"/>
                    </a:cubicBezTo>
                    <a:cubicBezTo>
                      <a:pt x="25246" y="5536"/>
                      <a:pt x="38612" y="0"/>
                      <a:pt x="52549" y="0"/>
                    </a:cubicBezTo>
                    <a:close/>
                  </a:path>
                </a:pathLst>
              </a:custGeom>
              <a:solidFill>
                <a:srgbClr val="FFA7D2"/>
              </a:solidFill>
            </p:spPr>
            <p:txBody>
              <a:bodyPr/>
              <a:lstStyle/>
              <a:p>
                <a:endParaRPr lang="en-US"/>
              </a:p>
            </p:txBody>
          </p:sp>
          <p:sp>
            <p:nvSpPr>
              <p:cNvPr id="172" name="TextBox 8">
                <a:extLst>
                  <a:ext uri="{FF2B5EF4-FFF2-40B4-BE49-F238E27FC236}">
                    <a16:creationId xmlns:a16="http://schemas.microsoft.com/office/drawing/2014/main" id="{663F930A-733E-3E46-7F87-B58C6067E5BB}"/>
                  </a:ext>
                </a:extLst>
              </p:cNvPr>
              <p:cNvSpPr txBox="1"/>
              <p:nvPr/>
            </p:nvSpPr>
            <p:spPr>
              <a:xfrm>
                <a:off x="0" y="-47625"/>
                <a:ext cx="1978906" cy="147247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3" name="Freeform 11">
              <a:extLst>
                <a:ext uri="{FF2B5EF4-FFF2-40B4-BE49-F238E27FC236}">
                  <a16:creationId xmlns:a16="http://schemas.microsoft.com/office/drawing/2014/main" id="{DFF96307-1BF1-3C93-862B-1557B960F62C}"/>
                </a:ext>
              </a:extLst>
            </p:cNvPr>
            <p:cNvSpPr/>
            <p:nvPr/>
          </p:nvSpPr>
          <p:spPr>
            <a:xfrm rot="1709091">
              <a:off x="14778763" y="529807"/>
              <a:ext cx="2456857" cy="926233"/>
            </a:xfrm>
            <a:custGeom>
              <a:avLst/>
              <a:gdLst/>
              <a:ahLst/>
              <a:cxnLst/>
              <a:rect l="l" t="t" r="r" b="b"/>
              <a:pathLst>
                <a:path w="3587522" h="926233">
                  <a:moveTo>
                    <a:pt x="0" y="0"/>
                  </a:moveTo>
                  <a:lnTo>
                    <a:pt x="3587521" y="0"/>
                  </a:lnTo>
                  <a:lnTo>
                    <a:pt x="3587521" y="926233"/>
                  </a:lnTo>
                  <a:lnTo>
                    <a:pt x="0" y="926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4" name="Freeform 11">
              <a:extLst>
                <a:ext uri="{FF2B5EF4-FFF2-40B4-BE49-F238E27FC236}">
                  <a16:creationId xmlns:a16="http://schemas.microsoft.com/office/drawing/2014/main" id="{DD074233-391D-DE96-44D1-3B5EE25EAB4F}"/>
                </a:ext>
              </a:extLst>
            </p:cNvPr>
            <p:cNvSpPr/>
            <p:nvPr/>
          </p:nvSpPr>
          <p:spPr>
            <a:xfrm rot="19368388">
              <a:off x="1160742" y="685108"/>
              <a:ext cx="2578309" cy="926233"/>
            </a:xfrm>
            <a:custGeom>
              <a:avLst/>
              <a:gdLst/>
              <a:ahLst/>
              <a:cxnLst/>
              <a:rect l="l" t="t" r="r" b="b"/>
              <a:pathLst>
                <a:path w="3587522" h="926233">
                  <a:moveTo>
                    <a:pt x="0" y="0"/>
                  </a:moveTo>
                  <a:lnTo>
                    <a:pt x="3587521" y="0"/>
                  </a:lnTo>
                  <a:lnTo>
                    <a:pt x="3587521" y="926233"/>
                  </a:lnTo>
                  <a:lnTo>
                    <a:pt x="0" y="926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76" name="TextBox 175">
            <a:extLst>
              <a:ext uri="{FF2B5EF4-FFF2-40B4-BE49-F238E27FC236}">
                <a16:creationId xmlns:a16="http://schemas.microsoft.com/office/drawing/2014/main" id="{96A9EEFB-E8EB-70C0-6F64-F8A7DB112EE1}"/>
              </a:ext>
            </a:extLst>
          </p:cNvPr>
          <p:cNvSpPr txBox="1"/>
          <p:nvPr/>
        </p:nvSpPr>
        <p:spPr>
          <a:xfrm>
            <a:off x="3886200" y="175088"/>
            <a:ext cx="10820400" cy="1754326"/>
          </a:xfrm>
          <a:prstGeom prst="rect">
            <a:avLst/>
          </a:prstGeom>
          <a:noFill/>
        </p:spPr>
        <p:txBody>
          <a:bodyPr wrap="square" rtlCol="0">
            <a:spAutoFit/>
          </a:bodyPr>
          <a:lstStyle/>
          <a:p>
            <a:pPr lvl="0" algn="just"/>
            <a:r>
              <a:rPr lang="en-US" sz="5400" b="1" dirty="0">
                <a:solidFill>
                  <a:srgbClr val="000000"/>
                </a:solidFill>
                <a:latin typeface="Times New Roman" panose="02020603050405020304" pitchFamily="18" charset="0"/>
                <a:cs typeface="Times New Roman" panose="02020603050405020304" pitchFamily="18" charset="0"/>
              </a:rPr>
              <a:t>2. </a:t>
            </a:r>
            <a:r>
              <a:rPr lang="vi-VN" sz="5400" b="1" dirty="0">
                <a:solidFill>
                  <a:srgbClr val="000000"/>
                </a:solidFill>
                <a:latin typeface="Times New Roman" panose="02020603050405020304" pitchFamily="18" charset="0"/>
                <a:cs typeface="Times New Roman" panose="02020603050405020304" pitchFamily="18" charset="0"/>
              </a:rPr>
              <a:t>Tìm trong mỗi nhóm từ dưới đây những từ có nghĩa giống nhau.</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8EBE3DF-C3BC-0158-3073-1E3C58DDA949}"/>
              </a:ext>
            </a:extLst>
          </p:cNvPr>
          <p:cNvSpPr txBox="1"/>
          <p:nvPr/>
        </p:nvSpPr>
        <p:spPr>
          <a:xfrm>
            <a:off x="1086787" y="6781910"/>
            <a:ext cx="16317183" cy="1230209"/>
          </a:xfrm>
          <a:prstGeom prst="rect">
            <a:avLst/>
          </a:prstGeom>
          <a:noFill/>
        </p:spPr>
        <p:txBody>
          <a:bodyPr wrap="square" rtlCol="0">
            <a:spAutoFit/>
          </a:bodyPr>
          <a:lstStyle/>
          <a:p>
            <a:pPr algn="just">
              <a:lnSpc>
                <a:spcPct val="150000"/>
              </a:lnSpc>
            </a:pPr>
            <a:r>
              <a:rPr lang="vi-VN" sz="5600" b="1" i="0" dirty="0">
                <a:solidFill>
                  <a:srgbClr val="002060"/>
                </a:solidFill>
                <a:effectLst/>
                <a:latin typeface="+mj-lt"/>
                <a:cs typeface="Calibri" panose="020F0502020204030204" pitchFamily="34" charset="0"/>
              </a:rPr>
              <a:t>c. yên bình, tĩnh lặng, thanh bình, bình tĩnh, yên tĩnh</a:t>
            </a:r>
          </a:p>
        </p:txBody>
      </p:sp>
      <p:sp>
        <p:nvSpPr>
          <p:cNvPr id="5" name="TextBox 4">
            <a:extLst>
              <a:ext uri="{FF2B5EF4-FFF2-40B4-BE49-F238E27FC236}">
                <a16:creationId xmlns:a16="http://schemas.microsoft.com/office/drawing/2014/main" id="{ADC9AACA-F26F-79CF-E079-96D5A073F2D7}"/>
              </a:ext>
            </a:extLst>
          </p:cNvPr>
          <p:cNvSpPr txBox="1"/>
          <p:nvPr/>
        </p:nvSpPr>
        <p:spPr>
          <a:xfrm>
            <a:off x="1143000" y="2754673"/>
            <a:ext cx="14183583" cy="1754326"/>
          </a:xfrm>
          <a:prstGeom prst="rect">
            <a:avLst/>
          </a:prstGeom>
          <a:noFill/>
        </p:spPr>
        <p:txBody>
          <a:bodyPr wrap="square" rtlCol="0">
            <a:spAutoFit/>
          </a:bodyPr>
          <a:lstStyle/>
          <a:p>
            <a:r>
              <a:rPr lang="vi-VN" sz="5400" b="1" i="0" dirty="0">
                <a:solidFill>
                  <a:srgbClr val="002060"/>
                </a:solidFill>
                <a:effectLst/>
                <a:latin typeface="+mj-lt"/>
                <a:cs typeface="Calibri" panose="020F0502020204030204" pitchFamily="34" charset="0"/>
              </a:rPr>
              <a:t>a. chăm chỉ, cần cù, sắt đá, siêng năng, chịu khó</a:t>
            </a:r>
          </a:p>
          <a:p>
            <a:endParaRPr lang="en-US" sz="5400" dirty="0"/>
          </a:p>
        </p:txBody>
      </p:sp>
      <p:sp>
        <p:nvSpPr>
          <p:cNvPr id="6" name="TextBox 5">
            <a:extLst>
              <a:ext uri="{FF2B5EF4-FFF2-40B4-BE49-F238E27FC236}">
                <a16:creationId xmlns:a16="http://schemas.microsoft.com/office/drawing/2014/main" id="{B15781BD-C614-1C2B-11E5-1556FADEA884}"/>
              </a:ext>
            </a:extLst>
          </p:cNvPr>
          <p:cNvSpPr txBox="1"/>
          <p:nvPr/>
        </p:nvSpPr>
        <p:spPr>
          <a:xfrm>
            <a:off x="1117267" y="4950759"/>
            <a:ext cx="15685414" cy="1754326"/>
          </a:xfrm>
          <a:prstGeom prst="rect">
            <a:avLst/>
          </a:prstGeom>
          <a:noFill/>
        </p:spPr>
        <p:txBody>
          <a:bodyPr wrap="square" rtlCol="0">
            <a:spAutoFit/>
          </a:bodyPr>
          <a:lstStyle/>
          <a:p>
            <a:r>
              <a:rPr lang="vi-VN" sz="5400" b="1" i="0" dirty="0">
                <a:solidFill>
                  <a:srgbClr val="002060"/>
                </a:solidFill>
                <a:effectLst/>
                <a:latin typeface="+mj-lt"/>
                <a:cs typeface="Calibri" panose="020F0502020204030204" pitchFamily="34" charset="0"/>
              </a:rPr>
              <a:t>b. non sông, đất nước, núi non, giang sơn, quốc gia</a:t>
            </a:r>
          </a:p>
          <a:p>
            <a:endParaRPr lang="en-US" sz="5400" dirty="0"/>
          </a:p>
        </p:txBody>
      </p:sp>
    </p:spTree>
    <p:extLst>
      <p:ext uri="{BB962C8B-B14F-4D97-AF65-F5344CB8AC3E}">
        <p14:creationId xmlns:p14="http://schemas.microsoft.com/office/powerpoint/2010/main" val="28916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randombar(horizontal)">
                                      <p:cBhvr>
                                        <p:cTn id="7" dur="500"/>
                                        <p:tgtEl>
                                          <p:spTgt spid="176"/>
                                        </p:tgtEl>
                                      </p:cBhvr>
                                    </p:animEffect>
                                  </p:childTnLst>
                                </p:cTn>
                              </p:par>
                              <p:par>
                                <p:cTn id="8" presetID="14" presetClass="entr" presetSubtype="10"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randombar(horizontal)">
                                      <p:cBhvr>
                                        <p:cTn id="10" dur="500"/>
                                        <p:tgtEl>
                                          <p:spTgt spid="17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338207" y="664194"/>
            <a:ext cx="17611587" cy="8958611"/>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graphicFrame>
        <p:nvGraphicFramePr>
          <p:cNvPr id="4" name="Table 4">
            <a:extLst>
              <a:ext uri="{FF2B5EF4-FFF2-40B4-BE49-F238E27FC236}">
                <a16:creationId xmlns:a16="http://schemas.microsoft.com/office/drawing/2014/main" id="{AF491FA6-CBDD-7AD1-C826-CA387AEFA0B9}"/>
              </a:ext>
            </a:extLst>
          </p:cNvPr>
          <p:cNvGraphicFramePr>
            <a:graphicFrameLocks noGrp="1"/>
          </p:cNvGraphicFramePr>
          <p:nvPr>
            <p:extLst>
              <p:ext uri="{D42A27DB-BD31-4B8C-83A1-F6EECF244321}">
                <p14:modId xmlns:p14="http://schemas.microsoft.com/office/powerpoint/2010/main" val="71072650"/>
              </p:ext>
            </p:extLst>
          </p:nvPr>
        </p:nvGraphicFramePr>
        <p:xfrm>
          <a:off x="1981200" y="1079500"/>
          <a:ext cx="14173200" cy="7416800"/>
        </p:xfrm>
        <a:graphic>
          <a:graphicData uri="http://schemas.openxmlformats.org/drawingml/2006/table">
            <a:tbl>
              <a:tblPr firstRow="1" bandRow="1">
                <a:tableStyleId>{93296810-A885-4BE3-A3E7-6D5BEEA58F35}</a:tableStyleId>
              </a:tblPr>
              <a:tblGrid>
                <a:gridCol w="2209800">
                  <a:extLst>
                    <a:ext uri="{9D8B030D-6E8A-4147-A177-3AD203B41FA5}">
                      <a16:colId xmlns:a16="http://schemas.microsoft.com/office/drawing/2014/main" val="1361138982"/>
                    </a:ext>
                  </a:extLst>
                </a:gridCol>
                <a:gridCol w="5943600">
                  <a:extLst>
                    <a:ext uri="{9D8B030D-6E8A-4147-A177-3AD203B41FA5}">
                      <a16:colId xmlns:a16="http://schemas.microsoft.com/office/drawing/2014/main" val="3373130109"/>
                    </a:ext>
                  </a:extLst>
                </a:gridCol>
                <a:gridCol w="6019800">
                  <a:extLst>
                    <a:ext uri="{9D8B030D-6E8A-4147-A177-3AD203B41FA5}">
                      <a16:colId xmlns:a16="http://schemas.microsoft.com/office/drawing/2014/main" val="3750243288"/>
                    </a:ext>
                  </a:extLst>
                </a:gridCol>
              </a:tblGrid>
              <a:tr h="1627797">
                <a:tc>
                  <a:txBody>
                    <a:bodyPr/>
                    <a:lstStyle/>
                    <a:p>
                      <a:pPr algn="ctr"/>
                      <a:r>
                        <a:rPr lang="en-US" sz="4800" dirty="0" err="1">
                          <a:solidFill>
                            <a:srgbClr val="002060"/>
                          </a:solidFill>
                        </a:rPr>
                        <a:t>Câu</a:t>
                      </a:r>
                      <a:endParaRPr lang="en-US" sz="4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800" dirty="0" err="1">
                          <a:solidFill>
                            <a:srgbClr val="002060"/>
                          </a:solidFill>
                        </a:rPr>
                        <a:t>Những</a:t>
                      </a:r>
                      <a:r>
                        <a:rPr lang="en-US" sz="4800" dirty="0">
                          <a:solidFill>
                            <a:srgbClr val="002060"/>
                          </a:solidFill>
                        </a:rPr>
                        <a:t> </a:t>
                      </a:r>
                      <a:r>
                        <a:rPr lang="en-US" sz="4800" dirty="0" err="1">
                          <a:solidFill>
                            <a:srgbClr val="002060"/>
                          </a:solidFill>
                        </a:rPr>
                        <a:t>từ</a:t>
                      </a:r>
                      <a:r>
                        <a:rPr lang="en-US" sz="4800" dirty="0">
                          <a:solidFill>
                            <a:srgbClr val="002060"/>
                          </a:solidFill>
                        </a:rPr>
                        <a:t> </a:t>
                      </a:r>
                      <a:r>
                        <a:rPr lang="en-US" sz="4800" dirty="0" err="1">
                          <a:solidFill>
                            <a:srgbClr val="002060"/>
                          </a:solidFill>
                        </a:rPr>
                        <a:t>có</a:t>
                      </a:r>
                      <a:r>
                        <a:rPr lang="en-US" sz="4800" dirty="0">
                          <a:solidFill>
                            <a:srgbClr val="002060"/>
                          </a:solidFill>
                        </a:rPr>
                        <a:t> </a:t>
                      </a:r>
                      <a:r>
                        <a:rPr lang="en-US" sz="4800" dirty="0" err="1">
                          <a:solidFill>
                            <a:srgbClr val="002060"/>
                          </a:solidFill>
                        </a:rPr>
                        <a:t>nghĩa</a:t>
                      </a:r>
                      <a:r>
                        <a:rPr lang="en-US" sz="4800" dirty="0">
                          <a:solidFill>
                            <a:srgbClr val="002060"/>
                          </a:solidFill>
                        </a:rPr>
                        <a:t> </a:t>
                      </a:r>
                      <a:r>
                        <a:rPr lang="en-US" sz="4800" dirty="0" err="1">
                          <a:solidFill>
                            <a:srgbClr val="002060"/>
                          </a:solidFill>
                        </a:rPr>
                        <a:t>giống</a:t>
                      </a:r>
                      <a:r>
                        <a:rPr lang="en-US" sz="4800" dirty="0">
                          <a:solidFill>
                            <a:srgbClr val="002060"/>
                          </a:solidFill>
                        </a:rPr>
                        <a:t> </a:t>
                      </a:r>
                      <a:r>
                        <a:rPr lang="en-US" sz="4800" dirty="0" err="1">
                          <a:solidFill>
                            <a:srgbClr val="002060"/>
                          </a:solidFill>
                        </a:rPr>
                        <a:t>nhau</a:t>
                      </a:r>
                      <a:endParaRPr lang="en-US" sz="4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800" dirty="0" err="1">
                          <a:solidFill>
                            <a:srgbClr val="002060"/>
                          </a:solidFill>
                        </a:rPr>
                        <a:t>Từ</a:t>
                      </a:r>
                      <a:r>
                        <a:rPr lang="en-US" sz="4800" dirty="0">
                          <a:solidFill>
                            <a:srgbClr val="002060"/>
                          </a:solidFill>
                        </a:rPr>
                        <a:t> </a:t>
                      </a:r>
                      <a:r>
                        <a:rPr lang="en-US" sz="4800" dirty="0" err="1">
                          <a:solidFill>
                            <a:srgbClr val="002060"/>
                          </a:solidFill>
                        </a:rPr>
                        <a:t>không</a:t>
                      </a:r>
                      <a:r>
                        <a:rPr lang="en-US" sz="4800" dirty="0">
                          <a:solidFill>
                            <a:srgbClr val="002060"/>
                          </a:solidFill>
                        </a:rPr>
                        <a:t> </a:t>
                      </a:r>
                      <a:r>
                        <a:rPr lang="en-US" sz="4800" dirty="0" err="1">
                          <a:solidFill>
                            <a:srgbClr val="002060"/>
                          </a:solidFill>
                        </a:rPr>
                        <a:t>cùng</a:t>
                      </a:r>
                      <a:r>
                        <a:rPr lang="en-US" sz="4800" dirty="0">
                          <a:solidFill>
                            <a:srgbClr val="002060"/>
                          </a:solidFill>
                        </a:rPr>
                        <a:t> </a:t>
                      </a:r>
                      <a:r>
                        <a:rPr lang="en-US" sz="4800" dirty="0" err="1">
                          <a:solidFill>
                            <a:srgbClr val="002060"/>
                          </a:solidFill>
                        </a:rPr>
                        <a:t>nhóm</a:t>
                      </a:r>
                      <a:endParaRPr lang="en-US" sz="4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902989538"/>
                  </a:ext>
                </a:extLst>
              </a:tr>
              <a:tr h="1902803">
                <a:tc>
                  <a:txBody>
                    <a:bodyPr/>
                    <a:lstStyle/>
                    <a:p>
                      <a:pPr algn="ctr"/>
                      <a:r>
                        <a:rPr lang="en-US" sz="7200" dirty="0">
                          <a:solidFill>
                            <a:srgbClr val="00206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4650097"/>
                  </a:ext>
                </a:extLst>
              </a:tr>
              <a:tr h="1752600">
                <a:tc>
                  <a:txBody>
                    <a:bodyPr/>
                    <a:lstStyle/>
                    <a:p>
                      <a:pPr algn="ctr"/>
                      <a:r>
                        <a:rPr lang="en-US" sz="7200" dirty="0">
                          <a:solidFill>
                            <a:srgbClr val="00206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9611313"/>
                  </a:ext>
                </a:extLst>
              </a:tr>
              <a:tr h="2133600">
                <a:tc>
                  <a:txBody>
                    <a:bodyPr/>
                    <a:lstStyle/>
                    <a:p>
                      <a:pPr algn="ctr"/>
                      <a:r>
                        <a:rPr lang="en-US" sz="7200" dirty="0">
                          <a:solidFill>
                            <a:srgbClr val="002060"/>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3231620"/>
                  </a:ext>
                </a:extLst>
              </a:tr>
            </a:tbl>
          </a:graphicData>
        </a:graphic>
      </p:graphicFrame>
      <p:sp>
        <p:nvSpPr>
          <p:cNvPr id="5" name="TextBox 4">
            <a:extLst>
              <a:ext uri="{FF2B5EF4-FFF2-40B4-BE49-F238E27FC236}">
                <a16:creationId xmlns:a16="http://schemas.microsoft.com/office/drawing/2014/main" id="{7D6D48B1-561C-57F1-605A-B972EAC59D5C}"/>
              </a:ext>
            </a:extLst>
          </p:cNvPr>
          <p:cNvSpPr txBox="1"/>
          <p:nvPr/>
        </p:nvSpPr>
        <p:spPr>
          <a:xfrm>
            <a:off x="4419600" y="2933700"/>
            <a:ext cx="5410200" cy="1446550"/>
          </a:xfrm>
          <a:prstGeom prst="rect">
            <a:avLst/>
          </a:prstGeom>
          <a:noFill/>
        </p:spPr>
        <p:txBody>
          <a:bodyPr wrap="square" rtlCol="0">
            <a:spAutoFit/>
          </a:bodyPr>
          <a:lstStyle/>
          <a:p>
            <a:pPr algn="just"/>
            <a:r>
              <a:rPr lang="en-US" sz="4400" b="1">
                <a:solidFill>
                  <a:srgbClr val="FF0000"/>
                </a:solidFill>
              </a:rPr>
              <a:t>chăm </a:t>
            </a:r>
            <a:r>
              <a:rPr lang="en-US" sz="4400" b="1" dirty="0" err="1">
                <a:solidFill>
                  <a:srgbClr val="FF0000"/>
                </a:solidFill>
              </a:rPr>
              <a:t>chỉ</a:t>
            </a:r>
            <a:r>
              <a:rPr lang="en-US" sz="4400" b="1" dirty="0">
                <a:solidFill>
                  <a:srgbClr val="FF0000"/>
                </a:solidFill>
              </a:rPr>
              <a:t>, </a:t>
            </a:r>
            <a:r>
              <a:rPr lang="en-US" sz="4400" b="1" dirty="0" err="1">
                <a:solidFill>
                  <a:srgbClr val="FF0000"/>
                </a:solidFill>
              </a:rPr>
              <a:t>cần</a:t>
            </a:r>
            <a:r>
              <a:rPr lang="en-US" sz="4400" b="1" dirty="0">
                <a:solidFill>
                  <a:srgbClr val="FF0000"/>
                </a:solidFill>
              </a:rPr>
              <a:t> </a:t>
            </a:r>
            <a:r>
              <a:rPr lang="en-US" sz="4400" b="1" dirty="0" err="1">
                <a:solidFill>
                  <a:srgbClr val="FF0000"/>
                </a:solidFill>
              </a:rPr>
              <a:t>cù</a:t>
            </a:r>
            <a:r>
              <a:rPr lang="en-US" sz="4400" b="1" dirty="0">
                <a:solidFill>
                  <a:srgbClr val="FF0000"/>
                </a:solidFill>
              </a:rPr>
              <a:t>, </a:t>
            </a:r>
            <a:r>
              <a:rPr lang="en-US" sz="4400" b="1" dirty="0" err="1">
                <a:solidFill>
                  <a:srgbClr val="FF0000"/>
                </a:solidFill>
              </a:rPr>
              <a:t>siêng</a:t>
            </a:r>
            <a:r>
              <a:rPr lang="en-US" sz="4400" b="1" dirty="0">
                <a:solidFill>
                  <a:srgbClr val="FF0000"/>
                </a:solidFill>
              </a:rPr>
              <a:t> </a:t>
            </a:r>
            <a:r>
              <a:rPr lang="en-US" sz="4400" b="1" dirty="0" err="1">
                <a:solidFill>
                  <a:srgbClr val="FF0000"/>
                </a:solidFill>
              </a:rPr>
              <a:t>năng</a:t>
            </a:r>
            <a:r>
              <a:rPr lang="en-US" sz="4400" b="1" dirty="0">
                <a:solidFill>
                  <a:srgbClr val="FF0000"/>
                </a:solidFill>
              </a:rPr>
              <a:t>, </a:t>
            </a:r>
            <a:r>
              <a:rPr lang="en-US" sz="4400" b="1" dirty="0" err="1">
                <a:solidFill>
                  <a:srgbClr val="FF0000"/>
                </a:solidFill>
              </a:rPr>
              <a:t>chịu</a:t>
            </a:r>
            <a:r>
              <a:rPr lang="en-US" sz="4400" b="1" dirty="0">
                <a:solidFill>
                  <a:srgbClr val="FF0000"/>
                </a:solidFill>
              </a:rPr>
              <a:t> </a:t>
            </a:r>
            <a:r>
              <a:rPr lang="en-US" sz="4400" b="1" dirty="0" err="1">
                <a:solidFill>
                  <a:srgbClr val="FF0000"/>
                </a:solidFill>
              </a:rPr>
              <a:t>khó</a:t>
            </a:r>
            <a:endParaRPr lang="en-US" sz="4400" b="1" dirty="0">
              <a:solidFill>
                <a:srgbClr val="FF0000"/>
              </a:solidFill>
            </a:endParaRPr>
          </a:p>
        </p:txBody>
      </p:sp>
      <p:sp>
        <p:nvSpPr>
          <p:cNvPr id="6" name="TextBox 5">
            <a:extLst>
              <a:ext uri="{FF2B5EF4-FFF2-40B4-BE49-F238E27FC236}">
                <a16:creationId xmlns:a16="http://schemas.microsoft.com/office/drawing/2014/main" id="{2AE8CA00-FA0E-95E4-BEFE-CCDFC5477352}"/>
              </a:ext>
            </a:extLst>
          </p:cNvPr>
          <p:cNvSpPr txBox="1"/>
          <p:nvPr/>
        </p:nvSpPr>
        <p:spPr>
          <a:xfrm>
            <a:off x="10515600" y="3162300"/>
            <a:ext cx="5410200" cy="769441"/>
          </a:xfrm>
          <a:prstGeom prst="rect">
            <a:avLst/>
          </a:prstGeom>
          <a:noFill/>
        </p:spPr>
        <p:txBody>
          <a:bodyPr wrap="square" rtlCol="0">
            <a:spAutoFit/>
          </a:bodyPr>
          <a:lstStyle/>
          <a:p>
            <a:pPr algn="just"/>
            <a:r>
              <a:rPr lang="en-US" sz="4400" b="1">
                <a:solidFill>
                  <a:srgbClr val="FF0000"/>
                </a:solidFill>
              </a:rPr>
              <a:t>sắt </a:t>
            </a:r>
            <a:r>
              <a:rPr lang="en-US" sz="4400" b="1" dirty="0" err="1">
                <a:solidFill>
                  <a:srgbClr val="FF0000"/>
                </a:solidFill>
              </a:rPr>
              <a:t>đá</a:t>
            </a:r>
            <a:endParaRPr lang="en-US" sz="4400" b="1" dirty="0">
              <a:solidFill>
                <a:srgbClr val="FF0000"/>
              </a:solidFill>
            </a:endParaRPr>
          </a:p>
        </p:txBody>
      </p:sp>
      <p:sp>
        <p:nvSpPr>
          <p:cNvPr id="7" name="TextBox 6">
            <a:extLst>
              <a:ext uri="{FF2B5EF4-FFF2-40B4-BE49-F238E27FC236}">
                <a16:creationId xmlns:a16="http://schemas.microsoft.com/office/drawing/2014/main" id="{E4005464-93CD-0A60-630A-178EC349088A}"/>
              </a:ext>
            </a:extLst>
          </p:cNvPr>
          <p:cNvSpPr txBox="1"/>
          <p:nvPr/>
        </p:nvSpPr>
        <p:spPr>
          <a:xfrm>
            <a:off x="4495800" y="4762500"/>
            <a:ext cx="5410200" cy="1446550"/>
          </a:xfrm>
          <a:prstGeom prst="rect">
            <a:avLst/>
          </a:prstGeom>
          <a:noFill/>
        </p:spPr>
        <p:txBody>
          <a:bodyPr wrap="square" rtlCol="0">
            <a:spAutoFit/>
          </a:bodyPr>
          <a:lstStyle/>
          <a:p>
            <a:pPr algn="just"/>
            <a:r>
              <a:rPr lang="en-US" sz="4400" b="1">
                <a:solidFill>
                  <a:srgbClr val="FF0000"/>
                </a:solidFill>
              </a:rPr>
              <a:t>non </a:t>
            </a:r>
            <a:r>
              <a:rPr lang="en-US" sz="4400" b="1" dirty="0" err="1">
                <a:solidFill>
                  <a:srgbClr val="FF0000"/>
                </a:solidFill>
              </a:rPr>
              <a:t>sông</a:t>
            </a:r>
            <a:r>
              <a:rPr lang="en-US" sz="4400" b="1" dirty="0">
                <a:solidFill>
                  <a:srgbClr val="FF0000"/>
                </a:solidFill>
              </a:rPr>
              <a:t>, </a:t>
            </a:r>
            <a:r>
              <a:rPr lang="en-US" sz="4400" b="1" dirty="0" err="1">
                <a:solidFill>
                  <a:srgbClr val="FF0000"/>
                </a:solidFill>
              </a:rPr>
              <a:t>đất</a:t>
            </a:r>
            <a:r>
              <a:rPr lang="en-US" sz="4400" b="1" dirty="0">
                <a:solidFill>
                  <a:srgbClr val="FF0000"/>
                </a:solidFill>
              </a:rPr>
              <a:t> </a:t>
            </a:r>
            <a:r>
              <a:rPr lang="en-US" sz="4400" b="1" dirty="0" err="1">
                <a:solidFill>
                  <a:srgbClr val="FF0000"/>
                </a:solidFill>
              </a:rPr>
              <a:t>nước</a:t>
            </a:r>
            <a:r>
              <a:rPr lang="en-US" sz="4400" b="1" dirty="0">
                <a:solidFill>
                  <a:srgbClr val="FF0000"/>
                </a:solidFill>
              </a:rPr>
              <a:t>, </a:t>
            </a:r>
            <a:r>
              <a:rPr lang="en-US" sz="4400" b="1" dirty="0" err="1">
                <a:solidFill>
                  <a:srgbClr val="FF0000"/>
                </a:solidFill>
              </a:rPr>
              <a:t>giang</a:t>
            </a:r>
            <a:r>
              <a:rPr lang="en-US" sz="4400" b="1" dirty="0">
                <a:solidFill>
                  <a:srgbClr val="FF0000"/>
                </a:solidFill>
              </a:rPr>
              <a:t> </a:t>
            </a:r>
            <a:r>
              <a:rPr lang="en-US" sz="4400" b="1" dirty="0" err="1">
                <a:solidFill>
                  <a:srgbClr val="FF0000"/>
                </a:solidFill>
              </a:rPr>
              <a:t>sơn</a:t>
            </a:r>
            <a:r>
              <a:rPr lang="en-US" sz="4400" b="1" dirty="0">
                <a:solidFill>
                  <a:srgbClr val="FF0000"/>
                </a:solidFill>
              </a:rPr>
              <a:t>, </a:t>
            </a:r>
            <a:r>
              <a:rPr lang="en-US" sz="4400" b="1" dirty="0" err="1">
                <a:solidFill>
                  <a:srgbClr val="FF0000"/>
                </a:solidFill>
              </a:rPr>
              <a:t>quốc</a:t>
            </a:r>
            <a:r>
              <a:rPr lang="en-US" sz="4400" b="1" dirty="0">
                <a:solidFill>
                  <a:srgbClr val="FF0000"/>
                </a:solidFill>
              </a:rPr>
              <a:t> </a:t>
            </a:r>
            <a:r>
              <a:rPr lang="en-US" sz="4400" b="1" dirty="0" err="1">
                <a:solidFill>
                  <a:srgbClr val="FF0000"/>
                </a:solidFill>
              </a:rPr>
              <a:t>gia</a:t>
            </a:r>
            <a:endParaRPr lang="en-US" sz="4400" b="1" dirty="0">
              <a:solidFill>
                <a:srgbClr val="FF0000"/>
              </a:solidFill>
            </a:endParaRPr>
          </a:p>
        </p:txBody>
      </p:sp>
      <p:sp>
        <p:nvSpPr>
          <p:cNvPr id="8" name="TextBox 7">
            <a:extLst>
              <a:ext uri="{FF2B5EF4-FFF2-40B4-BE49-F238E27FC236}">
                <a16:creationId xmlns:a16="http://schemas.microsoft.com/office/drawing/2014/main" id="{DFE4FA52-EB6F-BBA6-DF08-03A71DF5CBD8}"/>
              </a:ext>
            </a:extLst>
          </p:cNvPr>
          <p:cNvSpPr txBox="1"/>
          <p:nvPr/>
        </p:nvSpPr>
        <p:spPr>
          <a:xfrm>
            <a:off x="10591800" y="4991100"/>
            <a:ext cx="5410200" cy="769441"/>
          </a:xfrm>
          <a:prstGeom prst="rect">
            <a:avLst/>
          </a:prstGeom>
          <a:noFill/>
        </p:spPr>
        <p:txBody>
          <a:bodyPr wrap="square" rtlCol="0">
            <a:spAutoFit/>
          </a:bodyPr>
          <a:lstStyle/>
          <a:p>
            <a:pPr algn="just"/>
            <a:r>
              <a:rPr lang="en-US" sz="4400" b="1">
                <a:solidFill>
                  <a:srgbClr val="FF0000"/>
                </a:solidFill>
              </a:rPr>
              <a:t>núi </a:t>
            </a:r>
            <a:r>
              <a:rPr lang="en-US" sz="4400" b="1" dirty="0">
                <a:solidFill>
                  <a:srgbClr val="FF0000"/>
                </a:solidFill>
              </a:rPr>
              <a:t>non</a:t>
            </a:r>
          </a:p>
        </p:txBody>
      </p:sp>
      <p:sp>
        <p:nvSpPr>
          <p:cNvPr id="9" name="TextBox 8">
            <a:extLst>
              <a:ext uri="{FF2B5EF4-FFF2-40B4-BE49-F238E27FC236}">
                <a16:creationId xmlns:a16="http://schemas.microsoft.com/office/drawing/2014/main" id="{23DE08BB-DE47-3B74-6870-5A18EADB148E}"/>
              </a:ext>
            </a:extLst>
          </p:cNvPr>
          <p:cNvSpPr txBox="1"/>
          <p:nvPr/>
        </p:nvSpPr>
        <p:spPr>
          <a:xfrm>
            <a:off x="4419600" y="6591300"/>
            <a:ext cx="5410200" cy="1446550"/>
          </a:xfrm>
          <a:prstGeom prst="rect">
            <a:avLst/>
          </a:prstGeom>
          <a:noFill/>
        </p:spPr>
        <p:txBody>
          <a:bodyPr wrap="square" rtlCol="0">
            <a:spAutoFit/>
          </a:bodyPr>
          <a:lstStyle/>
          <a:p>
            <a:pPr algn="just"/>
            <a:r>
              <a:rPr lang="en-US" sz="4400" b="1">
                <a:solidFill>
                  <a:srgbClr val="FF0000"/>
                </a:solidFill>
              </a:rPr>
              <a:t>yên </a:t>
            </a:r>
            <a:r>
              <a:rPr lang="en-US" sz="4400" b="1" dirty="0" err="1">
                <a:solidFill>
                  <a:srgbClr val="FF0000"/>
                </a:solidFill>
              </a:rPr>
              <a:t>bình</a:t>
            </a:r>
            <a:r>
              <a:rPr lang="en-US" sz="4400" b="1" dirty="0">
                <a:solidFill>
                  <a:srgbClr val="FF0000"/>
                </a:solidFill>
              </a:rPr>
              <a:t>, </a:t>
            </a:r>
            <a:r>
              <a:rPr lang="en-US" sz="4400" b="1" dirty="0" err="1">
                <a:solidFill>
                  <a:srgbClr val="FF0000"/>
                </a:solidFill>
              </a:rPr>
              <a:t>tĩnh</a:t>
            </a:r>
            <a:r>
              <a:rPr lang="en-US" sz="4400" b="1" dirty="0">
                <a:solidFill>
                  <a:srgbClr val="FF0000"/>
                </a:solidFill>
              </a:rPr>
              <a:t> </a:t>
            </a:r>
            <a:r>
              <a:rPr lang="en-US" sz="4400" b="1" dirty="0" err="1">
                <a:solidFill>
                  <a:srgbClr val="FF0000"/>
                </a:solidFill>
              </a:rPr>
              <a:t>lặng</a:t>
            </a:r>
            <a:r>
              <a:rPr lang="en-US" sz="4400" b="1" dirty="0">
                <a:solidFill>
                  <a:srgbClr val="FF0000"/>
                </a:solidFill>
              </a:rPr>
              <a:t>, </a:t>
            </a:r>
            <a:r>
              <a:rPr lang="en-US" sz="4400" b="1" dirty="0" err="1">
                <a:solidFill>
                  <a:srgbClr val="FF0000"/>
                </a:solidFill>
              </a:rPr>
              <a:t>thanh</a:t>
            </a:r>
            <a:r>
              <a:rPr lang="en-US" sz="4400" b="1" dirty="0">
                <a:solidFill>
                  <a:srgbClr val="FF0000"/>
                </a:solidFill>
              </a:rPr>
              <a:t> </a:t>
            </a:r>
            <a:r>
              <a:rPr lang="en-US" sz="4400" b="1" dirty="0" err="1">
                <a:solidFill>
                  <a:srgbClr val="FF0000"/>
                </a:solidFill>
              </a:rPr>
              <a:t>bình</a:t>
            </a:r>
            <a:r>
              <a:rPr lang="en-US" sz="4400" b="1" dirty="0">
                <a:solidFill>
                  <a:srgbClr val="FF0000"/>
                </a:solidFill>
              </a:rPr>
              <a:t>, </a:t>
            </a:r>
            <a:r>
              <a:rPr lang="en-US" sz="4400" b="1" dirty="0" err="1">
                <a:solidFill>
                  <a:srgbClr val="FF0000"/>
                </a:solidFill>
              </a:rPr>
              <a:t>yên</a:t>
            </a:r>
            <a:r>
              <a:rPr lang="en-US" sz="4400" b="1" dirty="0">
                <a:solidFill>
                  <a:srgbClr val="FF0000"/>
                </a:solidFill>
              </a:rPr>
              <a:t> </a:t>
            </a:r>
            <a:r>
              <a:rPr lang="en-US" sz="4400" b="1" dirty="0" err="1">
                <a:solidFill>
                  <a:srgbClr val="FF0000"/>
                </a:solidFill>
              </a:rPr>
              <a:t>tĩnh</a:t>
            </a:r>
            <a:endParaRPr lang="en-US" sz="4400" b="1" dirty="0">
              <a:solidFill>
                <a:srgbClr val="FF0000"/>
              </a:solidFill>
            </a:endParaRPr>
          </a:p>
        </p:txBody>
      </p:sp>
      <p:sp>
        <p:nvSpPr>
          <p:cNvPr id="10" name="TextBox 9">
            <a:extLst>
              <a:ext uri="{FF2B5EF4-FFF2-40B4-BE49-F238E27FC236}">
                <a16:creationId xmlns:a16="http://schemas.microsoft.com/office/drawing/2014/main" id="{73390722-B01F-3C77-6E88-19605C29B7A4}"/>
              </a:ext>
            </a:extLst>
          </p:cNvPr>
          <p:cNvSpPr txBox="1"/>
          <p:nvPr/>
        </p:nvSpPr>
        <p:spPr>
          <a:xfrm>
            <a:off x="10515600" y="6819900"/>
            <a:ext cx="5410200" cy="769441"/>
          </a:xfrm>
          <a:prstGeom prst="rect">
            <a:avLst/>
          </a:prstGeom>
          <a:noFill/>
        </p:spPr>
        <p:txBody>
          <a:bodyPr wrap="square" rtlCol="0">
            <a:spAutoFit/>
          </a:bodyPr>
          <a:lstStyle/>
          <a:p>
            <a:pPr algn="just"/>
            <a:r>
              <a:rPr lang="en-US" sz="4400" b="1">
                <a:solidFill>
                  <a:srgbClr val="FF0000"/>
                </a:solidFill>
              </a:rPr>
              <a:t>bình </a:t>
            </a:r>
            <a:r>
              <a:rPr lang="en-US" sz="4400" b="1" dirty="0" err="1">
                <a:solidFill>
                  <a:srgbClr val="FF0000"/>
                </a:solidFill>
              </a:rPr>
              <a:t>tĩnh</a:t>
            </a:r>
            <a:endParaRPr lang="en-US" sz="4400" b="1" dirty="0">
              <a:solidFill>
                <a:srgbClr val="FF0000"/>
              </a:solidFill>
            </a:endParaRPr>
          </a:p>
        </p:txBody>
      </p:sp>
    </p:spTree>
    <p:extLst>
      <p:ext uri="{BB962C8B-B14F-4D97-AF65-F5344CB8AC3E}">
        <p14:creationId xmlns:p14="http://schemas.microsoft.com/office/powerpoint/2010/main" val="4089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338207" y="342900"/>
            <a:ext cx="17611587" cy="9601200"/>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3"/>
            <a:stretch>
              <a:fillRect t="-11588" b="-6364"/>
            </a:stretch>
          </a:blipFill>
        </p:spPr>
        <p:txBody>
          <a:bodyPr/>
          <a:lstStyle/>
          <a:p>
            <a:endParaRPr lang="en-US"/>
          </a:p>
        </p:txBody>
      </p:sp>
      <p:sp>
        <p:nvSpPr>
          <p:cNvPr id="36" name="Rectangle 35">
            <a:extLst>
              <a:ext uri="{FF2B5EF4-FFF2-40B4-BE49-F238E27FC236}">
                <a16:creationId xmlns:a16="http://schemas.microsoft.com/office/drawing/2014/main" id="{AD375653-1805-42D1-016A-351C40770384}"/>
              </a:ext>
            </a:extLst>
          </p:cNvPr>
          <p:cNvSpPr/>
          <p:nvPr/>
        </p:nvSpPr>
        <p:spPr>
          <a:xfrm>
            <a:off x="838199" y="2133600"/>
            <a:ext cx="7620001" cy="4000500"/>
          </a:xfrm>
          <a:prstGeom prst="rect">
            <a:avLst/>
          </a:prstGeom>
          <a:solidFill>
            <a:schemeClr val="accent3">
              <a:lumMod val="20000"/>
              <a:lumOff val="80000"/>
            </a:schemeClr>
          </a:solidFill>
        </p:spPr>
        <p:style>
          <a:lnRef idx="1">
            <a:schemeClr val="accent1"/>
          </a:lnRef>
          <a:fillRef idx="2">
            <a:schemeClr val="accent1"/>
          </a:fillRef>
          <a:effectRef idx="1">
            <a:schemeClr val="accent1"/>
          </a:effectRef>
          <a:fontRef idx="minor">
            <a:schemeClr val="dk1"/>
          </a:fontRef>
        </p:style>
        <p:txBody>
          <a:bodyPr anchor="ctr"/>
          <a:lstStyle/>
          <a:p>
            <a:pPr algn="ctr" defTabSz="1828800">
              <a:defRPr/>
            </a:pPr>
            <a:endParaRPr lang="en-US" sz="2700">
              <a:solidFill>
                <a:prstClr val="black"/>
              </a:solidFill>
              <a:latin typeface="Cambria" panose="02040503050406030204" pitchFamily="18" charset="0"/>
              <a:ea typeface="Cambria" panose="02040503050406030204" pitchFamily="18" charset="0"/>
            </a:endParaRPr>
          </a:p>
        </p:txBody>
      </p:sp>
      <p:sp>
        <p:nvSpPr>
          <p:cNvPr id="37" name="Rectangle 36">
            <a:extLst>
              <a:ext uri="{FF2B5EF4-FFF2-40B4-BE49-F238E27FC236}">
                <a16:creationId xmlns:a16="http://schemas.microsoft.com/office/drawing/2014/main" id="{3A397AAE-41C1-1248-1E84-8B33B279F180}"/>
              </a:ext>
            </a:extLst>
          </p:cNvPr>
          <p:cNvSpPr/>
          <p:nvPr/>
        </p:nvSpPr>
        <p:spPr>
          <a:xfrm>
            <a:off x="9296399" y="2133600"/>
            <a:ext cx="8001001" cy="4000500"/>
          </a:xfrm>
          <a:prstGeom prst="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anchor="ctr"/>
          <a:lstStyle/>
          <a:p>
            <a:pPr algn="ctr" defTabSz="1828800">
              <a:defRPr/>
            </a:pPr>
            <a:endParaRPr lang="en-US" sz="2700">
              <a:solidFill>
                <a:prstClr val="black"/>
              </a:solidFill>
              <a:latin typeface="Cambria" panose="02040503050406030204" pitchFamily="18" charset="0"/>
              <a:ea typeface="Cambria" panose="02040503050406030204" pitchFamily="18" charset="0"/>
            </a:endParaRPr>
          </a:p>
        </p:txBody>
      </p:sp>
      <p:sp>
        <p:nvSpPr>
          <p:cNvPr id="42" name="Oval 13">
            <a:extLst>
              <a:ext uri="{FF2B5EF4-FFF2-40B4-BE49-F238E27FC236}">
                <a16:creationId xmlns:a16="http://schemas.microsoft.com/office/drawing/2014/main" id="{294E1D2F-E91A-6164-A2F9-2EC065C5B18C}"/>
              </a:ext>
            </a:extLst>
          </p:cNvPr>
          <p:cNvSpPr>
            <a:spLocks noChangeArrowheads="1"/>
          </p:cNvSpPr>
          <p:nvPr/>
        </p:nvSpPr>
        <p:spPr bwMode="auto">
          <a:xfrm>
            <a:off x="11353800" y="5143500"/>
            <a:ext cx="4343400" cy="914400"/>
          </a:xfrm>
          <a:prstGeom prst="ellipse">
            <a:avLst/>
          </a:prstGeom>
          <a:noFill/>
          <a:ln>
            <a:noFill/>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828800">
              <a:spcBef>
                <a:spcPct val="0"/>
              </a:spcBef>
              <a:buNone/>
              <a:defRPr/>
            </a:pPr>
            <a:r>
              <a:rPr lang="en-US" altLang="en-US" sz="4800" b="1" dirty="0" err="1">
                <a:solidFill>
                  <a:prstClr val="black">
                    <a:lumMod val="95000"/>
                    <a:lumOff val="5000"/>
                  </a:prstClr>
                </a:solidFill>
                <a:latin typeface="Cambria" panose="02040503050406030204" pitchFamily="18" charset="0"/>
                <a:ea typeface="Cambria" panose="02040503050406030204" pitchFamily="18" charset="0"/>
              </a:rPr>
              <a:t>Ví</a:t>
            </a:r>
            <a:r>
              <a:rPr lang="en-US" altLang="en-US" sz="4800" b="1" dirty="0">
                <a:solidFill>
                  <a:prstClr val="black">
                    <a:lumMod val="95000"/>
                    <a:lumOff val="5000"/>
                  </a:prstClr>
                </a:solidFill>
                <a:latin typeface="Cambria" panose="02040503050406030204" pitchFamily="18" charset="0"/>
                <a:ea typeface="Cambria" panose="02040503050406030204" pitchFamily="18" charset="0"/>
              </a:rPr>
              <a:t> </a:t>
            </a:r>
            <a:r>
              <a:rPr lang="en-US" altLang="en-US" sz="4800" b="1" dirty="0" err="1">
                <a:solidFill>
                  <a:prstClr val="black">
                    <a:lumMod val="95000"/>
                    <a:lumOff val="5000"/>
                  </a:prstClr>
                </a:solidFill>
                <a:latin typeface="Cambria" panose="02040503050406030204" pitchFamily="18" charset="0"/>
                <a:ea typeface="Cambria" panose="02040503050406030204" pitchFamily="18" charset="0"/>
              </a:rPr>
              <a:t>dụ</a:t>
            </a:r>
            <a:r>
              <a:rPr lang="en-US" altLang="en-US" sz="4800" b="1" dirty="0">
                <a:solidFill>
                  <a:prstClr val="black">
                    <a:lumMod val="95000"/>
                    <a:lumOff val="5000"/>
                  </a:prstClr>
                </a:solidFill>
                <a:latin typeface="Cambria" panose="02040503050406030204" pitchFamily="18" charset="0"/>
                <a:ea typeface="Cambria" panose="02040503050406030204" pitchFamily="18" charset="0"/>
              </a:rPr>
              <a:t>: </a:t>
            </a:r>
            <a:r>
              <a:rPr lang="en-US" altLang="en-US" sz="4800" b="1" dirty="0" err="1">
                <a:solidFill>
                  <a:prstClr val="black">
                    <a:lumMod val="95000"/>
                    <a:lumOff val="5000"/>
                  </a:prstClr>
                </a:solidFill>
                <a:latin typeface="Cambria" panose="02040503050406030204" pitchFamily="18" charset="0"/>
                <a:ea typeface="Cambria" panose="02040503050406030204" pitchFamily="18" charset="0"/>
              </a:rPr>
              <a:t>ăn</a:t>
            </a:r>
            <a:r>
              <a:rPr lang="en-US" altLang="en-US" sz="4800" b="1" dirty="0">
                <a:solidFill>
                  <a:prstClr val="black">
                    <a:lumMod val="95000"/>
                    <a:lumOff val="5000"/>
                  </a:prstClr>
                </a:solidFill>
                <a:latin typeface="Cambria" panose="02040503050406030204" pitchFamily="18" charset="0"/>
                <a:ea typeface="Cambria" panose="02040503050406030204" pitchFamily="18" charset="0"/>
              </a:rPr>
              <a:t>, </a:t>
            </a:r>
            <a:r>
              <a:rPr lang="en-US" altLang="en-US" sz="4800" b="1" dirty="0" err="1">
                <a:solidFill>
                  <a:prstClr val="black">
                    <a:lumMod val="95000"/>
                    <a:lumOff val="5000"/>
                  </a:prstClr>
                </a:solidFill>
                <a:latin typeface="Cambria" panose="02040503050406030204" pitchFamily="18" charset="0"/>
                <a:ea typeface="Cambria" panose="02040503050406030204" pitchFamily="18" charset="0"/>
              </a:rPr>
              <a:t>xơi</a:t>
            </a:r>
            <a:r>
              <a:rPr lang="en-US" altLang="en-US" sz="4800" b="1" dirty="0">
                <a:solidFill>
                  <a:prstClr val="black">
                    <a:lumMod val="95000"/>
                    <a:lumOff val="5000"/>
                  </a:prstClr>
                </a:solidFill>
                <a:latin typeface="Cambria" panose="02040503050406030204" pitchFamily="18" charset="0"/>
                <a:ea typeface="Cambria" panose="02040503050406030204" pitchFamily="18" charset="0"/>
              </a:rPr>
              <a:t>, </a:t>
            </a:r>
            <a:r>
              <a:rPr lang="en-US" altLang="en-US" sz="4800" b="1" dirty="0" err="1">
                <a:solidFill>
                  <a:prstClr val="black">
                    <a:lumMod val="95000"/>
                    <a:lumOff val="5000"/>
                  </a:prstClr>
                </a:solidFill>
                <a:latin typeface="Cambria" panose="02040503050406030204" pitchFamily="18" charset="0"/>
                <a:ea typeface="Cambria" panose="02040503050406030204" pitchFamily="18" charset="0"/>
              </a:rPr>
              <a:t>chén</a:t>
            </a:r>
            <a:endParaRPr lang="en-US" altLang="en-US" sz="4800" dirty="0">
              <a:solidFill>
                <a:prstClr val="black">
                  <a:lumMod val="95000"/>
                  <a:lumOff val="5000"/>
                </a:prstClr>
              </a:solidFill>
              <a:latin typeface="Cambria" panose="02040503050406030204" pitchFamily="18" charset="0"/>
              <a:ea typeface="Cambria" panose="02040503050406030204" pitchFamily="18" charset="0"/>
            </a:endParaRPr>
          </a:p>
        </p:txBody>
      </p:sp>
      <p:sp>
        <p:nvSpPr>
          <p:cNvPr id="44" name="Oval 13">
            <a:extLst>
              <a:ext uri="{FF2B5EF4-FFF2-40B4-BE49-F238E27FC236}">
                <a16:creationId xmlns:a16="http://schemas.microsoft.com/office/drawing/2014/main" id="{135CF9D5-8855-F144-E5CD-82758A2CFB8B}"/>
              </a:ext>
            </a:extLst>
          </p:cNvPr>
          <p:cNvSpPr>
            <a:spLocks noChangeArrowheads="1"/>
          </p:cNvSpPr>
          <p:nvPr/>
        </p:nvSpPr>
        <p:spPr bwMode="auto">
          <a:xfrm>
            <a:off x="1447800" y="5067300"/>
            <a:ext cx="5715000" cy="914400"/>
          </a:xfrm>
          <a:prstGeom prst="ellipse">
            <a:avLst/>
          </a:prstGeom>
          <a:noFill/>
          <a:ln>
            <a:noFill/>
          </a:ln>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828800">
              <a:spcBef>
                <a:spcPct val="0"/>
              </a:spcBef>
              <a:buNone/>
              <a:defRPr/>
            </a:pPr>
            <a:r>
              <a:rPr lang="en-US" altLang="en-US" sz="4800" b="1" dirty="0" err="1">
                <a:solidFill>
                  <a:prstClr val="black">
                    <a:lumMod val="95000"/>
                    <a:lumOff val="5000"/>
                  </a:prstClr>
                </a:solidFill>
                <a:latin typeface="Cambria" panose="02040503050406030204" pitchFamily="18" charset="0"/>
                <a:ea typeface="Cambria" panose="02040503050406030204" pitchFamily="18" charset="0"/>
              </a:rPr>
              <a:t>Ví</a:t>
            </a:r>
            <a:r>
              <a:rPr lang="en-US" altLang="en-US" sz="4800" b="1" dirty="0">
                <a:solidFill>
                  <a:prstClr val="black">
                    <a:lumMod val="95000"/>
                    <a:lumOff val="5000"/>
                  </a:prstClr>
                </a:solidFill>
                <a:latin typeface="Cambria" panose="02040503050406030204" pitchFamily="18" charset="0"/>
                <a:ea typeface="Cambria" panose="02040503050406030204" pitchFamily="18" charset="0"/>
              </a:rPr>
              <a:t> </a:t>
            </a:r>
            <a:r>
              <a:rPr lang="en-US" altLang="en-US" sz="4800" b="1" dirty="0" err="1">
                <a:solidFill>
                  <a:prstClr val="black">
                    <a:lumMod val="95000"/>
                    <a:lumOff val="5000"/>
                  </a:prstClr>
                </a:solidFill>
                <a:latin typeface="Cambria" panose="02040503050406030204" pitchFamily="18" charset="0"/>
                <a:ea typeface="Cambria" panose="02040503050406030204" pitchFamily="18" charset="0"/>
              </a:rPr>
              <a:t>dụ</a:t>
            </a:r>
            <a:r>
              <a:rPr lang="en-US" altLang="en-US" sz="4800" b="1">
                <a:solidFill>
                  <a:prstClr val="black">
                    <a:lumMod val="95000"/>
                    <a:lumOff val="5000"/>
                  </a:prstClr>
                </a:solidFill>
                <a:latin typeface="Cambria" panose="02040503050406030204" pitchFamily="18" charset="0"/>
                <a:ea typeface="Cambria" panose="02040503050406030204" pitchFamily="18" charset="0"/>
              </a:rPr>
              <a:t>: bố</a:t>
            </a:r>
            <a:r>
              <a:rPr lang="en-US" altLang="en-US" sz="4800" b="1" dirty="0">
                <a:solidFill>
                  <a:prstClr val="black">
                    <a:lumMod val="95000"/>
                    <a:lumOff val="5000"/>
                  </a:prstClr>
                </a:solidFill>
                <a:latin typeface="Cambria" panose="02040503050406030204" pitchFamily="18" charset="0"/>
                <a:ea typeface="Cambria" panose="02040503050406030204" pitchFamily="18" charset="0"/>
              </a:rPr>
              <a:t>, </a:t>
            </a:r>
            <a:r>
              <a:rPr lang="en-US" altLang="en-US" sz="4800" b="1" dirty="0" err="1">
                <a:solidFill>
                  <a:prstClr val="black">
                    <a:lumMod val="95000"/>
                    <a:lumOff val="5000"/>
                  </a:prstClr>
                </a:solidFill>
                <a:latin typeface="Cambria" panose="02040503050406030204" pitchFamily="18" charset="0"/>
                <a:ea typeface="Cambria" panose="02040503050406030204" pitchFamily="18" charset="0"/>
              </a:rPr>
              <a:t>ba</a:t>
            </a:r>
            <a:r>
              <a:rPr lang="en-US" altLang="en-US" sz="4800" b="1" dirty="0">
                <a:solidFill>
                  <a:prstClr val="black">
                    <a:lumMod val="95000"/>
                    <a:lumOff val="5000"/>
                  </a:prstClr>
                </a:solidFill>
                <a:latin typeface="Cambria" panose="02040503050406030204" pitchFamily="18" charset="0"/>
                <a:ea typeface="Cambria" panose="02040503050406030204" pitchFamily="18" charset="0"/>
              </a:rPr>
              <a:t> cha</a:t>
            </a:r>
            <a:endParaRPr lang="en-US" altLang="en-US" sz="4800" dirty="0">
              <a:solidFill>
                <a:prstClr val="black">
                  <a:lumMod val="95000"/>
                  <a:lumOff val="5000"/>
                </a:prstClr>
              </a:solidFill>
              <a:latin typeface="Cambria" panose="02040503050406030204" pitchFamily="18" charset="0"/>
              <a:ea typeface="Cambria" panose="02040503050406030204" pitchFamily="18" charset="0"/>
            </a:endParaRPr>
          </a:p>
        </p:txBody>
      </p:sp>
      <p:sp>
        <p:nvSpPr>
          <p:cNvPr id="48" name="Rectangle 47">
            <a:extLst>
              <a:ext uri="{FF2B5EF4-FFF2-40B4-BE49-F238E27FC236}">
                <a16:creationId xmlns:a16="http://schemas.microsoft.com/office/drawing/2014/main" id="{260BC995-3E51-9A86-98F0-20039AC667DB}"/>
              </a:ext>
            </a:extLst>
          </p:cNvPr>
          <p:cNvSpPr/>
          <p:nvPr/>
        </p:nvSpPr>
        <p:spPr>
          <a:xfrm>
            <a:off x="6212680" y="8265320"/>
            <a:ext cx="5443538" cy="1371600"/>
          </a:xfrm>
          <a:prstGeom prst="rect">
            <a:avLst/>
          </a:prstGeom>
          <a:solidFill>
            <a:srgbClr val="FFFF00"/>
          </a:solidFill>
        </p:spPr>
        <p:style>
          <a:lnRef idx="1">
            <a:schemeClr val="accent6"/>
          </a:lnRef>
          <a:fillRef idx="3">
            <a:schemeClr val="accent6"/>
          </a:fillRef>
          <a:effectRef idx="2">
            <a:schemeClr val="accent6"/>
          </a:effectRef>
          <a:fontRef idx="minor">
            <a:schemeClr val="lt1"/>
          </a:fontRef>
        </p:style>
        <p:txBody>
          <a:bodyPr anchor="ctr"/>
          <a:lstStyle/>
          <a:p>
            <a:pPr algn="ctr" defTabSz="1828800">
              <a:defRPr/>
            </a:pPr>
            <a:endParaRPr lang="en-US" sz="2700">
              <a:solidFill>
                <a:prstClr val="white"/>
              </a:solidFill>
              <a:latin typeface="Cambria" panose="02040503050406030204" pitchFamily="18" charset="0"/>
              <a:ea typeface="Cambria" panose="02040503050406030204" pitchFamily="18" charset="0"/>
            </a:endParaRPr>
          </a:p>
        </p:txBody>
      </p:sp>
      <p:sp>
        <p:nvSpPr>
          <p:cNvPr id="49" name="Oval 13">
            <a:extLst>
              <a:ext uri="{FF2B5EF4-FFF2-40B4-BE49-F238E27FC236}">
                <a16:creationId xmlns:a16="http://schemas.microsoft.com/office/drawing/2014/main" id="{9B18B05F-60D5-7A9B-7B1B-4D5E941AF1BB}"/>
              </a:ext>
            </a:extLst>
          </p:cNvPr>
          <p:cNvSpPr>
            <a:spLocks noChangeArrowheads="1"/>
          </p:cNvSpPr>
          <p:nvPr/>
        </p:nvSpPr>
        <p:spPr bwMode="auto">
          <a:xfrm>
            <a:off x="6255542" y="8515350"/>
            <a:ext cx="5353050" cy="914400"/>
          </a:xfrm>
          <a:prstGeom prst="ellipse">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828800">
              <a:spcBef>
                <a:spcPct val="0"/>
              </a:spcBef>
              <a:buNone/>
            </a:pPr>
            <a:r>
              <a:rPr lang="vi-VN" altLang="en-US" sz="4800" b="1" dirty="0">
                <a:solidFill>
                  <a:srgbClr val="FF3300"/>
                </a:solidFill>
                <a:latin typeface="Cambria" panose="02040503050406030204" pitchFamily="18" charset="0"/>
                <a:ea typeface="Cambria" panose="02040503050406030204" pitchFamily="18" charset="0"/>
              </a:rPr>
              <a:t>TỪ ĐỒNG NGHĨA</a:t>
            </a:r>
            <a:endParaRPr lang="en-US" altLang="en-US" sz="4800" b="1" dirty="0">
              <a:solidFill>
                <a:srgbClr val="FF3300"/>
              </a:solidFill>
              <a:latin typeface="Cambria" panose="02040503050406030204" pitchFamily="18" charset="0"/>
              <a:ea typeface="Cambria" panose="02040503050406030204" pitchFamily="18" charset="0"/>
            </a:endParaRPr>
          </a:p>
        </p:txBody>
      </p:sp>
      <p:sp>
        <p:nvSpPr>
          <p:cNvPr id="56" name="Rectangle 55">
            <a:extLst>
              <a:ext uri="{FF2B5EF4-FFF2-40B4-BE49-F238E27FC236}">
                <a16:creationId xmlns:a16="http://schemas.microsoft.com/office/drawing/2014/main" id="{C666AEC9-532C-A4ED-6BF2-466BDC50A358}"/>
              </a:ext>
            </a:extLst>
          </p:cNvPr>
          <p:cNvSpPr/>
          <p:nvPr/>
        </p:nvSpPr>
        <p:spPr>
          <a:xfrm>
            <a:off x="10265568" y="6300789"/>
            <a:ext cx="5443538" cy="1047750"/>
          </a:xfrm>
          <a:prstGeom prst="rect">
            <a:avLst/>
          </a:prstGeom>
          <a:solidFill>
            <a:schemeClr val="accent2">
              <a:lumMod val="20000"/>
              <a:lumOff val="80000"/>
            </a:schemeClr>
          </a:solidFill>
        </p:spPr>
        <p:style>
          <a:lnRef idx="1">
            <a:schemeClr val="accent6"/>
          </a:lnRef>
          <a:fillRef idx="3">
            <a:schemeClr val="accent6"/>
          </a:fillRef>
          <a:effectRef idx="2">
            <a:schemeClr val="accent6"/>
          </a:effectRef>
          <a:fontRef idx="minor">
            <a:schemeClr val="lt1"/>
          </a:fontRef>
        </p:style>
        <p:txBody>
          <a:bodyPr anchor="ctr"/>
          <a:lstStyle/>
          <a:p>
            <a:pPr algn="ctr" defTabSz="1828800">
              <a:defRPr/>
            </a:pPr>
            <a:endParaRPr lang="en-US" sz="2700">
              <a:solidFill>
                <a:prstClr val="white"/>
              </a:solidFill>
              <a:latin typeface="Cambria" panose="02040503050406030204" pitchFamily="18" charset="0"/>
              <a:ea typeface="Cambria" panose="02040503050406030204" pitchFamily="18" charset="0"/>
            </a:endParaRPr>
          </a:p>
        </p:txBody>
      </p:sp>
      <p:sp>
        <p:nvSpPr>
          <p:cNvPr id="57" name="Rectangle 56">
            <a:extLst>
              <a:ext uri="{FF2B5EF4-FFF2-40B4-BE49-F238E27FC236}">
                <a16:creationId xmlns:a16="http://schemas.microsoft.com/office/drawing/2014/main" id="{0FC0A881-D90A-86EC-D448-27372C4EB973}"/>
              </a:ext>
            </a:extLst>
          </p:cNvPr>
          <p:cNvSpPr/>
          <p:nvPr/>
        </p:nvSpPr>
        <p:spPr>
          <a:xfrm>
            <a:off x="2285998" y="6288883"/>
            <a:ext cx="5443538" cy="1102518"/>
          </a:xfrm>
          <a:prstGeom prst="rect">
            <a:avLst/>
          </a:prstGeom>
          <a:solidFill>
            <a:srgbClr val="002060"/>
          </a:solidFill>
        </p:spPr>
        <p:style>
          <a:lnRef idx="1">
            <a:schemeClr val="accent6"/>
          </a:lnRef>
          <a:fillRef idx="3">
            <a:schemeClr val="accent6"/>
          </a:fillRef>
          <a:effectRef idx="2">
            <a:schemeClr val="accent6"/>
          </a:effectRef>
          <a:fontRef idx="minor">
            <a:schemeClr val="lt1"/>
          </a:fontRef>
        </p:style>
        <p:txBody>
          <a:bodyPr anchor="ctr"/>
          <a:lstStyle/>
          <a:p>
            <a:pPr algn="ctr" defTabSz="1828800">
              <a:defRPr/>
            </a:pPr>
            <a:endParaRPr lang="en-US" sz="2700">
              <a:solidFill>
                <a:schemeClr val="bg1"/>
              </a:solidFill>
              <a:latin typeface="Cambria" panose="02040503050406030204" pitchFamily="18" charset="0"/>
              <a:ea typeface="Cambria" panose="02040503050406030204" pitchFamily="18" charset="0"/>
            </a:endParaRPr>
          </a:p>
        </p:txBody>
      </p:sp>
      <p:sp>
        <p:nvSpPr>
          <p:cNvPr id="58" name="Oval 13">
            <a:extLst>
              <a:ext uri="{FF2B5EF4-FFF2-40B4-BE49-F238E27FC236}">
                <a16:creationId xmlns:a16="http://schemas.microsoft.com/office/drawing/2014/main" id="{3D7539F9-DB92-5F64-369F-4D91845480B5}"/>
              </a:ext>
            </a:extLst>
          </p:cNvPr>
          <p:cNvSpPr>
            <a:spLocks noChangeArrowheads="1"/>
          </p:cNvSpPr>
          <p:nvPr/>
        </p:nvSpPr>
        <p:spPr bwMode="auto">
          <a:xfrm>
            <a:off x="10553700" y="6310312"/>
            <a:ext cx="4864894" cy="914400"/>
          </a:xfrm>
          <a:prstGeom prst="ellipse">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828800">
              <a:spcBef>
                <a:spcPct val="0"/>
              </a:spcBef>
              <a:buNone/>
            </a:pPr>
            <a:r>
              <a:rPr lang="vi-VN" altLang="en-US" sz="3600" b="1" dirty="0">
                <a:solidFill>
                  <a:srgbClr val="C00000"/>
                </a:solidFill>
                <a:latin typeface="Cambria" panose="02040503050406030204" pitchFamily="18" charset="0"/>
                <a:ea typeface="Cambria" panose="02040503050406030204" pitchFamily="18" charset="0"/>
              </a:rPr>
              <a:t>Có nghĩa gần giống nhau</a:t>
            </a:r>
            <a:endParaRPr lang="en-US" altLang="en-US" sz="3600" b="1" dirty="0">
              <a:solidFill>
                <a:srgbClr val="C00000"/>
              </a:solidFill>
              <a:latin typeface="Cambria" panose="02040503050406030204" pitchFamily="18" charset="0"/>
              <a:ea typeface="Cambria" panose="02040503050406030204" pitchFamily="18" charset="0"/>
            </a:endParaRPr>
          </a:p>
        </p:txBody>
      </p:sp>
      <p:sp>
        <p:nvSpPr>
          <p:cNvPr id="59" name="Oval 13">
            <a:extLst>
              <a:ext uri="{FF2B5EF4-FFF2-40B4-BE49-F238E27FC236}">
                <a16:creationId xmlns:a16="http://schemas.microsoft.com/office/drawing/2014/main" id="{4C60F362-5EED-175B-F461-EE64B6B37358}"/>
              </a:ext>
            </a:extLst>
          </p:cNvPr>
          <p:cNvSpPr>
            <a:spLocks noChangeArrowheads="1"/>
          </p:cNvSpPr>
          <p:nvPr/>
        </p:nvSpPr>
        <p:spPr bwMode="auto">
          <a:xfrm>
            <a:off x="2286000" y="6362700"/>
            <a:ext cx="4864894" cy="914400"/>
          </a:xfrm>
          <a:prstGeom prst="ellipse">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828800">
              <a:spcBef>
                <a:spcPct val="0"/>
              </a:spcBef>
              <a:buNone/>
            </a:pPr>
            <a:r>
              <a:rPr lang="vi-VN" altLang="en-US" sz="3600" b="1" dirty="0">
                <a:solidFill>
                  <a:schemeClr val="bg1"/>
                </a:solidFill>
                <a:latin typeface="Cambria" panose="02040503050406030204" pitchFamily="18" charset="0"/>
                <a:ea typeface="Cambria" panose="02040503050406030204" pitchFamily="18" charset="0"/>
              </a:rPr>
              <a:t> Có nghĩa giống nhau</a:t>
            </a:r>
            <a:endParaRPr lang="en-US" altLang="en-US" sz="3600" b="1" dirty="0">
              <a:solidFill>
                <a:schemeClr val="bg1"/>
              </a:solidFill>
              <a:latin typeface="Cambria" panose="02040503050406030204" pitchFamily="18" charset="0"/>
              <a:ea typeface="Cambria" panose="02040503050406030204" pitchFamily="18" charset="0"/>
            </a:endParaRPr>
          </a:p>
        </p:txBody>
      </p:sp>
      <p:cxnSp>
        <p:nvCxnSpPr>
          <p:cNvPr id="60" name="Straight Arrow Connector 59">
            <a:extLst>
              <a:ext uri="{FF2B5EF4-FFF2-40B4-BE49-F238E27FC236}">
                <a16:creationId xmlns:a16="http://schemas.microsoft.com/office/drawing/2014/main" id="{ECD2F8AB-4C10-BD4F-7D7E-9AE0FA6AF4C4}"/>
              </a:ext>
            </a:extLst>
          </p:cNvPr>
          <p:cNvCxnSpPr>
            <a:cxnSpLocks/>
            <a:endCxn id="57" idx="3"/>
          </p:cNvCxnSpPr>
          <p:nvPr/>
        </p:nvCxnSpPr>
        <p:spPr>
          <a:xfrm flipH="1" flipV="1">
            <a:off x="7729535" y="6841332"/>
            <a:ext cx="1202532" cy="142398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61" name="Straight Arrow Connector 60">
            <a:extLst>
              <a:ext uri="{FF2B5EF4-FFF2-40B4-BE49-F238E27FC236}">
                <a16:creationId xmlns:a16="http://schemas.microsoft.com/office/drawing/2014/main" id="{E7CC3CF8-ACF8-BF69-9FF8-C87D139B22CB}"/>
              </a:ext>
            </a:extLst>
          </p:cNvPr>
          <p:cNvCxnSpPr>
            <a:cxnSpLocks/>
            <a:stCxn id="48" idx="0"/>
            <a:endCxn id="56" idx="1"/>
          </p:cNvCxnSpPr>
          <p:nvPr/>
        </p:nvCxnSpPr>
        <p:spPr>
          <a:xfrm flipV="1">
            <a:off x="8934447" y="6824663"/>
            <a:ext cx="1331120" cy="1440658"/>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62" name="Freeform 2">
            <a:extLst>
              <a:ext uri="{FF2B5EF4-FFF2-40B4-BE49-F238E27FC236}">
                <a16:creationId xmlns:a16="http://schemas.microsoft.com/office/drawing/2014/main" id="{F8DBCC52-F2C9-7561-904F-2425849F0548}"/>
              </a:ext>
            </a:extLst>
          </p:cNvPr>
          <p:cNvSpPr/>
          <p:nvPr/>
        </p:nvSpPr>
        <p:spPr>
          <a:xfrm>
            <a:off x="3352800" y="2324100"/>
            <a:ext cx="2819400" cy="2743200"/>
          </a:xfrm>
          <a:custGeom>
            <a:avLst/>
            <a:gdLst/>
            <a:ahLst/>
            <a:cxnLst/>
            <a:rect l="l" t="t" r="r" b="b"/>
            <a:pathLst>
              <a:path w="3119737" h="3775779">
                <a:moveTo>
                  <a:pt x="0" y="0"/>
                </a:moveTo>
                <a:lnTo>
                  <a:pt x="3119737" y="0"/>
                </a:lnTo>
                <a:lnTo>
                  <a:pt x="3119737" y="3775778"/>
                </a:lnTo>
                <a:lnTo>
                  <a:pt x="0" y="3775778"/>
                </a:lnTo>
                <a:lnTo>
                  <a:pt x="0" y="0"/>
                </a:lnTo>
                <a:close/>
              </a:path>
            </a:pathLst>
          </a:custGeom>
          <a:blipFill>
            <a:blip r:embed="rId4"/>
            <a:stretch>
              <a:fillRect/>
            </a:stretch>
          </a:blipFill>
        </p:spPr>
        <p:txBody>
          <a:bodyPr/>
          <a:lstStyle/>
          <a:p>
            <a:endParaRPr lang="en-US"/>
          </a:p>
        </p:txBody>
      </p:sp>
      <p:sp>
        <p:nvSpPr>
          <p:cNvPr id="63" name="Freeform 3">
            <a:extLst>
              <a:ext uri="{FF2B5EF4-FFF2-40B4-BE49-F238E27FC236}">
                <a16:creationId xmlns:a16="http://schemas.microsoft.com/office/drawing/2014/main" id="{32BD681D-EAF2-98C0-71C0-C4433954D331}"/>
              </a:ext>
            </a:extLst>
          </p:cNvPr>
          <p:cNvSpPr/>
          <p:nvPr/>
        </p:nvSpPr>
        <p:spPr>
          <a:xfrm>
            <a:off x="11125200" y="2324100"/>
            <a:ext cx="4276800" cy="2918916"/>
          </a:xfrm>
          <a:custGeom>
            <a:avLst/>
            <a:gdLst/>
            <a:ahLst/>
            <a:cxnLst/>
            <a:rect l="l" t="t" r="r" b="b"/>
            <a:pathLst>
              <a:path w="4276800" h="2918916">
                <a:moveTo>
                  <a:pt x="0" y="0"/>
                </a:moveTo>
                <a:lnTo>
                  <a:pt x="4276800" y="0"/>
                </a:lnTo>
                <a:lnTo>
                  <a:pt x="4276800" y="2918916"/>
                </a:lnTo>
                <a:lnTo>
                  <a:pt x="0" y="29189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8" name="Group 67">
            <a:extLst>
              <a:ext uri="{FF2B5EF4-FFF2-40B4-BE49-F238E27FC236}">
                <a16:creationId xmlns:a16="http://schemas.microsoft.com/office/drawing/2014/main" id="{BFC82469-8C76-7616-010E-14C8FCB8A76D}"/>
              </a:ext>
            </a:extLst>
          </p:cNvPr>
          <p:cNvGrpSpPr/>
          <p:nvPr/>
        </p:nvGrpSpPr>
        <p:grpSpPr>
          <a:xfrm>
            <a:off x="2438400" y="266700"/>
            <a:ext cx="13106400" cy="1828800"/>
            <a:chOff x="3444130" y="4602735"/>
            <a:chExt cx="3024000" cy="1088640"/>
          </a:xfrm>
        </p:grpSpPr>
        <p:sp>
          <p:nvSpPr>
            <p:cNvPr id="70" name="Freeform 12">
              <a:extLst>
                <a:ext uri="{FF2B5EF4-FFF2-40B4-BE49-F238E27FC236}">
                  <a16:creationId xmlns:a16="http://schemas.microsoft.com/office/drawing/2014/main" id="{AFFC3D64-87FC-E015-8D38-DE34FBB0C655}"/>
                </a:ext>
              </a:extLst>
            </p:cNvPr>
            <p:cNvSpPr/>
            <p:nvPr/>
          </p:nvSpPr>
          <p:spPr>
            <a:xfrm>
              <a:off x="3444130" y="4602735"/>
              <a:ext cx="3024000" cy="108864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1" name="TextBox 70">
              <a:extLst>
                <a:ext uri="{FF2B5EF4-FFF2-40B4-BE49-F238E27FC236}">
                  <a16:creationId xmlns:a16="http://schemas.microsoft.com/office/drawing/2014/main" id="{C4C5A04B-90F0-8EAA-A8DF-1F7C6D7894E3}"/>
                </a:ext>
              </a:extLst>
            </p:cNvPr>
            <p:cNvSpPr txBox="1"/>
            <p:nvPr/>
          </p:nvSpPr>
          <p:spPr>
            <a:xfrm>
              <a:off x="3629025" y="4867275"/>
              <a:ext cx="2686050" cy="787811"/>
            </a:xfrm>
            <a:prstGeom prst="rect">
              <a:avLst/>
            </a:prstGeom>
            <a:noFill/>
          </p:spPr>
          <p:txBody>
            <a:bodyPr wrap="square" rtlCol="0">
              <a:spAutoFit/>
            </a:bodyPr>
            <a:lstStyle/>
            <a:p>
              <a:pPr algn="ctr"/>
              <a:r>
                <a:rPr lang="vi-VN" sz="4000" b="1" i="0" dirty="0">
                  <a:solidFill>
                    <a:srgbClr val="000000"/>
                  </a:solidFill>
                  <a:effectLst/>
                  <a:latin typeface="Cambria" panose="02040503050406030204" pitchFamily="18" charset="0"/>
                  <a:ea typeface="Cambria" panose="02040503050406030204" pitchFamily="18" charset="0"/>
                </a:rPr>
                <a:t>Khi viết hoặc nói, cần lựa chọn từ phù hợp nhất với ý nghĩa được thể hiện.</a:t>
              </a:r>
              <a:endParaRPr lang="en-US" sz="4000" b="1" dirty="0">
                <a:latin typeface="Cambria" panose="02040503050406030204" pitchFamily="18" charset="0"/>
                <a:ea typeface="Cambria" panose="02040503050406030204" pitchFamily="18" charset="0"/>
                <a:cs typeface="#9Slide03 Arima Madurai Black" panose="00000A00000000000000" pitchFamily="2" charset="0"/>
              </a:endParaRPr>
            </a:p>
          </p:txBody>
        </p:sp>
      </p:grpSp>
    </p:spTree>
    <p:extLst>
      <p:ext uri="{BB962C8B-B14F-4D97-AF65-F5344CB8AC3E}">
        <p14:creationId xmlns:p14="http://schemas.microsoft.com/office/powerpoint/2010/main" val="87417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wipe(down)">
                                      <p:cBhvr>
                                        <p:cTn id="10" dur="50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down)">
                                      <p:cBhvr>
                                        <p:cTn id="15" dur="500"/>
                                        <p:tgtEl>
                                          <p:spTgt spid="6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down)">
                                      <p:cBhvr>
                                        <p:cTn id="18" dur="500"/>
                                        <p:tgtEl>
                                          <p:spTgt spid="5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down)">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wipe(down)">
                                      <p:cBhvr>
                                        <p:cTn id="26" dur="500"/>
                                        <p:tgtEl>
                                          <p:spTgt spid="6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down)">
                                      <p:cBhvr>
                                        <p:cTn id="29" dur="500"/>
                                        <p:tgtEl>
                                          <p:spTgt spid="5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wipe(down)">
                                      <p:cBhvr>
                                        <p:cTn id="32" dur="5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1000"/>
                                        <p:tgtEl>
                                          <p:spTgt spid="62"/>
                                        </p:tgtEl>
                                      </p:cBhvr>
                                    </p:animEffect>
                                    <p:anim calcmode="lin" valueType="num">
                                      <p:cBhvr>
                                        <p:cTn id="38" dur="1000" fill="hold"/>
                                        <p:tgtEl>
                                          <p:spTgt spid="62"/>
                                        </p:tgtEl>
                                        <p:attrNameLst>
                                          <p:attrName>ppt_x</p:attrName>
                                        </p:attrNameLst>
                                      </p:cBhvr>
                                      <p:tavLst>
                                        <p:tav tm="0">
                                          <p:val>
                                            <p:strVal val="#ppt_x"/>
                                          </p:val>
                                        </p:tav>
                                        <p:tav tm="100000">
                                          <p:val>
                                            <p:strVal val="#ppt_x"/>
                                          </p:val>
                                        </p:tav>
                                      </p:tavLst>
                                    </p:anim>
                                    <p:anim calcmode="lin" valueType="num">
                                      <p:cBhvr>
                                        <p:cTn id="39" dur="1000" fill="hold"/>
                                        <p:tgtEl>
                                          <p:spTgt spid="6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000"/>
                                        <p:tgtEl>
                                          <p:spTgt spid="36"/>
                                        </p:tgtEl>
                                      </p:cBhvr>
                                    </p:animEffect>
                                    <p:anim calcmode="lin" valueType="num">
                                      <p:cBhvr>
                                        <p:cTn id="48" dur="1000" fill="hold"/>
                                        <p:tgtEl>
                                          <p:spTgt spid="36"/>
                                        </p:tgtEl>
                                        <p:attrNameLst>
                                          <p:attrName>ppt_x</p:attrName>
                                        </p:attrNameLst>
                                      </p:cBhvr>
                                      <p:tavLst>
                                        <p:tav tm="0">
                                          <p:val>
                                            <p:strVal val="#ppt_x"/>
                                          </p:val>
                                        </p:tav>
                                        <p:tav tm="100000">
                                          <p:val>
                                            <p:strVal val="#ppt_x"/>
                                          </p:val>
                                        </p:tav>
                                      </p:tavLst>
                                    </p:anim>
                                    <p:anim calcmode="lin" valueType="num">
                                      <p:cBhvr>
                                        <p:cTn id="4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fade">
                                      <p:cBhvr>
                                        <p:cTn id="54" dur="1000"/>
                                        <p:tgtEl>
                                          <p:spTgt spid="63"/>
                                        </p:tgtEl>
                                      </p:cBhvr>
                                    </p:animEffect>
                                    <p:anim calcmode="lin" valueType="num">
                                      <p:cBhvr>
                                        <p:cTn id="55" dur="1000" fill="hold"/>
                                        <p:tgtEl>
                                          <p:spTgt spid="63"/>
                                        </p:tgtEl>
                                        <p:attrNameLst>
                                          <p:attrName>ppt_x</p:attrName>
                                        </p:attrNameLst>
                                      </p:cBhvr>
                                      <p:tavLst>
                                        <p:tav tm="0">
                                          <p:val>
                                            <p:strVal val="#ppt_x"/>
                                          </p:val>
                                        </p:tav>
                                        <p:tav tm="100000">
                                          <p:val>
                                            <p:strVal val="#ppt_x"/>
                                          </p:val>
                                        </p:tav>
                                      </p:tavLst>
                                    </p:anim>
                                    <p:anim calcmode="lin" valueType="num">
                                      <p:cBhvr>
                                        <p:cTn id="56" dur="1000" fill="hold"/>
                                        <p:tgtEl>
                                          <p:spTgt spid="6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1000"/>
                                        <p:tgtEl>
                                          <p:spTgt spid="42"/>
                                        </p:tgtEl>
                                      </p:cBhvr>
                                    </p:animEffect>
                                    <p:anim calcmode="lin" valueType="num">
                                      <p:cBhvr>
                                        <p:cTn id="60" dur="1000" fill="hold"/>
                                        <p:tgtEl>
                                          <p:spTgt spid="42"/>
                                        </p:tgtEl>
                                        <p:attrNameLst>
                                          <p:attrName>ppt_x</p:attrName>
                                        </p:attrNameLst>
                                      </p:cBhvr>
                                      <p:tavLst>
                                        <p:tav tm="0">
                                          <p:val>
                                            <p:strVal val="#ppt_x"/>
                                          </p:val>
                                        </p:tav>
                                        <p:tav tm="100000">
                                          <p:val>
                                            <p:strVal val="#ppt_x"/>
                                          </p:val>
                                        </p:tav>
                                      </p:tavLst>
                                    </p:anim>
                                    <p:anim calcmode="lin" valueType="num">
                                      <p:cBhvr>
                                        <p:cTn id="61" dur="1000" fill="hold"/>
                                        <p:tgtEl>
                                          <p:spTgt spid="4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1000"/>
                                        <p:tgtEl>
                                          <p:spTgt spid="37"/>
                                        </p:tgtEl>
                                      </p:cBhvr>
                                    </p:animEffect>
                                    <p:anim calcmode="lin" valueType="num">
                                      <p:cBhvr>
                                        <p:cTn id="65" dur="1000" fill="hold"/>
                                        <p:tgtEl>
                                          <p:spTgt spid="37"/>
                                        </p:tgtEl>
                                        <p:attrNameLst>
                                          <p:attrName>ppt_x</p:attrName>
                                        </p:attrNameLst>
                                      </p:cBhvr>
                                      <p:tavLst>
                                        <p:tav tm="0">
                                          <p:val>
                                            <p:strVal val="#ppt_x"/>
                                          </p:val>
                                        </p:tav>
                                        <p:tav tm="100000">
                                          <p:val>
                                            <p:strVal val="#ppt_x"/>
                                          </p:val>
                                        </p:tav>
                                      </p:tavLst>
                                    </p:anim>
                                    <p:anim calcmode="lin" valueType="num">
                                      <p:cBhvr>
                                        <p:cTn id="6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wipe(left)">
                                      <p:cBhvr>
                                        <p:cTn id="7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2" grpId="0"/>
      <p:bldP spid="44" grpId="0"/>
      <p:bldP spid="48" grpId="0" animBg="1"/>
      <p:bldP spid="49" grpId="0"/>
      <p:bldP spid="56" grpId="0" animBg="1"/>
      <p:bldP spid="57" grpId="0" animBg="1"/>
      <p:bldP spid="58" grpId="0"/>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338207" y="664194"/>
            <a:ext cx="17611587" cy="8958611"/>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dirty="0"/>
          </a:p>
        </p:txBody>
      </p:sp>
      <p:sp>
        <p:nvSpPr>
          <p:cNvPr id="90" name="Freeform 90"/>
          <p:cNvSpPr/>
          <p:nvPr/>
        </p:nvSpPr>
        <p:spPr>
          <a:xfrm>
            <a:off x="16002000" y="8191500"/>
            <a:ext cx="2628188" cy="2303949"/>
          </a:xfrm>
          <a:custGeom>
            <a:avLst/>
            <a:gdLst/>
            <a:ahLst/>
            <a:cxnLst/>
            <a:rect l="l" t="t" r="r" b="b"/>
            <a:pathLst>
              <a:path w="3542588" h="3065949">
                <a:moveTo>
                  <a:pt x="0" y="0"/>
                </a:moveTo>
                <a:lnTo>
                  <a:pt x="3542588" y="0"/>
                </a:lnTo>
                <a:lnTo>
                  <a:pt x="3542588" y="3065950"/>
                </a:lnTo>
                <a:lnTo>
                  <a:pt x="0" y="3065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9" name="Freeform 99"/>
          <p:cNvSpPr/>
          <p:nvPr/>
        </p:nvSpPr>
        <p:spPr>
          <a:xfrm rot="-8211718">
            <a:off x="575927" y="-600143"/>
            <a:ext cx="1388914" cy="2233634"/>
          </a:xfrm>
          <a:custGeom>
            <a:avLst/>
            <a:gdLst/>
            <a:ahLst/>
            <a:cxnLst/>
            <a:rect l="l" t="t" r="r" b="b"/>
            <a:pathLst>
              <a:path w="1388914" h="2233634">
                <a:moveTo>
                  <a:pt x="0" y="0"/>
                </a:moveTo>
                <a:lnTo>
                  <a:pt x="1388914" y="0"/>
                </a:lnTo>
                <a:lnTo>
                  <a:pt x="1388914" y="2233634"/>
                </a:lnTo>
                <a:lnTo>
                  <a:pt x="0" y="2233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75" name="Group 174">
            <a:extLst>
              <a:ext uri="{FF2B5EF4-FFF2-40B4-BE49-F238E27FC236}">
                <a16:creationId xmlns:a16="http://schemas.microsoft.com/office/drawing/2014/main" id="{7392BEF7-067E-21D5-0921-D5DD80D7603C}"/>
              </a:ext>
            </a:extLst>
          </p:cNvPr>
          <p:cNvGrpSpPr/>
          <p:nvPr/>
        </p:nvGrpSpPr>
        <p:grpSpPr>
          <a:xfrm>
            <a:off x="1160742" y="342900"/>
            <a:ext cx="16074878" cy="1467761"/>
            <a:chOff x="1160742" y="342900"/>
            <a:chExt cx="16074878" cy="1467761"/>
          </a:xfrm>
        </p:grpSpPr>
        <p:grpSp>
          <p:nvGrpSpPr>
            <p:cNvPr id="170" name="Group 6">
              <a:extLst>
                <a:ext uri="{FF2B5EF4-FFF2-40B4-BE49-F238E27FC236}">
                  <a16:creationId xmlns:a16="http://schemas.microsoft.com/office/drawing/2014/main" id="{24343BE8-262F-86C6-DE90-937E9D3EC95B}"/>
                </a:ext>
              </a:extLst>
            </p:cNvPr>
            <p:cNvGrpSpPr/>
            <p:nvPr/>
          </p:nvGrpSpPr>
          <p:grpSpPr>
            <a:xfrm>
              <a:off x="2209800" y="342900"/>
              <a:ext cx="14071158" cy="1467761"/>
              <a:chOff x="0" y="0"/>
              <a:chExt cx="1978906" cy="1424845"/>
            </a:xfrm>
          </p:grpSpPr>
          <p:sp>
            <p:nvSpPr>
              <p:cNvPr id="171" name="Freeform 7">
                <a:extLst>
                  <a:ext uri="{FF2B5EF4-FFF2-40B4-BE49-F238E27FC236}">
                    <a16:creationId xmlns:a16="http://schemas.microsoft.com/office/drawing/2014/main" id="{76A0035E-CD22-6B6D-5FDF-E562F9E12E9E}"/>
                  </a:ext>
                </a:extLst>
              </p:cNvPr>
              <p:cNvSpPr/>
              <p:nvPr/>
            </p:nvSpPr>
            <p:spPr>
              <a:xfrm>
                <a:off x="0" y="0"/>
                <a:ext cx="1978906" cy="1424845"/>
              </a:xfrm>
              <a:custGeom>
                <a:avLst/>
                <a:gdLst/>
                <a:ahLst/>
                <a:cxnLst/>
                <a:rect l="l" t="t" r="r" b="b"/>
                <a:pathLst>
                  <a:path w="1978906" h="1424845">
                    <a:moveTo>
                      <a:pt x="52549" y="0"/>
                    </a:moveTo>
                    <a:lnTo>
                      <a:pt x="1926356" y="0"/>
                    </a:lnTo>
                    <a:cubicBezTo>
                      <a:pt x="1940293" y="0"/>
                      <a:pt x="1953659" y="5536"/>
                      <a:pt x="1963514" y="15391"/>
                    </a:cubicBezTo>
                    <a:cubicBezTo>
                      <a:pt x="1973369" y="25246"/>
                      <a:pt x="1978906" y="38612"/>
                      <a:pt x="1978906" y="52549"/>
                    </a:cubicBezTo>
                    <a:lnTo>
                      <a:pt x="1978906" y="1372296"/>
                    </a:lnTo>
                    <a:cubicBezTo>
                      <a:pt x="1978906" y="1401318"/>
                      <a:pt x="1955379" y="1424845"/>
                      <a:pt x="1926356" y="1424845"/>
                    </a:cubicBezTo>
                    <a:lnTo>
                      <a:pt x="52549" y="1424845"/>
                    </a:lnTo>
                    <a:cubicBezTo>
                      <a:pt x="38612" y="1424845"/>
                      <a:pt x="25246" y="1419308"/>
                      <a:pt x="15391" y="1409454"/>
                    </a:cubicBezTo>
                    <a:cubicBezTo>
                      <a:pt x="5536" y="1399599"/>
                      <a:pt x="0" y="1386232"/>
                      <a:pt x="0" y="1372296"/>
                    </a:cubicBezTo>
                    <a:lnTo>
                      <a:pt x="0" y="52549"/>
                    </a:lnTo>
                    <a:cubicBezTo>
                      <a:pt x="0" y="38612"/>
                      <a:pt x="5536" y="25246"/>
                      <a:pt x="15391" y="15391"/>
                    </a:cubicBezTo>
                    <a:cubicBezTo>
                      <a:pt x="25246" y="5536"/>
                      <a:pt x="38612" y="0"/>
                      <a:pt x="52549" y="0"/>
                    </a:cubicBezTo>
                    <a:close/>
                  </a:path>
                </a:pathLst>
              </a:custGeom>
              <a:solidFill>
                <a:srgbClr val="FFA7D2"/>
              </a:solidFill>
            </p:spPr>
            <p:txBody>
              <a:bodyPr/>
              <a:lstStyle/>
              <a:p>
                <a:endParaRPr lang="en-US"/>
              </a:p>
            </p:txBody>
          </p:sp>
          <p:sp>
            <p:nvSpPr>
              <p:cNvPr id="172" name="TextBox 8">
                <a:extLst>
                  <a:ext uri="{FF2B5EF4-FFF2-40B4-BE49-F238E27FC236}">
                    <a16:creationId xmlns:a16="http://schemas.microsoft.com/office/drawing/2014/main" id="{3C4EB448-E601-E972-0DF6-D9EEF6C2E105}"/>
                  </a:ext>
                </a:extLst>
              </p:cNvPr>
              <p:cNvSpPr txBox="1"/>
              <p:nvPr/>
            </p:nvSpPr>
            <p:spPr>
              <a:xfrm>
                <a:off x="0" y="-47625"/>
                <a:ext cx="1978906" cy="147247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3" name="Freeform 11">
              <a:extLst>
                <a:ext uri="{FF2B5EF4-FFF2-40B4-BE49-F238E27FC236}">
                  <a16:creationId xmlns:a16="http://schemas.microsoft.com/office/drawing/2014/main" id="{00EA67D7-DC90-907B-9D09-586F9814C50A}"/>
                </a:ext>
              </a:extLst>
            </p:cNvPr>
            <p:cNvSpPr/>
            <p:nvPr/>
          </p:nvSpPr>
          <p:spPr>
            <a:xfrm rot="1709091">
              <a:off x="14778763" y="529807"/>
              <a:ext cx="2456857" cy="926233"/>
            </a:xfrm>
            <a:custGeom>
              <a:avLst/>
              <a:gdLst/>
              <a:ahLst/>
              <a:cxnLst/>
              <a:rect l="l" t="t" r="r" b="b"/>
              <a:pathLst>
                <a:path w="3587522" h="926233">
                  <a:moveTo>
                    <a:pt x="0" y="0"/>
                  </a:moveTo>
                  <a:lnTo>
                    <a:pt x="3587521" y="0"/>
                  </a:lnTo>
                  <a:lnTo>
                    <a:pt x="3587521" y="926233"/>
                  </a:lnTo>
                  <a:lnTo>
                    <a:pt x="0" y="926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4" name="Freeform 11">
              <a:extLst>
                <a:ext uri="{FF2B5EF4-FFF2-40B4-BE49-F238E27FC236}">
                  <a16:creationId xmlns:a16="http://schemas.microsoft.com/office/drawing/2014/main" id="{3A15AE07-262F-A3FE-3F60-E914B475C972}"/>
                </a:ext>
              </a:extLst>
            </p:cNvPr>
            <p:cNvSpPr/>
            <p:nvPr/>
          </p:nvSpPr>
          <p:spPr>
            <a:xfrm rot="19368388">
              <a:off x="1160742" y="685108"/>
              <a:ext cx="2578309" cy="926233"/>
            </a:xfrm>
            <a:custGeom>
              <a:avLst/>
              <a:gdLst/>
              <a:ahLst/>
              <a:cxnLst/>
              <a:rect l="l" t="t" r="r" b="b"/>
              <a:pathLst>
                <a:path w="3587522" h="926233">
                  <a:moveTo>
                    <a:pt x="0" y="0"/>
                  </a:moveTo>
                  <a:lnTo>
                    <a:pt x="3587521" y="0"/>
                  </a:lnTo>
                  <a:lnTo>
                    <a:pt x="3587521" y="926233"/>
                  </a:lnTo>
                  <a:lnTo>
                    <a:pt x="0" y="926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76" name="TextBox 175">
            <a:extLst>
              <a:ext uri="{FF2B5EF4-FFF2-40B4-BE49-F238E27FC236}">
                <a16:creationId xmlns:a16="http://schemas.microsoft.com/office/drawing/2014/main" id="{B0D92255-C409-DE8D-5A7D-4D0D0F61C650}"/>
              </a:ext>
            </a:extLst>
          </p:cNvPr>
          <p:cNvSpPr txBox="1"/>
          <p:nvPr/>
        </p:nvSpPr>
        <p:spPr>
          <a:xfrm>
            <a:off x="3886200" y="342900"/>
            <a:ext cx="10820400" cy="1569660"/>
          </a:xfrm>
          <a:prstGeom prst="rect">
            <a:avLst/>
          </a:prstGeom>
          <a:noFill/>
        </p:spPr>
        <p:txBody>
          <a:bodyPr wrap="square" rtlCol="0">
            <a:spAutoFit/>
          </a:bodyPr>
          <a:lstStyle/>
          <a:p>
            <a:pPr lvl="0" algn="just"/>
            <a:r>
              <a:rPr lang="en-US" sz="4800" b="1" dirty="0">
                <a:solidFill>
                  <a:srgbClr val="000000"/>
                </a:solidFill>
                <a:latin typeface="Calibri"/>
              </a:rPr>
              <a:t>3. </a:t>
            </a:r>
            <a:r>
              <a:rPr lang="vi-VN" sz="4800" b="1" dirty="0">
                <a:solidFill>
                  <a:srgbClr val="000000"/>
                </a:solidFill>
                <a:latin typeface="Calibri"/>
              </a:rPr>
              <a:t>Những thành ngữ nào dưới đây chứa các từ đồng nghĩa? Đó là những từ nào?</a:t>
            </a: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8BA429BC-CBCB-44B1-1525-C35BAE1DBD83}"/>
              </a:ext>
            </a:extLst>
          </p:cNvPr>
          <p:cNvSpPr/>
          <p:nvPr/>
        </p:nvSpPr>
        <p:spPr>
          <a:xfrm>
            <a:off x="685800" y="2705100"/>
            <a:ext cx="5029200" cy="1371600"/>
          </a:xfrm>
          <a:prstGeom prst="roundRect">
            <a:avLst/>
          </a:prstGeom>
          <a:solidFill>
            <a:srgbClr val="64E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a. </a:t>
            </a:r>
            <a:r>
              <a:rPr lang="en-US" sz="4000" b="1" dirty="0" err="1">
                <a:solidFill>
                  <a:srgbClr val="002060"/>
                </a:solidFill>
              </a:rPr>
              <a:t>Chân</a:t>
            </a:r>
            <a:r>
              <a:rPr lang="en-US" sz="4000" b="1" dirty="0">
                <a:solidFill>
                  <a:srgbClr val="002060"/>
                </a:solidFill>
              </a:rPr>
              <a:t> </a:t>
            </a:r>
            <a:r>
              <a:rPr lang="en-US" sz="4000" b="1" dirty="0" err="1">
                <a:solidFill>
                  <a:srgbClr val="002060"/>
                </a:solidFill>
              </a:rPr>
              <a:t>yếu</a:t>
            </a:r>
            <a:r>
              <a:rPr lang="en-US" sz="4000" b="1" dirty="0">
                <a:solidFill>
                  <a:srgbClr val="002060"/>
                </a:solidFill>
              </a:rPr>
              <a:t> </a:t>
            </a:r>
            <a:r>
              <a:rPr lang="en-US" sz="4000" b="1" dirty="0" err="1">
                <a:solidFill>
                  <a:srgbClr val="002060"/>
                </a:solidFill>
              </a:rPr>
              <a:t>tay</a:t>
            </a:r>
            <a:r>
              <a:rPr lang="en-US" sz="4000" b="1" dirty="0">
                <a:solidFill>
                  <a:srgbClr val="002060"/>
                </a:solidFill>
              </a:rPr>
              <a:t> </a:t>
            </a:r>
            <a:r>
              <a:rPr lang="en-US" sz="4000" b="1" dirty="0" err="1">
                <a:solidFill>
                  <a:srgbClr val="002060"/>
                </a:solidFill>
              </a:rPr>
              <a:t>mềm</a:t>
            </a:r>
            <a:endParaRPr lang="en-US" sz="4000" b="1" dirty="0">
              <a:solidFill>
                <a:srgbClr val="002060"/>
              </a:solidFill>
            </a:endParaRPr>
          </a:p>
        </p:txBody>
      </p:sp>
      <p:sp>
        <p:nvSpPr>
          <p:cNvPr id="5" name="Rectangle: Rounded Corners 4">
            <a:extLst>
              <a:ext uri="{FF2B5EF4-FFF2-40B4-BE49-F238E27FC236}">
                <a16:creationId xmlns:a16="http://schemas.microsoft.com/office/drawing/2014/main" id="{FC8C6087-88F7-5115-DB2E-927E40228AAD}"/>
              </a:ext>
            </a:extLst>
          </p:cNvPr>
          <p:cNvSpPr/>
          <p:nvPr/>
        </p:nvSpPr>
        <p:spPr>
          <a:xfrm>
            <a:off x="6629400" y="2705100"/>
            <a:ext cx="5257800" cy="1371600"/>
          </a:xfrm>
          <a:prstGeom prst="roundRect">
            <a:avLst/>
          </a:prstGeom>
          <a:solidFill>
            <a:srgbClr val="64E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b. </a:t>
            </a:r>
            <a:r>
              <a:rPr lang="en-US" sz="4000" b="1" dirty="0" err="1">
                <a:solidFill>
                  <a:srgbClr val="002060"/>
                </a:solidFill>
              </a:rPr>
              <a:t>Thức</a:t>
            </a:r>
            <a:r>
              <a:rPr lang="en-US" sz="4000" b="1" dirty="0">
                <a:solidFill>
                  <a:srgbClr val="002060"/>
                </a:solidFill>
              </a:rPr>
              <a:t> </a:t>
            </a:r>
            <a:r>
              <a:rPr lang="en-US" sz="4000" b="1" dirty="0" err="1">
                <a:solidFill>
                  <a:srgbClr val="002060"/>
                </a:solidFill>
              </a:rPr>
              <a:t>khuya</a:t>
            </a:r>
            <a:r>
              <a:rPr lang="en-US" sz="4000" b="1" dirty="0">
                <a:solidFill>
                  <a:srgbClr val="002060"/>
                </a:solidFill>
              </a:rPr>
              <a:t> </a:t>
            </a:r>
            <a:r>
              <a:rPr lang="en-US" sz="4000" b="1" dirty="0" err="1">
                <a:solidFill>
                  <a:srgbClr val="002060"/>
                </a:solidFill>
              </a:rPr>
              <a:t>dậy</a:t>
            </a:r>
            <a:r>
              <a:rPr lang="en-US" sz="4000" b="1" dirty="0">
                <a:solidFill>
                  <a:srgbClr val="002060"/>
                </a:solidFill>
              </a:rPr>
              <a:t> </a:t>
            </a:r>
            <a:r>
              <a:rPr lang="en-US" sz="4000" b="1" dirty="0" err="1">
                <a:solidFill>
                  <a:srgbClr val="002060"/>
                </a:solidFill>
              </a:rPr>
              <a:t>sớm</a:t>
            </a:r>
            <a:endParaRPr lang="en-US" sz="4000" b="1" dirty="0">
              <a:solidFill>
                <a:srgbClr val="002060"/>
              </a:solidFill>
            </a:endParaRPr>
          </a:p>
        </p:txBody>
      </p:sp>
      <p:sp>
        <p:nvSpPr>
          <p:cNvPr id="6" name="Rectangle: Rounded Corners 5">
            <a:extLst>
              <a:ext uri="{FF2B5EF4-FFF2-40B4-BE49-F238E27FC236}">
                <a16:creationId xmlns:a16="http://schemas.microsoft.com/office/drawing/2014/main" id="{A7DE2321-2933-5F8B-461C-EC2278796BC3}"/>
              </a:ext>
            </a:extLst>
          </p:cNvPr>
          <p:cNvSpPr/>
          <p:nvPr/>
        </p:nvSpPr>
        <p:spPr>
          <a:xfrm>
            <a:off x="12344400" y="2705100"/>
            <a:ext cx="5029200" cy="1371600"/>
          </a:xfrm>
          <a:prstGeom prst="roundRect">
            <a:avLst/>
          </a:prstGeom>
          <a:solidFill>
            <a:srgbClr val="64E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c. </a:t>
            </a:r>
            <a:r>
              <a:rPr lang="en-US" sz="4000" b="1" dirty="0" err="1">
                <a:solidFill>
                  <a:srgbClr val="002060"/>
                </a:solidFill>
              </a:rPr>
              <a:t>Đầu</a:t>
            </a:r>
            <a:r>
              <a:rPr lang="en-US" sz="4000" b="1" dirty="0">
                <a:solidFill>
                  <a:srgbClr val="002060"/>
                </a:solidFill>
              </a:rPr>
              <a:t> </a:t>
            </a:r>
            <a:r>
              <a:rPr lang="en-US" sz="4000" b="1" dirty="0" err="1">
                <a:solidFill>
                  <a:srgbClr val="002060"/>
                </a:solidFill>
              </a:rPr>
              <a:t>voi</a:t>
            </a:r>
            <a:r>
              <a:rPr lang="en-US" sz="4000" b="1" dirty="0">
                <a:solidFill>
                  <a:srgbClr val="002060"/>
                </a:solidFill>
              </a:rPr>
              <a:t> </a:t>
            </a:r>
            <a:r>
              <a:rPr lang="en-US" sz="4000" b="1" dirty="0" err="1">
                <a:solidFill>
                  <a:srgbClr val="002060"/>
                </a:solidFill>
              </a:rPr>
              <a:t>đuôi</a:t>
            </a:r>
            <a:r>
              <a:rPr lang="en-US" sz="4000" b="1" dirty="0">
                <a:solidFill>
                  <a:srgbClr val="002060"/>
                </a:solidFill>
              </a:rPr>
              <a:t> </a:t>
            </a:r>
            <a:r>
              <a:rPr lang="en-US" sz="4000" b="1" dirty="0" err="1">
                <a:solidFill>
                  <a:srgbClr val="002060"/>
                </a:solidFill>
              </a:rPr>
              <a:t>chuột</a:t>
            </a:r>
            <a:endParaRPr lang="en-US" sz="4000" b="1" dirty="0">
              <a:solidFill>
                <a:srgbClr val="002060"/>
              </a:solidFill>
            </a:endParaRPr>
          </a:p>
        </p:txBody>
      </p:sp>
      <p:sp>
        <p:nvSpPr>
          <p:cNvPr id="7" name="Rectangle: Rounded Corners 6">
            <a:extLst>
              <a:ext uri="{FF2B5EF4-FFF2-40B4-BE49-F238E27FC236}">
                <a16:creationId xmlns:a16="http://schemas.microsoft.com/office/drawing/2014/main" id="{CD697370-8C4D-BDF9-3C2B-6C5958B053A5}"/>
              </a:ext>
            </a:extLst>
          </p:cNvPr>
          <p:cNvSpPr/>
          <p:nvPr/>
        </p:nvSpPr>
        <p:spPr>
          <a:xfrm>
            <a:off x="762000" y="4610100"/>
            <a:ext cx="5181600" cy="1371600"/>
          </a:xfrm>
          <a:prstGeom prst="roundRect">
            <a:avLst/>
          </a:prstGeom>
          <a:solidFill>
            <a:srgbClr val="64E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d. </a:t>
            </a:r>
            <a:r>
              <a:rPr lang="en-US" sz="4000" b="1" dirty="0" err="1">
                <a:solidFill>
                  <a:srgbClr val="002060"/>
                </a:solidFill>
              </a:rPr>
              <a:t>Một</a:t>
            </a:r>
            <a:r>
              <a:rPr lang="en-US" sz="4000" b="1" dirty="0">
                <a:solidFill>
                  <a:srgbClr val="002060"/>
                </a:solidFill>
              </a:rPr>
              <a:t> </a:t>
            </a:r>
            <a:r>
              <a:rPr lang="en-US" sz="4000" b="1" dirty="0" err="1">
                <a:solidFill>
                  <a:srgbClr val="002060"/>
                </a:solidFill>
              </a:rPr>
              <a:t>nắng</a:t>
            </a:r>
            <a:r>
              <a:rPr lang="en-US" sz="4000" b="1" dirty="0">
                <a:solidFill>
                  <a:srgbClr val="002060"/>
                </a:solidFill>
              </a:rPr>
              <a:t> </a:t>
            </a:r>
            <a:r>
              <a:rPr lang="en-US" sz="4000" b="1" dirty="0" err="1">
                <a:solidFill>
                  <a:srgbClr val="002060"/>
                </a:solidFill>
              </a:rPr>
              <a:t>hai</a:t>
            </a:r>
            <a:r>
              <a:rPr lang="en-US" sz="4000" b="1" dirty="0">
                <a:solidFill>
                  <a:srgbClr val="002060"/>
                </a:solidFill>
              </a:rPr>
              <a:t> </a:t>
            </a:r>
            <a:r>
              <a:rPr lang="en-US" sz="4000" b="1" dirty="0" err="1">
                <a:solidFill>
                  <a:srgbClr val="002060"/>
                </a:solidFill>
              </a:rPr>
              <a:t>sương</a:t>
            </a:r>
            <a:endParaRPr lang="en-US" sz="4000" b="1" dirty="0">
              <a:solidFill>
                <a:srgbClr val="002060"/>
              </a:solidFill>
            </a:endParaRPr>
          </a:p>
        </p:txBody>
      </p:sp>
      <p:sp>
        <p:nvSpPr>
          <p:cNvPr id="8" name="Rectangle: Rounded Corners 7">
            <a:extLst>
              <a:ext uri="{FF2B5EF4-FFF2-40B4-BE49-F238E27FC236}">
                <a16:creationId xmlns:a16="http://schemas.microsoft.com/office/drawing/2014/main" id="{972D95D9-AC64-2D57-D4C5-8E1A9AE2C523}"/>
              </a:ext>
            </a:extLst>
          </p:cNvPr>
          <p:cNvSpPr/>
          <p:nvPr/>
        </p:nvSpPr>
        <p:spPr>
          <a:xfrm>
            <a:off x="6934200" y="4610100"/>
            <a:ext cx="5029200" cy="1371600"/>
          </a:xfrm>
          <a:prstGeom prst="roundRect">
            <a:avLst/>
          </a:prstGeom>
          <a:solidFill>
            <a:srgbClr val="64E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e. </a:t>
            </a:r>
            <a:r>
              <a:rPr lang="en-US" sz="4000" b="1" dirty="0" err="1">
                <a:solidFill>
                  <a:srgbClr val="002060"/>
                </a:solidFill>
              </a:rPr>
              <a:t>Ngăn</a:t>
            </a:r>
            <a:r>
              <a:rPr lang="en-US" sz="4000" b="1" dirty="0">
                <a:solidFill>
                  <a:srgbClr val="002060"/>
                </a:solidFill>
              </a:rPr>
              <a:t> </a:t>
            </a:r>
            <a:r>
              <a:rPr lang="en-US" sz="4000" b="1" dirty="0" err="1">
                <a:solidFill>
                  <a:srgbClr val="002060"/>
                </a:solidFill>
              </a:rPr>
              <a:t>sông</a:t>
            </a:r>
            <a:r>
              <a:rPr lang="en-US" sz="4000" b="1" dirty="0">
                <a:solidFill>
                  <a:srgbClr val="002060"/>
                </a:solidFill>
              </a:rPr>
              <a:t> </a:t>
            </a:r>
            <a:r>
              <a:rPr lang="en-US" sz="4000" b="1" dirty="0" err="1">
                <a:solidFill>
                  <a:srgbClr val="002060"/>
                </a:solidFill>
              </a:rPr>
              <a:t>cấm</a:t>
            </a:r>
            <a:r>
              <a:rPr lang="en-US" sz="4000" b="1" dirty="0">
                <a:solidFill>
                  <a:srgbClr val="002060"/>
                </a:solidFill>
              </a:rPr>
              <a:t> </a:t>
            </a:r>
            <a:r>
              <a:rPr lang="en-US" sz="4000" b="1" dirty="0" err="1">
                <a:solidFill>
                  <a:srgbClr val="002060"/>
                </a:solidFill>
              </a:rPr>
              <a:t>chợ</a:t>
            </a:r>
            <a:endParaRPr lang="en-US" sz="4000" b="1" dirty="0">
              <a:solidFill>
                <a:srgbClr val="002060"/>
              </a:solidFill>
            </a:endParaRPr>
          </a:p>
        </p:txBody>
      </p:sp>
      <p:sp>
        <p:nvSpPr>
          <p:cNvPr id="9" name="Rectangle: Rounded Corners 8">
            <a:extLst>
              <a:ext uri="{FF2B5EF4-FFF2-40B4-BE49-F238E27FC236}">
                <a16:creationId xmlns:a16="http://schemas.microsoft.com/office/drawing/2014/main" id="{DFDB2B9A-7ED3-B8BB-AE02-EAD319D63EDA}"/>
              </a:ext>
            </a:extLst>
          </p:cNvPr>
          <p:cNvSpPr/>
          <p:nvPr/>
        </p:nvSpPr>
        <p:spPr>
          <a:xfrm>
            <a:off x="12420600" y="4610100"/>
            <a:ext cx="5029200" cy="1371600"/>
          </a:xfrm>
          <a:prstGeom prst="roundRect">
            <a:avLst/>
          </a:prstGeom>
          <a:solidFill>
            <a:srgbClr val="64E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g. </a:t>
            </a:r>
            <a:r>
              <a:rPr lang="en-US" sz="4000" b="1" dirty="0" err="1">
                <a:solidFill>
                  <a:srgbClr val="002060"/>
                </a:solidFill>
              </a:rPr>
              <a:t>Thay</a:t>
            </a:r>
            <a:r>
              <a:rPr lang="en-US" sz="4000" b="1" dirty="0">
                <a:solidFill>
                  <a:srgbClr val="002060"/>
                </a:solidFill>
              </a:rPr>
              <a:t> </a:t>
            </a:r>
            <a:r>
              <a:rPr lang="en-US" sz="4000" b="1" dirty="0" err="1">
                <a:solidFill>
                  <a:srgbClr val="002060"/>
                </a:solidFill>
              </a:rPr>
              <a:t>hình</a:t>
            </a:r>
            <a:r>
              <a:rPr lang="en-US" sz="4000" b="1" dirty="0">
                <a:solidFill>
                  <a:srgbClr val="002060"/>
                </a:solidFill>
              </a:rPr>
              <a:t> </a:t>
            </a:r>
            <a:r>
              <a:rPr lang="en-US" sz="4000" b="1" dirty="0" err="1">
                <a:solidFill>
                  <a:srgbClr val="002060"/>
                </a:solidFill>
              </a:rPr>
              <a:t>đổi</a:t>
            </a:r>
            <a:r>
              <a:rPr lang="en-US" sz="4000" b="1" dirty="0">
                <a:solidFill>
                  <a:srgbClr val="002060"/>
                </a:solidFill>
              </a:rPr>
              <a:t> </a:t>
            </a:r>
            <a:r>
              <a:rPr lang="en-US" sz="4000" b="1" dirty="0" err="1">
                <a:solidFill>
                  <a:srgbClr val="002060"/>
                </a:solidFill>
              </a:rPr>
              <a:t>dạng</a:t>
            </a:r>
            <a:endParaRPr lang="en-US" sz="4000" b="1" dirty="0">
              <a:solidFill>
                <a:srgbClr val="002060"/>
              </a:solidFill>
            </a:endParaRPr>
          </a:p>
        </p:txBody>
      </p:sp>
    </p:spTree>
    <p:extLst>
      <p:ext uri="{BB962C8B-B14F-4D97-AF65-F5344CB8AC3E}">
        <p14:creationId xmlns:p14="http://schemas.microsoft.com/office/powerpoint/2010/main" val="344558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randombar(horizontal)">
                                      <p:cBhvr>
                                        <p:cTn id="7" dur="500"/>
                                        <p:tgtEl>
                                          <p:spTgt spid="176"/>
                                        </p:tgtEl>
                                      </p:cBhvr>
                                    </p:animEffect>
                                  </p:childTnLst>
                                </p:cTn>
                              </p:par>
                              <p:par>
                                <p:cTn id="8" presetID="14" presetClass="entr" presetSubtype="10"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randombar(horizontal)">
                                      <p:cBhvr>
                                        <p:cTn id="10"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338207" y="664194"/>
            <a:ext cx="17611587" cy="8958611"/>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4" name="Table 4">
            <a:extLst>
              <a:ext uri="{FF2B5EF4-FFF2-40B4-BE49-F238E27FC236}">
                <a16:creationId xmlns:a16="http://schemas.microsoft.com/office/drawing/2014/main" id="{84C7DB6F-65C1-5FE0-CC5A-C6A64EB3F6A5}"/>
              </a:ext>
            </a:extLst>
          </p:cNvPr>
          <p:cNvGraphicFramePr>
            <a:graphicFrameLocks noGrp="1"/>
          </p:cNvGraphicFramePr>
          <p:nvPr>
            <p:extLst>
              <p:ext uri="{D42A27DB-BD31-4B8C-83A1-F6EECF244321}">
                <p14:modId xmlns:p14="http://schemas.microsoft.com/office/powerpoint/2010/main" val="1157007367"/>
              </p:ext>
            </p:extLst>
          </p:nvPr>
        </p:nvGraphicFramePr>
        <p:xfrm>
          <a:off x="1905000" y="1079500"/>
          <a:ext cx="14173200" cy="7663460"/>
        </p:xfrm>
        <a:graphic>
          <a:graphicData uri="http://schemas.openxmlformats.org/drawingml/2006/table">
            <a:tbl>
              <a:tblPr firstRow="1" bandRow="1">
                <a:tableStyleId>{F5AB1C69-6EDB-4FF4-983F-18BD219EF322}</a:tableStyleId>
              </a:tblPr>
              <a:tblGrid>
                <a:gridCol w="2057400">
                  <a:extLst>
                    <a:ext uri="{9D8B030D-6E8A-4147-A177-3AD203B41FA5}">
                      <a16:colId xmlns:a16="http://schemas.microsoft.com/office/drawing/2014/main" val="3626120888"/>
                    </a:ext>
                  </a:extLst>
                </a:gridCol>
                <a:gridCol w="5638800">
                  <a:extLst>
                    <a:ext uri="{9D8B030D-6E8A-4147-A177-3AD203B41FA5}">
                      <a16:colId xmlns:a16="http://schemas.microsoft.com/office/drawing/2014/main" val="4272836331"/>
                    </a:ext>
                  </a:extLst>
                </a:gridCol>
                <a:gridCol w="6477000">
                  <a:extLst>
                    <a:ext uri="{9D8B030D-6E8A-4147-A177-3AD203B41FA5}">
                      <a16:colId xmlns:a16="http://schemas.microsoft.com/office/drawing/2014/main" val="3294171529"/>
                    </a:ext>
                  </a:extLst>
                </a:gridCol>
              </a:tblGrid>
              <a:tr h="1566901">
                <a:tc>
                  <a:txBody>
                    <a:bodyPr/>
                    <a:lstStyle/>
                    <a:p>
                      <a:pPr algn="ctr"/>
                      <a:r>
                        <a:rPr lang="en-US" sz="5400" dirty="0"/>
                        <a:t>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5400" dirty="0"/>
                        <a:t>Thành </a:t>
                      </a:r>
                      <a:r>
                        <a:rPr lang="en-US" sz="5400" dirty="0" err="1"/>
                        <a:t>ngữ</a:t>
                      </a:r>
                      <a:r>
                        <a:rPr lang="en-US" sz="5400" dirty="0"/>
                        <a:t> </a:t>
                      </a:r>
                      <a:r>
                        <a:rPr lang="en-US" sz="5400" dirty="0" err="1"/>
                        <a:t>chứa</a:t>
                      </a:r>
                      <a:r>
                        <a:rPr lang="en-US" sz="5400" dirty="0"/>
                        <a:t> </a:t>
                      </a:r>
                      <a:r>
                        <a:rPr lang="en-US" sz="5400" dirty="0" err="1"/>
                        <a:t>từ</a:t>
                      </a:r>
                      <a:r>
                        <a:rPr lang="en-US" sz="5400" dirty="0"/>
                        <a:t> </a:t>
                      </a:r>
                      <a:r>
                        <a:rPr lang="en-US" sz="5400" dirty="0" err="1"/>
                        <a:t>đồng</a:t>
                      </a:r>
                      <a:r>
                        <a:rPr lang="en-US" sz="5400" dirty="0"/>
                        <a:t> </a:t>
                      </a:r>
                      <a:r>
                        <a:rPr lang="en-US" sz="5400" dirty="0" err="1"/>
                        <a:t>nghĩa</a:t>
                      </a:r>
                      <a:endParaRPr lang="en-US" sz="5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5400" dirty="0" err="1"/>
                        <a:t>Từ</a:t>
                      </a:r>
                      <a:r>
                        <a:rPr lang="en-US" sz="5400" dirty="0"/>
                        <a:t> </a:t>
                      </a:r>
                      <a:r>
                        <a:rPr lang="en-US" sz="5400" dirty="0" err="1"/>
                        <a:t>đồng</a:t>
                      </a:r>
                      <a:r>
                        <a:rPr lang="en-US" sz="5400" dirty="0"/>
                        <a:t> </a:t>
                      </a:r>
                      <a:r>
                        <a:rPr lang="en-US" sz="5400" dirty="0" err="1"/>
                        <a:t>nghĩa</a:t>
                      </a:r>
                      <a:endParaRPr lang="en-US" sz="5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6518087"/>
                  </a:ext>
                </a:extLst>
              </a:tr>
              <a:tr h="296305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823184"/>
                  </a:ext>
                </a:extLst>
              </a:tr>
              <a:tr h="296305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1228018"/>
                  </a:ext>
                </a:extLst>
              </a:tr>
            </a:tbl>
          </a:graphicData>
        </a:graphic>
      </p:graphicFrame>
      <p:sp>
        <p:nvSpPr>
          <p:cNvPr id="5" name="TextBox 4">
            <a:extLst>
              <a:ext uri="{FF2B5EF4-FFF2-40B4-BE49-F238E27FC236}">
                <a16:creationId xmlns:a16="http://schemas.microsoft.com/office/drawing/2014/main" id="{28C29CC1-2164-B694-E694-0236229908C0}"/>
              </a:ext>
            </a:extLst>
          </p:cNvPr>
          <p:cNvSpPr txBox="1"/>
          <p:nvPr/>
        </p:nvSpPr>
        <p:spPr>
          <a:xfrm>
            <a:off x="2362200" y="3390900"/>
            <a:ext cx="1600200" cy="1323439"/>
          </a:xfrm>
          <a:prstGeom prst="rect">
            <a:avLst/>
          </a:prstGeom>
          <a:noFill/>
        </p:spPr>
        <p:txBody>
          <a:bodyPr wrap="square" rtlCol="0">
            <a:spAutoFit/>
          </a:bodyPr>
          <a:lstStyle/>
          <a:p>
            <a:r>
              <a:rPr lang="en-US" sz="8000" dirty="0">
                <a:solidFill>
                  <a:srgbClr val="FF0000"/>
                </a:solidFill>
              </a:rPr>
              <a:t>e</a:t>
            </a:r>
          </a:p>
        </p:txBody>
      </p:sp>
      <p:sp>
        <p:nvSpPr>
          <p:cNvPr id="6" name="TextBox 5">
            <a:extLst>
              <a:ext uri="{FF2B5EF4-FFF2-40B4-BE49-F238E27FC236}">
                <a16:creationId xmlns:a16="http://schemas.microsoft.com/office/drawing/2014/main" id="{31809E1A-2F9C-5A3C-91A8-2DA1A3FE0AE0}"/>
              </a:ext>
            </a:extLst>
          </p:cNvPr>
          <p:cNvSpPr txBox="1"/>
          <p:nvPr/>
        </p:nvSpPr>
        <p:spPr>
          <a:xfrm>
            <a:off x="4191000" y="3619500"/>
            <a:ext cx="5334000" cy="830997"/>
          </a:xfrm>
          <a:prstGeom prst="rect">
            <a:avLst/>
          </a:prstGeom>
          <a:noFill/>
        </p:spPr>
        <p:txBody>
          <a:bodyPr wrap="square" rtlCol="0">
            <a:spAutoFit/>
          </a:bodyPr>
          <a:lstStyle/>
          <a:p>
            <a:r>
              <a:rPr lang="en-US" sz="4800" b="1" dirty="0" err="1">
                <a:solidFill>
                  <a:srgbClr val="FF0000"/>
                </a:solidFill>
              </a:rPr>
              <a:t>Ngăn</a:t>
            </a:r>
            <a:r>
              <a:rPr lang="en-US" sz="4800" b="1" dirty="0">
                <a:solidFill>
                  <a:srgbClr val="FF0000"/>
                </a:solidFill>
              </a:rPr>
              <a:t> </a:t>
            </a:r>
            <a:r>
              <a:rPr lang="en-US" sz="4800" b="1" dirty="0" err="1">
                <a:solidFill>
                  <a:srgbClr val="FF0000"/>
                </a:solidFill>
              </a:rPr>
              <a:t>sông</a:t>
            </a:r>
            <a:r>
              <a:rPr lang="en-US" sz="4800" b="1" dirty="0">
                <a:solidFill>
                  <a:srgbClr val="FF0000"/>
                </a:solidFill>
              </a:rPr>
              <a:t> </a:t>
            </a:r>
            <a:r>
              <a:rPr lang="en-US" sz="4800" b="1" dirty="0" err="1">
                <a:solidFill>
                  <a:srgbClr val="FF0000"/>
                </a:solidFill>
              </a:rPr>
              <a:t>cấm</a:t>
            </a:r>
            <a:r>
              <a:rPr lang="en-US" sz="4800" b="1" dirty="0">
                <a:solidFill>
                  <a:srgbClr val="FF0000"/>
                </a:solidFill>
              </a:rPr>
              <a:t> </a:t>
            </a:r>
            <a:r>
              <a:rPr lang="en-US" sz="4800" b="1" dirty="0" err="1">
                <a:solidFill>
                  <a:srgbClr val="FF0000"/>
                </a:solidFill>
              </a:rPr>
              <a:t>chợ</a:t>
            </a:r>
            <a:endParaRPr lang="en-US" sz="4800" b="1" dirty="0">
              <a:solidFill>
                <a:srgbClr val="FF0000"/>
              </a:solidFill>
            </a:endParaRPr>
          </a:p>
        </p:txBody>
      </p:sp>
      <p:sp>
        <p:nvSpPr>
          <p:cNvPr id="7" name="TextBox 6">
            <a:extLst>
              <a:ext uri="{FF2B5EF4-FFF2-40B4-BE49-F238E27FC236}">
                <a16:creationId xmlns:a16="http://schemas.microsoft.com/office/drawing/2014/main" id="{651C828E-E007-25CA-0561-7183FBDBEB3A}"/>
              </a:ext>
            </a:extLst>
          </p:cNvPr>
          <p:cNvSpPr txBox="1"/>
          <p:nvPr/>
        </p:nvSpPr>
        <p:spPr>
          <a:xfrm>
            <a:off x="10058400" y="3314700"/>
            <a:ext cx="5334000" cy="1569660"/>
          </a:xfrm>
          <a:prstGeom prst="rect">
            <a:avLst/>
          </a:prstGeom>
          <a:noFill/>
        </p:spPr>
        <p:txBody>
          <a:bodyPr wrap="square" rtlCol="0">
            <a:spAutoFit/>
          </a:bodyPr>
          <a:lstStyle/>
          <a:p>
            <a:pPr algn="just"/>
            <a:r>
              <a:rPr lang="en-US" sz="4800" b="1" dirty="0" err="1">
                <a:solidFill>
                  <a:srgbClr val="FF0000"/>
                </a:solidFill>
              </a:rPr>
              <a:t>Có</a:t>
            </a:r>
            <a:r>
              <a:rPr lang="en-US" sz="4800" b="1" dirty="0">
                <a:solidFill>
                  <a:srgbClr val="FF0000"/>
                </a:solidFill>
              </a:rPr>
              <a:t> 1 </a:t>
            </a:r>
            <a:r>
              <a:rPr lang="en-US" sz="4800" b="1" dirty="0" err="1">
                <a:solidFill>
                  <a:srgbClr val="FF0000"/>
                </a:solidFill>
              </a:rPr>
              <a:t>cặp</a:t>
            </a:r>
            <a:r>
              <a:rPr lang="en-US" sz="4800" b="1" dirty="0">
                <a:solidFill>
                  <a:srgbClr val="FF0000"/>
                </a:solidFill>
              </a:rPr>
              <a:t> </a:t>
            </a:r>
            <a:r>
              <a:rPr lang="en-US" sz="4800" b="1" dirty="0" err="1">
                <a:solidFill>
                  <a:srgbClr val="FF0000"/>
                </a:solidFill>
              </a:rPr>
              <a:t>từ</a:t>
            </a:r>
            <a:r>
              <a:rPr lang="en-US" sz="4800" b="1" dirty="0">
                <a:solidFill>
                  <a:srgbClr val="FF0000"/>
                </a:solidFill>
              </a:rPr>
              <a:t> </a:t>
            </a:r>
            <a:r>
              <a:rPr lang="en-US" sz="4800" b="1" dirty="0" err="1">
                <a:solidFill>
                  <a:srgbClr val="FF0000"/>
                </a:solidFill>
              </a:rPr>
              <a:t>đồng</a:t>
            </a:r>
            <a:r>
              <a:rPr lang="en-US" sz="4800" b="1" dirty="0">
                <a:solidFill>
                  <a:srgbClr val="FF0000"/>
                </a:solidFill>
              </a:rPr>
              <a:t> </a:t>
            </a:r>
            <a:r>
              <a:rPr lang="en-US" sz="4800" b="1" dirty="0" err="1">
                <a:solidFill>
                  <a:srgbClr val="FF0000"/>
                </a:solidFill>
              </a:rPr>
              <a:t>nghĩa</a:t>
            </a:r>
            <a:r>
              <a:rPr lang="en-US" sz="4800" b="1" dirty="0">
                <a:solidFill>
                  <a:srgbClr val="FF0000"/>
                </a:solidFill>
              </a:rPr>
              <a:t>: </a:t>
            </a:r>
            <a:r>
              <a:rPr lang="en-US" sz="4800" b="1" dirty="0" err="1">
                <a:solidFill>
                  <a:srgbClr val="FF0000"/>
                </a:solidFill>
              </a:rPr>
              <a:t>ngăn</a:t>
            </a:r>
            <a:r>
              <a:rPr lang="en-US" sz="4800" b="1" dirty="0">
                <a:solidFill>
                  <a:srgbClr val="FF0000"/>
                </a:solidFill>
              </a:rPr>
              <a:t>, </a:t>
            </a:r>
            <a:r>
              <a:rPr lang="en-US" sz="4800" b="1" dirty="0" err="1">
                <a:solidFill>
                  <a:srgbClr val="FF0000"/>
                </a:solidFill>
              </a:rPr>
              <a:t>cấm</a:t>
            </a:r>
            <a:r>
              <a:rPr lang="en-US" sz="4800" b="1" dirty="0">
                <a:solidFill>
                  <a:srgbClr val="FF0000"/>
                </a:solidFill>
              </a:rPr>
              <a:t>.</a:t>
            </a:r>
          </a:p>
        </p:txBody>
      </p:sp>
      <p:sp>
        <p:nvSpPr>
          <p:cNvPr id="8" name="TextBox 7">
            <a:extLst>
              <a:ext uri="{FF2B5EF4-FFF2-40B4-BE49-F238E27FC236}">
                <a16:creationId xmlns:a16="http://schemas.microsoft.com/office/drawing/2014/main" id="{5910AF51-B0B4-25FB-E314-BC6934C8E29F}"/>
              </a:ext>
            </a:extLst>
          </p:cNvPr>
          <p:cNvSpPr txBox="1"/>
          <p:nvPr/>
        </p:nvSpPr>
        <p:spPr>
          <a:xfrm>
            <a:off x="2438400" y="6591300"/>
            <a:ext cx="1600200" cy="1323439"/>
          </a:xfrm>
          <a:prstGeom prst="rect">
            <a:avLst/>
          </a:prstGeom>
          <a:noFill/>
        </p:spPr>
        <p:txBody>
          <a:bodyPr wrap="square" rtlCol="0">
            <a:spAutoFit/>
          </a:bodyPr>
          <a:lstStyle/>
          <a:p>
            <a:r>
              <a:rPr lang="en-US" sz="8000" dirty="0">
                <a:solidFill>
                  <a:srgbClr val="FF0000"/>
                </a:solidFill>
              </a:rPr>
              <a:t>g</a:t>
            </a:r>
          </a:p>
        </p:txBody>
      </p:sp>
      <p:sp>
        <p:nvSpPr>
          <p:cNvPr id="9" name="TextBox 8">
            <a:extLst>
              <a:ext uri="{FF2B5EF4-FFF2-40B4-BE49-F238E27FC236}">
                <a16:creationId xmlns:a16="http://schemas.microsoft.com/office/drawing/2014/main" id="{5AD5E29D-1AAF-0AF2-21F9-82C0D9B35E06}"/>
              </a:ext>
            </a:extLst>
          </p:cNvPr>
          <p:cNvSpPr txBox="1"/>
          <p:nvPr/>
        </p:nvSpPr>
        <p:spPr>
          <a:xfrm>
            <a:off x="4267200" y="6819900"/>
            <a:ext cx="5334000" cy="830997"/>
          </a:xfrm>
          <a:prstGeom prst="rect">
            <a:avLst/>
          </a:prstGeom>
          <a:noFill/>
        </p:spPr>
        <p:txBody>
          <a:bodyPr wrap="square" rtlCol="0">
            <a:spAutoFit/>
          </a:bodyPr>
          <a:lstStyle/>
          <a:p>
            <a:r>
              <a:rPr lang="en-US" sz="4800" b="1" dirty="0" err="1">
                <a:solidFill>
                  <a:srgbClr val="FF0000"/>
                </a:solidFill>
              </a:rPr>
              <a:t>Thay</a:t>
            </a:r>
            <a:r>
              <a:rPr lang="en-US" sz="4800" b="1" dirty="0">
                <a:solidFill>
                  <a:srgbClr val="FF0000"/>
                </a:solidFill>
              </a:rPr>
              <a:t> </a:t>
            </a:r>
            <a:r>
              <a:rPr lang="en-US" sz="4800" b="1" dirty="0" err="1">
                <a:solidFill>
                  <a:srgbClr val="FF0000"/>
                </a:solidFill>
              </a:rPr>
              <a:t>hình</a:t>
            </a:r>
            <a:r>
              <a:rPr lang="en-US" sz="4800" b="1" dirty="0">
                <a:solidFill>
                  <a:srgbClr val="FF0000"/>
                </a:solidFill>
              </a:rPr>
              <a:t> </a:t>
            </a:r>
            <a:r>
              <a:rPr lang="en-US" sz="4800" b="1" dirty="0" err="1">
                <a:solidFill>
                  <a:srgbClr val="FF0000"/>
                </a:solidFill>
              </a:rPr>
              <a:t>đổi</a:t>
            </a:r>
            <a:r>
              <a:rPr lang="en-US" sz="4800" b="1" dirty="0">
                <a:solidFill>
                  <a:srgbClr val="FF0000"/>
                </a:solidFill>
              </a:rPr>
              <a:t> </a:t>
            </a:r>
            <a:r>
              <a:rPr lang="en-US" sz="4800" b="1" dirty="0" err="1">
                <a:solidFill>
                  <a:srgbClr val="FF0000"/>
                </a:solidFill>
              </a:rPr>
              <a:t>dạng</a:t>
            </a:r>
            <a:endParaRPr lang="en-US" sz="4800" b="1" dirty="0">
              <a:solidFill>
                <a:srgbClr val="FF0000"/>
              </a:solidFill>
            </a:endParaRPr>
          </a:p>
        </p:txBody>
      </p:sp>
      <p:sp>
        <p:nvSpPr>
          <p:cNvPr id="10" name="TextBox 9">
            <a:extLst>
              <a:ext uri="{FF2B5EF4-FFF2-40B4-BE49-F238E27FC236}">
                <a16:creationId xmlns:a16="http://schemas.microsoft.com/office/drawing/2014/main" id="{25504234-18CC-812F-2DD3-0351C9455243}"/>
              </a:ext>
            </a:extLst>
          </p:cNvPr>
          <p:cNvSpPr txBox="1"/>
          <p:nvPr/>
        </p:nvSpPr>
        <p:spPr>
          <a:xfrm>
            <a:off x="10058400" y="6057900"/>
            <a:ext cx="5334000" cy="2308324"/>
          </a:xfrm>
          <a:prstGeom prst="rect">
            <a:avLst/>
          </a:prstGeom>
          <a:noFill/>
        </p:spPr>
        <p:txBody>
          <a:bodyPr wrap="square" rtlCol="0">
            <a:spAutoFit/>
          </a:bodyPr>
          <a:lstStyle/>
          <a:p>
            <a:pPr algn="just"/>
            <a:r>
              <a:rPr lang="en-US" sz="4800" b="1" dirty="0" err="1">
                <a:solidFill>
                  <a:srgbClr val="FF0000"/>
                </a:solidFill>
              </a:rPr>
              <a:t>Có</a:t>
            </a:r>
            <a:r>
              <a:rPr lang="en-US" sz="4800" b="1" dirty="0">
                <a:solidFill>
                  <a:srgbClr val="FF0000"/>
                </a:solidFill>
              </a:rPr>
              <a:t> 2 </a:t>
            </a:r>
            <a:r>
              <a:rPr lang="en-US" sz="4800" b="1" dirty="0" err="1">
                <a:solidFill>
                  <a:srgbClr val="FF0000"/>
                </a:solidFill>
              </a:rPr>
              <a:t>cặp</a:t>
            </a:r>
            <a:r>
              <a:rPr lang="en-US" sz="4800" b="1" dirty="0">
                <a:solidFill>
                  <a:srgbClr val="FF0000"/>
                </a:solidFill>
              </a:rPr>
              <a:t> </a:t>
            </a:r>
            <a:r>
              <a:rPr lang="en-US" sz="4800" b="1" dirty="0" err="1">
                <a:solidFill>
                  <a:srgbClr val="FF0000"/>
                </a:solidFill>
              </a:rPr>
              <a:t>từ</a:t>
            </a:r>
            <a:r>
              <a:rPr lang="en-US" sz="4800" b="1" dirty="0">
                <a:solidFill>
                  <a:srgbClr val="FF0000"/>
                </a:solidFill>
              </a:rPr>
              <a:t> </a:t>
            </a:r>
            <a:r>
              <a:rPr lang="en-US" sz="4800" b="1" dirty="0" err="1">
                <a:solidFill>
                  <a:srgbClr val="FF0000"/>
                </a:solidFill>
              </a:rPr>
              <a:t>đồng</a:t>
            </a:r>
            <a:r>
              <a:rPr lang="en-US" sz="4800" b="1" dirty="0">
                <a:solidFill>
                  <a:srgbClr val="FF0000"/>
                </a:solidFill>
              </a:rPr>
              <a:t> </a:t>
            </a:r>
            <a:r>
              <a:rPr lang="en-US" sz="4800" b="1" dirty="0" err="1">
                <a:solidFill>
                  <a:srgbClr val="FF0000"/>
                </a:solidFill>
              </a:rPr>
              <a:t>nghĩa</a:t>
            </a:r>
            <a:r>
              <a:rPr lang="en-US" sz="4800" b="1" dirty="0">
                <a:solidFill>
                  <a:srgbClr val="FF0000"/>
                </a:solidFill>
              </a:rPr>
              <a:t>: </a:t>
            </a:r>
            <a:r>
              <a:rPr lang="en-US" sz="4800" b="1" dirty="0" err="1">
                <a:solidFill>
                  <a:srgbClr val="FF0000"/>
                </a:solidFill>
              </a:rPr>
              <a:t>thay</a:t>
            </a:r>
            <a:r>
              <a:rPr lang="en-US" sz="4800" b="1" dirty="0">
                <a:solidFill>
                  <a:srgbClr val="FF0000"/>
                </a:solidFill>
              </a:rPr>
              <a:t> – </a:t>
            </a:r>
            <a:r>
              <a:rPr lang="en-US" sz="4800" b="1" dirty="0" err="1">
                <a:solidFill>
                  <a:srgbClr val="FF0000"/>
                </a:solidFill>
              </a:rPr>
              <a:t>đổi</a:t>
            </a:r>
            <a:r>
              <a:rPr lang="en-US" sz="4800" b="1" dirty="0">
                <a:solidFill>
                  <a:srgbClr val="FF0000"/>
                </a:solidFill>
              </a:rPr>
              <a:t>; </a:t>
            </a:r>
            <a:r>
              <a:rPr lang="en-US" sz="4800" b="1" dirty="0" err="1">
                <a:solidFill>
                  <a:srgbClr val="FF0000"/>
                </a:solidFill>
              </a:rPr>
              <a:t>hình</a:t>
            </a:r>
            <a:r>
              <a:rPr lang="en-US" sz="4800" b="1" dirty="0">
                <a:solidFill>
                  <a:srgbClr val="FF0000"/>
                </a:solidFill>
              </a:rPr>
              <a:t> – </a:t>
            </a:r>
            <a:r>
              <a:rPr lang="en-US" sz="4800" b="1" dirty="0" err="1">
                <a:solidFill>
                  <a:srgbClr val="FF0000"/>
                </a:solidFill>
              </a:rPr>
              <a:t>dạng</a:t>
            </a:r>
            <a:r>
              <a:rPr lang="en-US" sz="4800" b="1" dirty="0">
                <a:solidFill>
                  <a:srgbClr val="FF0000"/>
                </a:solidFill>
              </a:rPr>
              <a:t>.</a:t>
            </a:r>
          </a:p>
        </p:txBody>
      </p:sp>
    </p:spTree>
    <p:extLst>
      <p:ext uri="{BB962C8B-B14F-4D97-AF65-F5344CB8AC3E}">
        <p14:creationId xmlns:p14="http://schemas.microsoft.com/office/powerpoint/2010/main" val="124481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338207" y="664194"/>
            <a:ext cx="17611587" cy="8958611"/>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11" name="Freeform 11"/>
          <p:cNvSpPr/>
          <p:nvPr/>
        </p:nvSpPr>
        <p:spPr>
          <a:xfrm rot="7291944">
            <a:off x="15993573" y="-351537"/>
            <a:ext cx="1585804" cy="2550269"/>
          </a:xfrm>
          <a:custGeom>
            <a:avLst/>
            <a:gdLst/>
            <a:ahLst/>
            <a:cxnLst/>
            <a:rect l="l" t="t" r="r" b="b"/>
            <a:pathLst>
              <a:path w="1585804" h="2550269">
                <a:moveTo>
                  <a:pt x="0" y="0"/>
                </a:moveTo>
                <a:lnTo>
                  <a:pt x="1585804" y="0"/>
                </a:lnTo>
                <a:lnTo>
                  <a:pt x="1585804" y="2550270"/>
                </a:lnTo>
                <a:lnTo>
                  <a:pt x="0" y="2550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719906">
            <a:off x="352426" y="-65867"/>
            <a:ext cx="2787091" cy="2189134"/>
          </a:xfrm>
          <a:custGeom>
            <a:avLst/>
            <a:gdLst/>
            <a:ahLst/>
            <a:cxnLst/>
            <a:rect l="l" t="t" r="r" b="b"/>
            <a:pathLst>
              <a:path w="2787091" h="2189134">
                <a:moveTo>
                  <a:pt x="0" y="0"/>
                </a:moveTo>
                <a:lnTo>
                  <a:pt x="2787091" y="0"/>
                </a:lnTo>
                <a:lnTo>
                  <a:pt x="2787091" y="2189134"/>
                </a:lnTo>
                <a:lnTo>
                  <a:pt x="0" y="21891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399C20F3-FC76-AB76-7E4B-A59D3F022DB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252" r="71731"/>
          <a:stretch/>
        </p:blipFill>
        <p:spPr>
          <a:xfrm>
            <a:off x="1066800" y="5067301"/>
            <a:ext cx="4117634" cy="5219700"/>
          </a:xfrm>
          <a:prstGeom prst="rect">
            <a:avLst/>
          </a:prstGeom>
        </p:spPr>
      </p:pic>
      <p:pic>
        <p:nvPicPr>
          <p:cNvPr id="17" name="Picture 16">
            <a:extLst>
              <a:ext uri="{FF2B5EF4-FFF2-40B4-BE49-F238E27FC236}">
                <a16:creationId xmlns:a16="http://schemas.microsoft.com/office/drawing/2014/main" id="{41912C50-F949-9DBF-EFFA-811456768E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5637" t="-1626" b="-1626"/>
          <a:stretch/>
        </p:blipFill>
        <p:spPr>
          <a:xfrm>
            <a:off x="14173200" y="5232280"/>
            <a:ext cx="3436605" cy="505472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1A43969A-07C7-CE23-0FE2-11B337726C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9600" y="1638300"/>
            <a:ext cx="9749410" cy="7849102"/>
          </a:xfrm>
          <a:prstGeom prst="rect">
            <a:avLst/>
          </a:prstGeom>
        </p:spPr>
      </p:pic>
    </p:spTree>
    <p:extLst>
      <p:ext uri="{BB962C8B-B14F-4D97-AF65-F5344CB8AC3E}">
        <p14:creationId xmlns:p14="http://schemas.microsoft.com/office/powerpoint/2010/main" val="112614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1" y="0"/>
            <a:ext cx="18288001" cy="10286999"/>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0" name="Freeform 90"/>
          <p:cNvSpPr/>
          <p:nvPr/>
        </p:nvSpPr>
        <p:spPr>
          <a:xfrm>
            <a:off x="16002000" y="8191500"/>
            <a:ext cx="2628188" cy="2303949"/>
          </a:xfrm>
          <a:custGeom>
            <a:avLst/>
            <a:gdLst/>
            <a:ahLst/>
            <a:cxnLst/>
            <a:rect l="l" t="t" r="r" b="b"/>
            <a:pathLst>
              <a:path w="3542588" h="3065949">
                <a:moveTo>
                  <a:pt x="0" y="0"/>
                </a:moveTo>
                <a:lnTo>
                  <a:pt x="3542588" y="0"/>
                </a:lnTo>
                <a:lnTo>
                  <a:pt x="3542588" y="3065950"/>
                </a:lnTo>
                <a:lnTo>
                  <a:pt x="0" y="3065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9" name="Freeform 99"/>
          <p:cNvSpPr/>
          <p:nvPr/>
        </p:nvSpPr>
        <p:spPr>
          <a:xfrm rot="-8211718">
            <a:off x="575927" y="-600143"/>
            <a:ext cx="1388914" cy="2233634"/>
          </a:xfrm>
          <a:custGeom>
            <a:avLst/>
            <a:gdLst/>
            <a:ahLst/>
            <a:cxnLst/>
            <a:rect l="l" t="t" r="r" b="b"/>
            <a:pathLst>
              <a:path w="1388914" h="2233634">
                <a:moveTo>
                  <a:pt x="0" y="0"/>
                </a:moveTo>
                <a:lnTo>
                  <a:pt x="1388914" y="0"/>
                </a:lnTo>
                <a:lnTo>
                  <a:pt x="1388914" y="2233634"/>
                </a:lnTo>
                <a:lnTo>
                  <a:pt x="0" y="2233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75" name="Group 174">
            <a:extLst>
              <a:ext uri="{FF2B5EF4-FFF2-40B4-BE49-F238E27FC236}">
                <a16:creationId xmlns:a16="http://schemas.microsoft.com/office/drawing/2014/main" id="{7392BEF7-067E-21D5-0921-D5DD80D7603C}"/>
              </a:ext>
            </a:extLst>
          </p:cNvPr>
          <p:cNvGrpSpPr/>
          <p:nvPr/>
        </p:nvGrpSpPr>
        <p:grpSpPr>
          <a:xfrm>
            <a:off x="1160742" y="342900"/>
            <a:ext cx="16074878" cy="1467761"/>
            <a:chOff x="1160742" y="342900"/>
            <a:chExt cx="16074878" cy="1467761"/>
          </a:xfrm>
        </p:grpSpPr>
        <p:grpSp>
          <p:nvGrpSpPr>
            <p:cNvPr id="170" name="Group 6">
              <a:extLst>
                <a:ext uri="{FF2B5EF4-FFF2-40B4-BE49-F238E27FC236}">
                  <a16:creationId xmlns:a16="http://schemas.microsoft.com/office/drawing/2014/main" id="{24343BE8-262F-86C6-DE90-937E9D3EC95B}"/>
                </a:ext>
              </a:extLst>
            </p:cNvPr>
            <p:cNvGrpSpPr/>
            <p:nvPr/>
          </p:nvGrpSpPr>
          <p:grpSpPr>
            <a:xfrm>
              <a:off x="2209800" y="342900"/>
              <a:ext cx="14071158" cy="1467761"/>
              <a:chOff x="0" y="0"/>
              <a:chExt cx="1978906" cy="1424845"/>
            </a:xfrm>
          </p:grpSpPr>
          <p:sp>
            <p:nvSpPr>
              <p:cNvPr id="171" name="Freeform 7">
                <a:extLst>
                  <a:ext uri="{FF2B5EF4-FFF2-40B4-BE49-F238E27FC236}">
                    <a16:creationId xmlns:a16="http://schemas.microsoft.com/office/drawing/2014/main" id="{76A0035E-CD22-6B6D-5FDF-E562F9E12E9E}"/>
                  </a:ext>
                </a:extLst>
              </p:cNvPr>
              <p:cNvSpPr/>
              <p:nvPr/>
            </p:nvSpPr>
            <p:spPr>
              <a:xfrm>
                <a:off x="0" y="0"/>
                <a:ext cx="1978906" cy="1424845"/>
              </a:xfrm>
              <a:custGeom>
                <a:avLst/>
                <a:gdLst/>
                <a:ahLst/>
                <a:cxnLst/>
                <a:rect l="l" t="t" r="r" b="b"/>
                <a:pathLst>
                  <a:path w="1978906" h="1424845">
                    <a:moveTo>
                      <a:pt x="52549" y="0"/>
                    </a:moveTo>
                    <a:lnTo>
                      <a:pt x="1926356" y="0"/>
                    </a:lnTo>
                    <a:cubicBezTo>
                      <a:pt x="1940293" y="0"/>
                      <a:pt x="1953659" y="5536"/>
                      <a:pt x="1963514" y="15391"/>
                    </a:cubicBezTo>
                    <a:cubicBezTo>
                      <a:pt x="1973369" y="25246"/>
                      <a:pt x="1978906" y="38612"/>
                      <a:pt x="1978906" y="52549"/>
                    </a:cubicBezTo>
                    <a:lnTo>
                      <a:pt x="1978906" y="1372296"/>
                    </a:lnTo>
                    <a:cubicBezTo>
                      <a:pt x="1978906" y="1401318"/>
                      <a:pt x="1955379" y="1424845"/>
                      <a:pt x="1926356" y="1424845"/>
                    </a:cubicBezTo>
                    <a:lnTo>
                      <a:pt x="52549" y="1424845"/>
                    </a:lnTo>
                    <a:cubicBezTo>
                      <a:pt x="38612" y="1424845"/>
                      <a:pt x="25246" y="1419308"/>
                      <a:pt x="15391" y="1409454"/>
                    </a:cubicBezTo>
                    <a:cubicBezTo>
                      <a:pt x="5536" y="1399599"/>
                      <a:pt x="0" y="1386232"/>
                      <a:pt x="0" y="1372296"/>
                    </a:cubicBezTo>
                    <a:lnTo>
                      <a:pt x="0" y="52549"/>
                    </a:lnTo>
                    <a:cubicBezTo>
                      <a:pt x="0" y="38612"/>
                      <a:pt x="5536" y="25246"/>
                      <a:pt x="15391" y="15391"/>
                    </a:cubicBezTo>
                    <a:cubicBezTo>
                      <a:pt x="25246" y="5536"/>
                      <a:pt x="38612" y="0"/>
                      <a:pt x="52549" y="0"/>
                    </a:cubicBezTo>
                    <a:close/>
                  </a:path>
                </a:pathLst>
              </a:custGeom>
              <a:solidFill>
                <a:srgbClr val="FFA7D2"/>
              </a:solidFill>
            </p:spPr>
            <p:txBody>
              <a:bodyPr/>
              <a:lstStyle/>
              <a:p>
                <a:endParaRPr lang="en-US"/>
              </a:p>
            </p:txBody>
          </p:sp>
          <p:sp>
            <p:nvSpPr>
              <p:cNvPr id="172" name="TextBox 8">
                <a:extLst>
                  <a:ext uri="{FF2B5EF4-FFF2-40B4-BE49-F238E27FC236}">
                    <a16:creationId xmlns:a16="http://schemas.microsoft.com/office/drawing/2014/main" id="{3C4EB448-E601-E972-0DF6-D9EEF6C2E105}"/>
                  </a:ext>
                </a:extLst>
              </p:cNvPr>
              <p:cNvSpPr txBox="1"/>
              <p:nvPr/>
            </p:nvSpPr>
            <p:spPr>
              <a:xfrm>
                <a:off x="0" y="-47625"/>
                <a:ext cx="1978906" cy="147247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3" name="Freeform 11">
              <a:extLst>
                <a:ext uri="{FF2B5EF4-FFF2-40B4-BE49-F238E27FC236}">
                  <a16:creationId xmlns:a16="http://schemas.microsoft.com/office/drawing/2014/main" id="{00EA67D7-DC90-907B-9D09-586F9814C50A}"/>
                </a:ext>
              </a:extLst>
            </p:cNvPr>
            <p:cNvSpPr/>
            <p:nvPr/>
          </p:nvSpPr>
          <p:spPr>
            <a:xfrm rot="1709091">
              <a:off x="14778763" y="529807"/>
              <a:ext cx="2456857" cy="926233"/>
            </a:xfrm>
            <a:custGeom>
              <a:avLst/>
              <a:gdLst/>
              <a:ahLst/>
              <a:cxnLst/>
              <a:rect l="l" t="t" r="r" b="b"/>
              <a:pathLst>
                <a:path w="3587522" h="926233">
                  <a:moveTo>
                    <a:pt x="0" y="0"/>
                  </a:moveTo>
                  <a:lnTo>
                    <a:pt x="3587521" y="0"/>
                  </a:lnTo>
                  <a:lnTo>
                    <a:pt x="3587521" y="926233"/>
                  </a:lnTo>
                  <a:lnTo>
                    <a:pt x="0" y="926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4" name="Freeform 11">
              <a:extLst>
                <a:ext uri="{FF2B5EF4-FFF2-40B4-BE49-F238E27FC236}">
                  <a16:creationId xmlns:a16="http://schemas.microsoft.com/office/drawing/2014/main" id="{3A15AE07-262F-A3FE-3F60-E914B475C972}"/>
                </a:ext>
              </a:extLst>
            </p:cNvPr>
            <p:cNvSpPr/>
            <p:nvPr/>
          </p:nvSpPr>
          <p:spPr>
            <a:xfrm rot="19368388">
              <a:off x="1160742" y="685108"/>
              <a:ext cx="2578309" cy="926233"/>
            </a:xfrm>
            <a:custGeom>
              <a:avLst/>
              <a:gdLst/>
              <a:ahLst/>
              <a:cxnLst/>
              <a:rect l="l" t="t" r="r" b="b"/>
              <a:pathLst>
                <a:path w="3587522" h="926233">
                  <a:moveTo>
                    <a:pt x="0" y="0"/>
                  </a:moveTo>
                  <a:lnTo>
                    <a:pt x="3587521" y="0"/>
                  </a:lnTo>
                  <a:lnTo>
                    <a:pt x="3587521" y="926233"/>
                  </a:lnTo>
                  <a:lnTo>
                    <a:pt x="0" y="926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76" name="TextBox 175">
            <a:extLst>
              <a:ext uri="{FF2B5EF4-FFF2-40B4-BE49-F238E27FC236}">
                <a16:creationId xmlns:a16="http://schemas.microsoft.com/office/drawing/2014/main" id="{B0D92255-C409-DE8D-5A7D-4D0D0F61C650}"/>
              </a:ext>
            </a:extLst>
          </p:cNvPr>
          <p:cNvSpPr txBox="1"/>
          <p:nvPr/>
        </p:nvSpPr>
        <p:spPr>
          <a:xfrm>
            <a:off x="3886200" y="342900"/>
            <a:ext cx="10820400" cy="1569660"/>
          </a:xfrm>
          <a:prstGeom prst="rect">
            <a:avLst/>
          </a:prstGeom>
          <a:noFill/>
        </p:spPr>
        <p:txBody>
          <a:bodyPr wrap="square" rtlCol="0">
            <a:spAutoFit/>
          </a:bodyPr>
          <a:lstStyle/>
          <a:p>
            <a:pPr lvl="0" algn="just"/>
            <a:r>
              <a:rPr lang="en-US" sz="4800" b="1" dirty="0">
                <a:solidFill>
                  <a:srgbClr val="000000"/>
                </a:solidFill>
              </a:rPr>
              <a:t>4. </a:t>
            </a:r>
            <a:r>
              <a:rPr lang="en-US" sz="4800" b="1" dirty="0" err="1">
                <a:solidFill>
                  <a:srgbClr val="000000"/>
                </a:solidFill>
              </a:rPr>
              <a:t>Chọn</a:t>
            </a:r>
            <a:r>
              <a:rPr lang="en-US" sz="4800" b="1" dirty="0">
                <a:solidFill>
                  <a:srgbClr val="000000"/>
                </a:solidFill>
              </a:rPr>
              <a:t> </a:t>
            </a:r>
            <a:r>
              <a:rPr lang="en-US" sz="4800" b="1" dirty="0" err="1">
                <a:solidFill>
                  <a:srgbClr val="000000"/>
                </a:solidFill>
              </a:rPr>
              <a:t>từ</a:t>
            </a:r>
            <a:r>
              <a:rPr lang="en-US" sz="4800" b="1" dirty="0">
                <a:solidFill>
                  <a:srgbClr val="000000"/>
                </a:solidFill>
              </a:rPr>
              <a:t> </a:t>
            </a:r>
            <a:r>
              <a:rPr lang="en-US" sz="4800" b="1" dirty="0" err="1">
                <a:solidFill>
                  <a:srgbClr val="000000"/>
                </a:solidFill>
              </a:rPr>
              <a:t>thích</a:t>
            </a:r>
            <a:r>
              <a:rPr lang="en-US" sz="4800" b="1" dirty="0">
                <a:solidFill>
                  <a:srgbClr val="000000"/>
                </a:solidFill>
              </a:rPr>
              <a:t> </a:t>
            </a:r>
            <a:r>
              <a:rPr lang="en-US" sz="4800" b="1" dirty="0" err="1">
                <a:solidFill>
                  <a:srgbClr val="000000"/>
                </a:solidFill>
              </a:rPr>
              <a:t>hợp</a:t>
            </a:r>
            <a:r>
              <a:rPr lang="en-US" sz="4800" b="1" dirty="0">
                <a:solidFill>
                  <a:srgbClr val="000000"/>
                </a:solidFill>
              </a:rPr>
              <a:t> </a:t>
            </a:r>
            <a:r>
              <a:rPr lang="en-US" sz="4800" b="1" dirty="0" err="1">
                <a:solidFill>
                  <a:srgbClr val="000000"/>
                </a:solidFill>
              </a:rPr>
              <a:t>trong</a:t>
            </a:r>
            <a:r>
              <a:rPr lang="en-US" sz="4800" b="1" dirty="0">
                <a:solidFill>
                  <a:srgbClr val="000000"/>
                </a:solidFill>
              </a:rPr>
              <a:t> </a:t>
            </a:r>
            <a:r>
              <a:rPr lang="en-US" sz="4800" b="1" dirty="0" err="1">
                <a:solidFill>
                  <a:srgbClr val="000000"/>
                </a:solidFill>
              </a:rPr>
              <a:t>mỗi</a:t>
            </a:r>
            <a:r>
              <a:rPr lang="en-US" sz="4800" b="1" dirty="0">
                <a:solidFill>
                  <a:srgbClr val="000000"/>
                </a:solidFill>
              </a:rPr>
              <a:t> </a:t>
            </a:r>
            <a:r>
              <a:rPr lang="en-US" sz="4800" b="1" dirty="0" err="1">
                <a:solidFill>
                  <a:srgbClr val="000000"/>
                </a:solidFill>
              </a:rPr>
              <a:t>nhóm</a:t>
            </a:r>
            <a:r>
              <a:rPr lang="en-US" sz="4800" b="1" dirty="0">
                <a:solidFill>
                  <a:srgbClr val="000000"/>
                </a:solidFill>
              </a:rPr>
              <a:t> </a:t>
            </a:r>
            <a:r>
              <a:rPr lang="en-US" sz="4800" b="1" err="1">
                <a:solidFill>
                  <a:srgbClr val="000000"/>
                </a:solidFill>
              </a:rPr>
              <a:t>từ</a:t>
            </a:r>
            <a:r>
              <a:rPr lang="en-US" sz="4800" b="1">
                <a:solidFill>
                  <a:srgbClr val="000000"/>
                </a:solidFill>
              </a:rPr>
              <a:t> đồng </a:t>
            </a:r>
            <a:r>
              <a:rPr lang="en-US" sz="4800" b="1" dirty="0" err="1">
                <a:solidFill>
                  <a:srgbClr val="000000"/>
                </a:solidFill>
              </a:rPr>
              <a:t>nghĩa</a:t>
            </a:r>
            <a:r>
              <a:rPr lang="en-US" sz="4800" b="1" dirty="0">
                <a:solidFill>
                  <a:srgbClr val="000000"/>
                </a:solidFill>
              </a:rPr>
              <a:t> </a:t>
            </a:r>
            <a:r>
              <a:rPr lang="en-US" sz="4800" b="1" dirty="0" err="1">
                <a:solidFill>
                  <a:srgbClr val="000000"/>
                </a:solidFill>
              </a:rPr>
              <a:t>để</a:t>
            </a:r>
            <a:r>
              <a:rPr lang="en-US" sz="4800" b="1" dirty="0">
                <a:solidFill>
                  <a:srgbClr val="000000"/>
                </a:solidFill>
              </a:rPr>
              <a:t> </a:t>
            </a:r>
            <a:r>
              <a:rPr lang="en-US" sz="4800" b="1" dirty="0" err="1">
                <a:solidFill>
                  <a:srgbClr val="000000"/>
                </a:solidFill>
              </a:rPr>
              <a:t>hoàn</a:t>
            </a:r>
            <a:r>
              <a:rPr lang="en-US" sz="4800" b="1" dirty="0">
                <a:solidFill>
                  <a:srgbClr val="000000"/>
                </a:solidFill>
              </a:rPr>
              <a:t> </a:t>
            </a:r>
            <a:r>
              <a:rPr lang="en-US" sz="4800" b="1" dirty="0" err="1">
                <a:solidFill>
                  <a:srgbClr val="000000"/>
                </a:solidFill>
              </a:rPr>
              <a:t>thiện</a:t>
            </a:r>
            <a:r>
              <a:rPr lang="en-US" sz="4800" b="1" dirty="0">
                <a:solidFill>
                  <a:srgbClr val="000000"/>
                </a:solidFill>
              </a:rPr>
              <a:t> </a:t>
            </a:r>
            <a:r>
              <a:rPr lang="en-US" sz="4800" b="1" dirty="0" err="1">
                <a:solidFill>
                  <a:srgbClr val="000000"/>
                </a:solidFill>
              </a:rPr>
              <a:t>đoạn</a:t>
            </a:r>
            <a:r>
              <a:rPr lang="en-US" sz="4800" b="1" dirty="0">
                <a:solidFill>
                  <a:srgbClr val="000000"/>
                </a:solidFill>
              </a:rPr>
              <a:t> </a:t>
            </a:r>
            <a:r>
              <a:rPr lang="en-US" sz="4800" b="1" dirty="0" err="1">
                <a:solidFill>
                  <a:srgbClr val="000000"/>
                </a:solidFill>
              </a:rPr>
              <a:t>văn</a:t>
            </a:r>
            <a:r>
              <a:rPr lang="en-US" sz="4800" b="1" dirty="0">
                <a:solidFill>
                  <a:srgbClr val="000000"/>
                </a:solidFill>
              </a:rPr>
              <a:t>.</a:t>
            </a: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281E4E96-4E11-51DE-6604-A964BE6DCA58}"/>
              </a:ext>
            </a:extLst>
          </p:cNvPr>
          <p:cNvSpPr txBox="1"/>
          <p:nvPr/>
        </p:nvSpPr>
        <p:spPr>
          <a:xfrm>
            <a:off x="1143000" y="2400300"/>
            <a:ext cx="15697200" cy="3785652"/>
          </a:xfrm>
          <a:prstGeom prst="rect">
            <a:avLst/>
          </a:prstGeom>
          <a:noFill/>
        </p:spPr>
        <p:txBody>
          <a:bodyPr wrap="square" rtlCol="0">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Tháng Ba, tháng Tư, Tây Trường Sơn </a:t>
            </a:r>
            <a:r>
              <a:rPr lang="vi-VN" sz="4000" b="0" i="0" baseline="30000" dirty="0">
                <a:solidFill>
                  <a:srgbClr val="000000"/>
                </a:solidFill>
                <a:effectLst/>
                <a:latin typeface="Cambria" panose="02040503050406030204" pitchFamily="18" charset="0"/>
                <a:ea typeface="Cambria" panose="02040503050406030204" pitchFamily="18" charset="0"/>
              </a:rPr>
              <a:t>(1) </a:t>
            </a:r>
            <a:r>
              <a:rPr lang="vi-VN" sz="4000" b="0" i="0" dirty="0">
                <a:solidFill>
                  <a:srgbClr val="000000"/>
                </a:solidFill>
                <a:effectLst/>
                <a:latin typeface="Cambria" panose="02040503050406030204" pitchFamily="18" charset="0"/>
                <a:ea typeface="Cambria" panose="02040503050406030204" pitchFamily="18" charset="0"/>
              </a:rPr>
              <a:t>(</a:t>
            </a:r>
            <a:r>
              <a:rPr lang="vi-VN" sz="4000" b="0" i="1" dirty="0">
                <a:solidFill>
                  <a:srgbClr val="000000"/>
                </a:solidFill>
                <a:effectLst/>
                <a:latin typeface="Cambria" panose="02040503050406030204" pitchFamily="18" charset="0"/>
                <a:ea typeface="Cambria" panose="02040503050406030204" pitchFamily="18" charset="0"/>
              </a:rPr>
              <a:t>khai mạc/ bắt đầu</a:t>
            </a:r>
            <a:r>
              <a:rPr lang="vi-VN" sz="4000" b="0" i="0" dirty="0">
                <a:solidFill>
                  <a:srgbClr val="000000"/>
                </a:solidFill>
                <a:effectLst/>
                <a:latin typeface="Cambria" panose="02040503050406030204" pitchFamily="18" charset="0"/>
                <a:ea typeface="Cambria" panose="02040503050406030204" pitchFamily="18" charset="0"/>
              </a:rPr>
              <a:t>) mùa mưa. Mưa tới đâu, cỏ lá </a:t>
            </a:r>
            <a:r>
              <a:rPr lang="vi-VN" sz="4000" b="0" i="0" baseline="30000" dirty="0">
                <a:solidFill>
                  <a:srgbClr val="000000"/>
                </a:solidFill>
                <a:effectLst/>
                <a:latin typeface="Cambria" panose="02040503050406030204" pitchFamily="18" charset="0"/>
                <a:ea typeface="Cambria" panose="02040503050406030204" pitchFamily="18" charset="0"/>
              </a:rPr>
              <a:t>(2) </a:t>
            </a:r>
            <a:r>
              <a:rPr lang="vi-VN" sz="4000" b="0" i="0" dirty="0">
                <a:solidFill>
                  <a:srgbClr val="000000"/>
                </a:solidFill>
                <a:effectLst/>
                <a:latin typeface="Cambria" panose="02040503050406030204" pitchFamily="18" charset="0"/>
                <a:ea typeface="Cambria" panose="02040503050406030204" pitchFamily="18" charset="0"/>
              </a:rPr>
              <a:t>(</a:t>
            </a:r>
            <a:r>
              <a:rPr lang="vi-VN" sz="4000" b="0" i="1" dirty="0">
                <a:solidFill>
                  <a:srgbClr val="000000"/>
                </a:solidFill>
                <a:effectLst/>
                <a:latin typeface="Cambria" panose="02040503050406030204" pitchFamily="18" charset="0"/>
                <a:ea typeface="Cambria" panose="02040503050406030204" pitchFamily="18" charset="0"/>
              </a:rPr>
              <a:t>tốt tươi/ tươi tắn</a:t>
            </a:r>
            <a:r>
              <a:rPr lang="vi-VN" sz="4000" b="0" i="0" dirty="0">
                <a:solidFill>
                  <a:srgbClr val="000000"/>
                </a:solidFill>
                <a:effectLst/>
                <a:latin typeface="Cambria" panose="02040503050406030204" pitchFamily="18" charset="0"/>
                <a:ea typeface="Cambria" panose="02040503050406030204" pitchFamily="18" charset="0"/>
              </a:rPr>
              <a:t>) tới đó. Phía trước bầy voi luôn luôn là những vùng đất </a:t>
            </a:r>
            <a:r>
              <a:rPr lang="vi-VN" sz="4000" b="0" i="0" baseline="30000" dirty="0">
                <a:solidFill>
                  <a:srgbClr val="000000"/>
                </a:solidFill>
                <a:effectLst/>
                <a:latin typeface="Cambria" panose="02040503050406030204" pitchFamily="18" charset="0"/>
                <a:ea typeface="Cambria" panose="02040503050406030204" pitchFamily="18" charset="0"/>
              </a:rPr>
              <a:t>(3) </a:t>
            </a:r>
            <a:r>
              <a:rPr lang="vi-VN" sz="4000" b="0" i="0" dirty="0">
                <a:solidFill>
                  <a:srgbClr val="000000"/>
                </a:solidFill>
                <a:effectLst/>
                <a:latin typeface="Cambria" panose="02040503050406030204" pitchFamily="18" charset="0"/>
                <a:ea typeface="Cambria" panose="02040503050406030204" pitchFamily="18" charset="0"/>
              </a:rPr>
              <a:t>(</a:t>
            </a:r>
            <a:r>
              <a:rPr lang="vi-VN" sz="4000" b="0" i="1" dirty="0">
                <a:solidFill>
                  <a:srgbClr val="000000"/>
                </a:solidFill>
                <a:effectLst/>
                <a:latin typeface="Cambria" panose="02040503050406030204" pitchFamily="18" charset="0"/>
                <a:ea typeface="Cambria" panose="02040503050406030204" pitchFamily="18" charset="0"/>
              </a:rPr>
              <a:t>no nê/ no đủ</a:t>
            </a:r>
            <a:r>
              <a:rPr lang="vi-VN" sz="4000" b="0" i="0" dirty="0">
                <a:solidFill>
                  <a:srgbClr val="000000"/>
                </a:solidFill>
                <a:effectLst/>
                <a:latin typeface="Cambria" panose="02040503050406030204" pitchFamily="18" charset="0"/>
                <a:ea typeface="Cambria" panose="02040503050406030204" pitchFamily="18" charset="0"/>
              </a:rPr>
              <a:t>), nơi chúng có thể sống những ngày sung sướng bù lại thời gian </a:t>
            </a:r>
            <a:r>
              <a:rPr lang="vi-VN" sz="4000" b="0" i="0" baseline="30000" dirty="0">
                <a:solidFill>
                  <a:srgbClr val="000000"/>
                </a:solidFill>
                <a:effectLst/>
                <a:latin typeface="Cambria" panose="02040503050406030204" pitchFamily="18" charset="0"/>
                <a:ea typeface="Cambria" panose="02040503050406030204" pitchFamily="18" charset="0"/>
              </a:rPr>
              <a:t>(4) </a:t>
            </a:r>
            <a:r>
              <a:rPr lang="vi-VN" sz="4000" b="0" i="0" dirty="0">
                <a:solidFill>
                  <a:srgbClr val="000000"/>
                </a:solidFill>
                <a:effectLst/>
                <a:latin typeface="Cambria" panose="02040503050406030204" pitchFamily="18" charset="0"/>
                <a:ea typeface="Cambria" panose="02040503050406030204" pitchFamily="18" charset="0"/>
              </a:rPr>
              <a:t>(</a:t>
            </a:r>
            <a:r>
              <a:rPr lang="vi-VN" sz="4000" b="0" i="1" dirty="0">
                <a:solidFill>
                  <a:srgbClr val="000000"/>
                </a:solidFill>
                <a:effectLst/>
                <a:latin typeface="Cambria" panose="02040503050406030204" pitchFamily="18" charset="0"/>
                <a:ea typeface="Cambria" panose="02040503050406030204" pitchFamily="18" charset="0"/>
              </a:rPr>
              <a:t>đói khát/ đói rách</a:t>
            </a:r>
            <a:r>
              <a:rPr lang="vi-VN" sz="4000" b="0" i="0" dirty="0">
                <a:solidFill>
                  <a:srgbClr val="000000"/>
                </a:solidFill>
                <a:effectLst/>
                <a:latin typeface="Cambria" panose="02040503050406030204" pitchFamily="18" charset="0"/>
                <a:ea typeface="Cambria" panose="02040503050406030204" pitchFamily="18" charset="0"/>
              </a:rPr>
              <a:t>) của mùa thu. Vì thế, bầy voi cứ theo sau những cơn mưa mà đi. Đó là luật lệ của rừng.</a:t>
            </a:r>
          </a:p>
          <a:p>
            <a:pPr algn="r"/>
            <a:r>
              <a:rPr lang="vi-VN" sz="4000" b="0" i="1" dirty="0">
                <a:solidFill>
                  <a:srgbClr val="000000"/>
                </a:solidFill>
                <a:effectLst/>
                <a:latin typeface="Cambria" panose="02040503050406030204" pitchFamily="18" charset="0"/>
                <a:ea typeface="Cambria" panose="02040503050406030204" pitchFamily="18" charset="0"/>
              </a:rPr>
              <a:t>(Theo </a:t>
            </a:r>
            <a:r>
              <a:rPr lang="vi-VN" sz="4000" b="0" i="0" dirty="0">
                <a:solidFill>
                  <a:srgbClr val="000000"/>
                </a:solidFill>
                <a:effectLst/>
                <a:latin typeface="Cambria" panose="02040503050406030204" pitchFamily="18" charset="0"/>
                <a:ea typeface="Cambria" panose="02040503050406030204" pitchFamily="18" charset="0"/>
              </a:rPr>
              <a:t>Vũ Hùng)</a:t>
            </a:r>
          </a:p>
        </p:txBody>
      </p:sp>
      <p:pic>
        <p:nvPicPr>
          <p:cNvPr id="6" name="Picture 5">
            <a:extLst>
              <a:ext uri="{FF2B5EF4-FFF2-40B4-BE49-F238E27FC236}">
                <a16:creationId xmlns:a16="http://schemas.microsoft.com/office/drawing/2014/main" id="{E67358EE-7B4F-A4B7-BA8B-0B1FDF7173BD}"/>
              </a:ext>
            </a:extLst>
          </p:cNvPr>
          <p:cNvPicPr>
            <a:picLocks noChangeAspect="1"/>
          </p:cNvPicPr>
          <p:nvPr/>
        </p:nvPicPr>
        <p:blipFill>
          <a:blip r:embed="rId9"/>
          <a:stretch>
            <a:fillRect/>
          </a:stretch>
        </p:blipFill>
        <p:spPr>
          <a:xfrm>
            <a:off x="1371600" y="6362700"/>
            <a:ext cx="15392400" cy="3367462"/>
          </a:xfrm>
          <a:prstGeom prst="rect">
            <a:avLst/>
          </a:prstGeom>
        </p:spPr>
      </p:pic>
      <p:sp>
        <p:nvSpPr>
          <p:cNvPr id="7" name="Oval 6">
            <a:extLst>
              <a:ext uri="{FF2B5EF4-FFF2-40B4-BE49-F238E27FC236}">
                <a16:creationId xmlns:a16="http://schemas.microsoft.com/office/drawing/2014/main" id="{7451B735-3D3A-8872-6D1E-26EB53A32C98}"/>
              </a:ext>
            </a:extLst>
          </p:cNvPr>
          <p:cNvSpPr/>
          <p:nvPr/>
        </p:nvSpPr>
        <p:spPr>
          <a:xfrm>
            <a:off x="12573000" y="2432435"/>
            <a:ext cx="1752600" cy="7620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DA79BB-A97D-F41D-AD1F-6384DAC4B17D}"/>
              </a:ext>
            </a:extLst>
          </p:cNvPr>
          <p:cNvSpPr/>
          <p:nvPr/>
        </p:nvSpPr>
        <p:spPr>
          <a:xfrm>
            <a:off x="5872268" y="2933700"/>
            <a:ext cx="1795130" cy="7620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9CC282F-C98E-C43E-8A19-6598501D2B0D}"/>
              </a:ext>
            </a:extLst>
          </p:cNvPr>
          <p:cNvSpPr/>
          <p:nvPr/>
        </p:nvSpPr>
        <p:spPr>
          <a:xfrm>
            <a:off x="8536833" y="3645396"/>
            <a:ext cx="1583365" cy="7620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DAFAD86-2E39-ADCA-E049-2D2C784619E0}"/>
              </a:ext>
            </a:extLst>
          </p:cNvPr>
          <p:cNvSpPr/>
          <p:nvPr/>
        </p:nvSpPr>
        <p:spPr>
          <a:xfrm>
            <a:off x="8991600" y="4270266"/>
            <a:ext cx="1905000" cy="76200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09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randombar(horizontal)">
                                      <p:cBhvr>
                                        <p:cTn id="7" dur="500"/>
                                        <p:tgtEl>
                                          <p:spTgt spid="176"/>
                                        </p:tgtEl>
                                      </p:cBhvr>
                                    </p:animEffect>
                                  </p:childTnLst>
                                </p:cTn>
                              </p:par>
                              <p:par>
                                <p:cTn id="8" presetID="14" presetClass="entr" presetSubtype="10" fill="hold" nodeType="withEffect">
                                  <p:stCondLst>
                                    <p:cond delay="0"/>
                                  </p:stCondLst>
                                  <p:childTnLst>
                                    <p:set>
                                      <p:cBhvr>
                                        <p:cTn id="9" dur="1" fill="hold">
                                          <p:stCondLst>
                                            <p:cond delay="0"/>
                                          </p:stCondLst>
                                        </p:cTn>
                                        <p:tgtEl>
                                          <p:spTgt spid="175"/>
                                        </p:tgtEl>
                                        <p:attrNameLst>
                                          <p:attrName>style.visibility</p:attrName>
                                        </p:attrNameLst>
                                      </p:cBhvr>
                                      <p:to>
                                        <p:strVal val="visible"/>
                                      </p:to>
                                    </p:set>
                                    <p:animEffect transition="in" filter="randombar(horizontal)">
                                      <p:cBhvr>
                                        <p:cTn id="10" dur="500"/>
                                        <p:tgtEl>
                                          <p:spTgt spid="17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4" grpId="0"/>
      <p:bldP spid="7"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graphicFrame>
        <p:nvGraphicFramePr>
          <p:cNvPr id="5" name="Table 7">
            <a:extLst>
              <a:ext uri="{FF2B5EF4-FFF2-40B4-BE49-F238E27FC236}">
                <a16:creationId xmlns:a16="http://schemas.microsoft.com/office/drawing/2014/main" id="{6C762BFB-B2C8-07FB-C7BF-C8A69BB761F3}"/>
              </a:ext>
            </a:extLst>
          </p:cNvPr>
          <p:cNvGraphicFramePr>
            <a:graphicFrameLocks noGrp="1"/>
          </p:cNvGraphicFramePr>
          <p:nvPr>
            <p:extLst>
              <p:ext uri="{D42A27DB-BD31-4B8C-83A1-F6EECF244321}">
                <p14:modId xmlns:p14="http://schemas.microsoft.com/office/powerpoint/2010/main" val="1156069875"/>
              </p:ext>
            </p:extLst>
          </p:nvPr>
        </p:nvGraphicFramePr>
        <p:xfrm>
          <a:off x="914399" y="654561"/>
          <a:ext cx="16383001" cy="9073609"/>
        </p:xfrm>
        <a:graphic>
          <a:graphicData uri="http://schemas.openxmlformats.org/drawingml/2006/table">
            <a:tbl>
              <a:tblPr firstRow="1" bandRow="1">
                <a:tableStyleId>{93296810-A885-4BE3-A3E7-6D5BEEA58F35}</a:tableStyleId>
              </a:tblPr>
              <a:tblGrid>
                <a:gridCol w="1242314">
                  <a:extLst>
                    <a:ext uri="{9D8B030D-6E8A-4147-A177-3AD203B41FA5}">
                      <a16:colId xmlns:a16="http://schemas.microsoft.com/office/drawing/2014/main" val="2698004864"/>
                    </a:ext>
                  </a:extLst>
                </a:gridCol>
                <a:gridCol w="5668052">
                  <a:extLst>
                    <a:ext uri="{9D8B030D-6E8A-4147-A177-3AD203B41FA5}">
                      <a16:colId xmlns:a16="http://schemas.microsoft.com/office/drawing/2014/main" val="306347794"/>
                    </a:ext>
                  </a:extLst>
                </a:gridCol>
                <a:gridCol w="9472635">
                  <a:extLst>
                    <a:ext uri="{9D8B030D-6E8A-4147-A177-3AD203B41FA5}">
                      <a16:colId xmlns:a16="http://schemas.microsoft.com/office/drawing/2014/main" val="817235117"/>
                    </a:ext>
                  </a:extLst>
                </a:gridCol>
              </a:tblGrid>
              <a:tr h="997628">
                <a:tc>
                  <a:txBody>
                    <a:bodyPr/>
                    <a:lstStyle/>
                    <a:p>
                      <a:pPr algn="ctr"/>
                      <a:r>
                        <a:rPr lang="en-US" sz="4800" dirty="0" err="1"/>
                        <a:t>Câu</a:t>
                      </a:r>
                      <a:endParaRPr lang="en-US"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800" dirty="0" err="1"/>
                        <a:t>Đáp</a:t>
                      </a:r>
                      <a:r>
                        <a:rPr lang="en-US" sz="4800" dirty="0"/>
                        <a:t> </a:t>
                      </a:r>
                      <a:r>
                        <a:rPr lang="en-US" sz="4800" dirty="0" err="1"/>
                        <a:t>án</a:t>
                      </a:r>
                      <a:endParaRPr lang="en-US"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800" dirty="0" err="1"/>
                        <a:t>Giải</a:t>
                      </a:r>
                      <a:r>
                        <a:rPr lang="en-US" sz="4800" dirty="0"/>
                        <a:t> </a:t>
                      </a:r>
                      <a:r>
                        <a:rPr lang="en-US" sz="4800" dirty="0" err="1"/>
                        <a:t>thích</a:t>
                      </a:r>
                      <a:endParaRPr lang="en-US"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2506073"/>
                  </a:ext>
                </a:extLst>
              </a:tr>
              <a:tr h="2119711">
                <a:tc>
                  <a:txBody>
                    <a:bodyPr/>
                    <a:lstStyle/>
                    <a:p>
                      <a:pPr algn="ctr"/>
                      <a:endParaRPr lang="vi-VN" sz="4800" dirty="0"/>
                    </a:p>
                    <a:p>
                      <a:pPr algn="ctr"/>
                      <a:r>
                        <a:rPr lang="en-US" sz="48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8421848"/>
                  </a:ext>
                </a:extLst>
              </a:tr>
              <a:tr h="2260560">
                <a:tc>
                  <a:txBody>
                    <a:bodyPr/>
                    <a:lstStyle/>
                    <a:p>
                      <a:pPr algn="ctr"/>
                      <a:endParaRPr lang="vi-VN" sz="4800" dirty="0"/>
                    </a:p>
                    <a:p>
                      <a:pPr algn="ctr"/>
                      <a:r>
                        <a:rPr lang="en-US" sz="48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6589964"/>
                  </a:ext>
                </a:extLst>
              </a:tr>
              <a:tr h="3695710">
                <a:tc>
                  <a:txBody>
                    <a:bodyPr/>
                    <a:lstStyle/>
                    <a:p>
                      <a:pPr algn="ctr"/>
                      <a:endParaRPr lang="vi-VN" sz="4800" dirty="0"/>
                    </a:p>
                    <a:p>
                      <a:pPr algn="ctr"/>
                      <a:r>
                        <a:rPr lang="en-US" sz="48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3808022"/>
                  </a:ext>
                </a:extLst>
              </a:tr>
            </a:tbl>
          </a:graphicData>
        </a:graphic>
      </p:graphicFrame>
      <p:sp>
        <p:nvSpPr>
          <p:cNvPr id="8" name="TextBox 7">
            <a:extLst>
              <a:ext uri="{FF2B5EF4-FFF2-40B4-BE49-F238E27FC236}">
                <a16:creationId xmlns:a16="http://schemas.microsoft.com/office/drawing/2014/main" id="{96106A3D-AD18-D067-E228-30D9A844915D}"/>
              </a:ext>
            </a:extLst>
          </p:cNvPr>
          <p:cNvSpPr txBox="1"/>
          <p:nvPr/>
        </p:nvSpPr>
        <p:spPr>
          <a:xfrm>
            <a:off x="2240280" y="1835321"/>
            <a:ext cx="5410200" cy="1754326"/>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T</a:t>
            </a:r>
            <a:r>
              <a:rPr lang="vi-VN" sz="3600" b="0" i="0" dirty="0">
                <a:solidFill>
                  <a:srgbClr val="000000"/>
                </a:solidFill>
                <a:effectLst/>
                <a:latin typeface="Cambria" panose="02040503050406030204" pitchFamily="18" charset="0"/>
                <a:ea typeface="Cambria" panose="02040503050406030204" pitchFamily="18" charset="0"/>
              </a:rPr>
              <a:t>háng Ba, tháng Tư, Tây Trường Sơn</a:t>
            </a:r>
            <a:r>
              <a:rPr lang="en-US" sz="3600" b="0" i="0" dirty="0">
                <a:solidFill>
                  <a:srgbClr val="000000"/>
                </a:solidFill>
                <a:effectLst/>
                <a:latin typeface="Cambria" panose="02040503050406030204" pitchFamily="18" charset="0"/>
                <a:ea typeface="Cambria" panose="02040503050406030204" pitchFamily="18" charset="0"/>
              </a:rPr>
              <a:t> </a:t>
            </a:r>
            <a:r>
              <a:rPr lang="vi-VN" sz="3600" b="1" i="1" dirty="0">
                <a:solidFill>
                  <a:srgbClr val="000000"/>
                </a:solidFill>
                <a:effectLst/>
                <a:latin typeface="Cambria" panose="02040503050406030204" pitchFamily="18" charset="0"/>
                <a:ea typeface="Cambria" panose="02040503050406030204" pitchFamily="18" charset="0"/>
              </a:rPr>
              <a:t>bắt đầu</a:t>
            </a:r>
            <a:r>
              <a:rPr lang="vi-VN" sz="3600" b="0" i="0" dirty="0">
                <a:solidFill>
                  <a:srgbClr val="000000"/>
                </a:solidFill>
                <a:effectLst/>
                <a:latin typeface="Cambria" panose="02040503050406030204" pitchFamily="18" charset="0"/>
                <a:ea typeface="Cambria" panose="02040503050406030204" pitchFamily="18" charset="0"/>
              </a:rPr>
              <a:t> mùa mưa</a:t>
            </a:r>
            <a:r>
              <a:rPr lang="en-US" sz="3600" b="0" i="0" dirty="0">
                <a:solidFill>
                  <a:srgbClr val="000000"/>
                </a:solidFill>
                <a:effectLst/>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43C53E8-D1C5-1C3E-9EE2-B26B2B44B56B}"/>
              </a:ext>
            </a:extLst>
          </p:cNvPr>
          <p:cNvSpPr txBox="1"/>
          <p:nvPr/>
        </p:nvSpPr>
        <p:spPr>
          <a:xfrm>
            <a:off x="2420232" y="3991036"/>
            <a:ext cx="5410200" cy="1200329"/>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Mưa tới đâu, cỏ lá </a:t>
            </a:r>
            <a:r>
              <a:rPr lang="vi-VN" sz="3600" b="1" i="0" dirty="0">
                <a:solidFill>
                  <a:srgbClr val="000000"/>
                </a:solidFill>
                <a:effectLst/>
                <a:latin typeface="Cambria" panose="02040503050406030204" pitchFamily="18" charset="0"/>
                <a:ea typeface="Cambria" panose="02040503050406030204" pitchFamily="18" charset="0"/>
              </a:rPr>
              <a:t>tốt tươi</a:t>
            </a:r>
            <a:r>
              <a:rPr lang="vi-VN" sz="3600" b="0" i="0" dirty="0">
                <a:solidFill>
                  <a:srgbClr val="000000"/>
                </a:solidFill>
                <a:effectLst/>
                <a:latin typeface="Cambria" panose="02040503050406030204" pitchFamily="18" charset="0"/>
                <a:ea typeface="Cambria" panose="02040503050406030204" pitchFamily="18" charset="0"/>
              </a:rPr>
              <a:t> tới đó. </a:t>
            </a:r>
            <a:endParaRPr lang="en-US" sz="36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6791FE4-0B0B-071A-F256-8FD0D46BAF93}"/>
              </a:ext>
            </a:extLst>
          </p:cNvPr>
          <p:cNvSpPr txBox="1"/>
          <p:nvPr/>
        </p:nvSpPr>
        <p:spPr>
          <a:xfrm>
            <a:off x="2285995" y="6116464"/>
            <a:ext cx="5410200" cy="3416320"/>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Phía trước bầy voi luôn luôn là những vùng đất </a:t>
            </a:r>
            <a:r>
              <a:rPr lang="vi-VN" sz="3600" b="1" i="1" dirty="0">
                <a:solidFill>
                  <a:srgbClr val="000000"/>
                </a:solidFill>
                <a:effectLst/>
                <a:latin typeface="Cambria" panose="02040503050406030204" pitchFamily="18" charset="0"/>
                <a:ea typeface="Cambria" panose="02040503050406030204" pitchFamily="18" charset="0"/>
              </a:rPr>
              <a:t>no đủ</a:t>
            </a:r>
            <a:r>
              <a:rPr lang="vi-VN" sz="3600" b="0" i="0" dirty="0">
                <a:solidFill>
                  <a:srgbClr val="000000"/>
                </a:solidFill>
                <a:effectLst/>
                <a:latin typeface="Cambria" panose="02040503050406030204" pitchFamily="18" charset="0"/>
                <a:ea typeface="Cambria" panose="02040503050406030204" pitchFamily="18" charset="0"/>
              </a:rPr>
              <a:t>, nơi chúng có thể sống những ngày sung sướng bù lại thời gian </a:t>
            </a:r>
            <a:r>
              <a:rPr lang="vi-VN" sz="3600" b="1" i="1" dirty="0">
                <a:solidFill>
                  <a:srgbClr val="000000"/>
                </a:solidFill>
                <a:effectLst/>
                <a:latin typeface="Cambria" panose="02040503050406030204" pitchFamily="18" charset="0"/>
                <a:ea typeface="Cambria" panose="02040503050406030204" pitchFamily="18" charset="0"/>
              </a:rPr>
              <a:t>đói khát</a:t>
            </a:r>
            <a:r>
              <a:rPr lang="vi-VN" sz="3600" b="0" i="0" dirty="0">
                <a:solidFill>
                  <a:srgbClr val="000000"/>
                </a:solidFill>
                <a:effectLst/>
                <a:latin typeface="Cambria" panose="02040503050406030204" pitchFamily="18" charset="0"/>
                <a:ea typeface="Cambria" panose="02040503050406030204" pitchFamily="18" charset="0"/>
              </a:rPr>
              <a:t> của mùa thu. </a:t>
            </a:r>
            <a:endParaRPr lang="en-US" sz="36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4359CCA-7BF1-622F-CA65-AD45DEE89082}"/>
              </a:ext>
            </a:extLst>
          </p:cNvPr>
          <p:cNvSpPr txBox="1"/>
          <p:nvPr/>
        </p:nvSpPr>
        <p:spPr>
          <a:xfrm>
            <a:off x="7860912" y="1835321"/>
            <a:ext cx="9177406" cy="1754326"/>
          </a:xfrm>
          <a:prstGeom prst="rect">
            <a:avLst/>
          </a:prstGeom>
          <a:noFill/>
        </p:spPr>
        <p:txBody>
          <a:bodyPr wrap="square" rtlCol="0">
            <a:spAutoFit/>
          </a:bodyPr>
          <a:lstStyle/>
          <a:p>
            <a:pPr algn="just"/>
            <a:r>
              <a:rPr lang="vi-VN" sz="3600" b="0" i="0" u="none" strike="noStrike" dirty="0">
                <a:solidFill>
                  <a:srgbClr val="FF0000"/>
                </a:solidFill>
                <a:effectLst/>
                <a:latin typeface="Cambria" panose="02040503050406030204" pitchFamily="18" charset="0"/>
                <a:ea typeface="Cambria" panose="02040503050406030204" pitchFamily="18" charset="0"/>
              </a:rPr>
              <a:t>Không chọn </a:t>
            </a:r>
            <a:r>
              <a:rPr lang="vi-VN" sz="3600" b="1" i="0" u="none" strike="noStrike" dirty="0">
                <a:solidFill>
                  <a:srgbClr val="FF0000"/>
                </a:solidFill>
                <a:effectLst/>
                <a:latin typeface="Cambria" panose="02040503050406030204" pitchFamily="18" charset="0"/>
                <a:ea typeface="Cambria" panose="02040503050406030204" pitchFamily="18" charset="0"/>
              </a:rPr>
              <a:t>khai mạc </a:t>
            </a:r>
            <a:r>
              <a:rPr lang="vi-VN" sz="3600" b="0" i="0" u="none" strike="noStrike" dirty="0">
                <a:solidFill>
                  <a:srgbClr val="FF0000"/>
                </a:solidFill>
                <a:effectLst/>
                <a:latin typeface="Cambria" panose="02040503050406030204" pitchFamily="18" charset="0"/>
                <a:ea typeface="Cambria" panose="02040503050406030204" pitchFamily="18" charset="0"/>
              </a:rPr>
              <a:t>vì khai mạc chỉ dùng trong trường hợp bắt đầu/mở đầu một buổi biểu diễn hay một buổi lễ.</a:t>
            </a:r>
            <a:endParaRPr lang="en-US" sz="3600"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4EC657E-0C47-9ED3-AA05-7084321640E7}"/>
              </a:ext>
            </a:extLst>
          </p:cNvPr>
          <p:cNvSpPr txBox="1"/>
          <p:nvPr/>
        </p:nvSpPr>
        <p:spPr>
          <a:xfrm>
            <a:off x="7924799" y="3779520"/>
            <a:ext cx="9143999" cy="2062103"/>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Chọn</a:t>
            </a:r>
            <a:r>
              <a:rPr lang="vi-VN" sz="3200" b="1" dirty="0">
                <a:solidFill>
                  <a:srgbClr val="FF0000"/>
                </a:solidFill>
                <a:latin typeface="Cambria" panose="02040503050406030204" pitchFamily="18" charset="0"/>
                <a:ea typeface="Cambria" panose="02040503050406030204" pitchFamily="18" charset="0"/>
              </a:rPr>
              <a:t> tốt tươi </a:t>
            </a:r>
            <a:r>
              <a:rPr lang="vi-VN" sz="3200" dirty="0">
                <a:solidFill>
                  <a:srgbClr val="FF0000"/>
                </a:solidFill>
                <a:latin typeface="Cambria" panose="02040503050406030204" pitchFamily="18" charset="0"/>
                <a:ea typeface="Cambria" panose="02040503050406030204" pitchFamily="18" charset="0"/>
              </a:rPr>
              <a:t>vì từ này diễn tả được đặc điểm của cây cối xanh tốt do được phát triển trong điều kiện thuận lợi. Không chọn </a:t>
            </a:r>
            <a:r>
              <a:rPr lang="vi-VN" sz="3200" b="1" dirty="0">
                <a:solidFill>
                  <a:srgbClr val="FF0000"/>
                </a:solidFill>
                <a:latin typeface="Cambria" panose="02040503050406030204" pitchFamily="18" charset="0"/>
                <a:ea typeface="Cambria" panose="02040503050406030204" pitchFamily="18" charset="0"/>
              </a:rPr>
              <a:t>tươi tắn </a:t>
            </a:r>
            <a:r>
              <a:rPr lang="vi-VN" sz="3200" dirty="0">
                <a:solidFill>
                  <a:srgbClr val="FF0000"/>
                </a:solidFill>
                <a:latin typeface="Cambria" panose="02040503050406030204" pitchFamily="18" charset="0"/>
                <a:ea typeface="Cambria" panose="02040503050406030204" pitchFamily="18" charset="0"/>
              </a:rPr>
              <a:t>vì từ này còn có nét nghĩa “ánh lên niềm vui” (nụ cười tươi tắn)</a:t>
            </a:r>
            <a:endParaRPr lang="en-US" sz="3200"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DDF41029-43CE-428A-A4B0-0DB39188EBAE}"/>
              </a:ext>
            </a:extLst>
          </p:cNvPr>
          <p:cNvSpPr txBox="1"/>
          <p:nvPr/>
        </p:nvSpPr>
        <p:spPr>
          <a:xfrm>
            <a:off x="7940038" y="6054909"/>
            <a:ext cx="9113519" cy="3539430"/>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 Câu văn nói về một vùng đất, từ </a:t>
            </a:r>
            <a:r>
              <a:rPr lang="vi-VN" sz="3200" b="1" dirty="0">
                <a:solidFill>
                  <a:srgbClr val="FF0000"/>
                </a:solidFill>
                <a:latin typeface="Cambria" panose="02040503050406030204" pitchFamily="18" charset="0"/>
                <a:ea typeface="Cambria" panose="02040503050406030204" pitchFamily="18" charset="0"/>
              </a:rPr>
              <a:t>no đủ </a:t>
            </a:r>
            <a:r>
              <a:rPr lang="vi-VN" sz="3200" dirty="0">
                <a:solidFill>
                  <a:srgbClr val="FF0000"/>
                </a:solidFill>
                <a:latin typeface="Cambria" panose="02040503050406030204" pitchFamily="18" charset="0"/>
                <a:ea typeface="Cambria" panose="02040503050406030204" pitchFamily="18" charset="0"/>
              </a:rPr>
              <a:t>phù hợp để nói về đời sống vật chất của một nơi sinh sống.</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Không chọn </a:t>
            </a:r>
            <a:r>
              <a:rPr lang="vi-VN" sz="3200" b="1" dirty="0">
                <a:solidFill>
                  <a:srgbClr val="FF0000"/>
                </a:solidFill>
                <a:latin typeface="Cambria" panose="02040503050406030204" pitchFamily="18" charset="0"/>
                <a:ea typeface="Cambria" panose="02040503050406030204" pitchFamily="18" charset="0"/>
              </a:rPr>
              <a:t>no nê </a:t>
            </a:r>
            <a:r>
              <a:rPr lang="vi-VN" sz="3200" dirty="0">
                <a:solidFill>
                  <a:srgbClr val="FF0000"/>
                </a:solidFill>
                <a:latin typeface="Cambria" panose="02040503050406030204" pitchFamily="18" charset="0"/>
                <a:ea typeface="Cambria" panose="02040503050406030204" pitchFamily="18" charset="0"/>
              </a:rPr>
              <a:t>vì từ này chỉ nói về cảm giác ăn một bữa no.</a:t>
            </a:r>
          </a:p>
          <a:p>
            <a:pPr algn="just"/>
            <a:r>
              <a:rPr lang="vi-VN" sz="3200" dirty="0">
                <a:solidFill>
                  <a:srgbClr val="FF0000"/>
                </a:solidFill>
                <a:latin typeface="Cambria" panose="02040503050406030204" pitchFamily="18" charset="0"/>
                <a:ea typeface="Cambria" panose="02040503050406030204" pitchFamily="18" charset="0"/>
              </a:rPr>
              <a:t>- Chọn </a:t>
            </a:r>
            <a:r>
              <a:rPr lang="vi-VN" sz="3200" b="1" dirty="0">
                <a:solidFill>
                  <a:srgbClr val="FF0000"/>
                </a:solidFill>
                <a:latin typeface="Cambria" panose="02040503050406030204" pitchFamily="18" charset="0"/>
                <a:ea typeface="Cambria" panose="02040503050406030204" pitchFamily="18" charset="0"/>
              </a:rPr>
              <a:t>đói khát </a:t>
            </a:r>
            <a:r>
              <a:rPr lang="vi-VN" sz="3200" dirty="0">
                <a:solidFill>
                  <a:srgbClr val="FF0000"/>
                </a:solidFill>
                <a:latin typeface="Cambria" panose="02040503050406030204" pitchFamily="18" charset="0"/>
                <a:ea typeface="Cambria" panose="02040503050406030204" pitchFamily="18" charset="0"/>
              </a:rPr>
              <a:t>vì từ này diễn tả sự thiếu ăn, khổ cực. Không chọn </a:t>
            </a:r>
            <a:r>
              <a:rPr lang="vi-VN" sz="3200" b="1" dirty="0">
                <a:solidFill>
                  <a:srgbClr val="FF0000"/>
                </a:solidFill>
                <a:latin typeface="Cambria" panose="02040503050406030204" pitchFamily="18" charset="0"/>
                <a:ea typeface="Cambria" panose="02040503050406030204" pitchFamily="18" charset="0"/>
              </a:rPr>
              <a:t>đói rách </a:t>
            </a:r>
            <a:r>
              <a:rPr lang="vi-VN" sz="3200" dirty="0">
                <a:solidFill>
                  <a:srgbClr val="FF0000"/>
                </a:solidFill>
                <a:latin typeface="Cambria" panose="02040503050406030204" pitchFamily="18" charset="0"/>
                <a:ea typeface="Cambria" panose="02040503050406030204" pitchFamily="18" charset="0"/>
              </a:rPr>
              <a:t>vì từ này diễn tả cảnh sống khổ cực của con người (ăn đói, mặc rách).</a:t>
            </a:r>
          </a:p>
        </p:txBody>
      </p:sp>
    </p:spTree>
    <p:extLst>
      <p:ext uri="{BB962C8B-B14F-4D97-AF65-F5344CB8AC3E}">
        <p14:creationId xmlns:p14="http://schemas.microsoft.com/office/powerpoint/2010/main" val="182256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6C2D2FF-FEA3-29AA-089D-8AAFFA0D2AD3}"/>
              </a:ext>
            </a:extLst>
          </p:cNvPr>
          <p:cNvSpPr/>
          <p:nvPr/>
        </p:nvSpPr>
        <p:spPr>
          <a:xfrm>
            <a:off x="504989" y="320051"/>
            <a:ext cx="17611587" cy="9700045"/>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3"/>
            <a:stretch>
              <a:fillRect t="-11588" b="-6364"/>
            </a:stretch>
          </a:blipFill>
        </p:spPr>
        <p:txBody>
          <a:bodyPr/>
          <a:lstStyle/>
          <a:p>
            <a:endParaRPr lang="en-US"/>
          </a:p>
        </p:txBody>
      </p:sp>
      <p:sp>
        <p:nvSpPr>
          <p:cNvPr id="101" name="Rounded Rectangle 100"/>
          <p:cNvSpPr>
            <a:spLocks noChangeArrowheads="1"/>
          </p:cNvSpPr>
          <p:nvPr/>
        </p:nvSpPr>
        <p:spPr bwMode="auto">
          <a:xfrm>
            <a:off x="6902246" y="457200"/>
            <a:ext cx="4800600" cy="1257300"/>
          </a:xfrm>
          <a:prstGeom prst="roundRect">
            <a:avLst>
              <a:gd name="adj" fmla="val 16667"/>
            </a:avLst>
          </a:prstGeom>
        </p:spPr>
        <p:style>
          <a:lnRef idx="1">
            <a:schemeClr val="accent3"/>
          </a:lnRef>
          <a:fillRef idx="2">
            <a:schemeClr val="accent3"/>
          </a:fillRef>
          <a:effectRef idx="1">
            <a:schemeClr val="accent3"/>
          </a:effectRef>
          <a:fontRef idx="minor">
            <a:schemeClr val="dk1"/>
          </a:fontRef>
        </p:style>
        <p:txBody>
          <a:bodyPr/>
          <a:lstStyle/>
          <a:p>
            <a:pPr>
              <a:defRPr/>
            </a:pPr>
            <a:endParaRPr lang="en-US" sz="2700"/>
          </a:p>
        </p:txBody>
      </p:sp>
      <p:sp>
        <p:nvSpPr>
          <p:cNvPr id="18" name="Text Box 6"/>
          <p:cNvSpPr txBox="1">
            <a:spLocks noChangeArrowheads="1"/>
          </p:cNvSpPr>
          <p:nvPr/>
        </p:nvSpPr>
        <p:spPr bwMode="auto">
          <a:xfrm>
            <a:off x="6902246" y="417111"/>
            <a:ext cx="4800600" cy="1200329"/>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defRPr/>
            </a:pPr>
            <a:r>
              <a:rPr lang="en-US" altLang="en-US" sz="7200" b="1">
                <a:solidFill>
                  <a:schemeClr val="accent6">
                    <a:lumMod val="50000"/>
                  </a:schemeClr>
                </a:solidFill>
                <a:latin typeface="Times New Roman" panose="02020603050405020304" pitchFamily="18" charset="0"/>
                <a:cs typeface="Times New Roman" panose="02020603050405020304" pitchFamily="18" charset="0"/>
              </a:rPr>
              <a:t>Ong tìm tổ</a:t>
            </a:r>
            <a:endParaRPr lang="en-US" sz="7200" b="1"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2" name="Group 3"/>
          <p:cNvGrpSpPr/>
          <p:nvPr/>
        </p:nvGrpSpPr>
        <p:grpSpPr bwMode="auto">
          <a:xfrm>
            <a:off x="10556081" y="4686302"/>
            <a:ext cx="4760120" cy="3225165"/>
            <a:chOff x="3227573" y="2204823"/>
            <a:chExt cx="4533793" cy="3072543"/>
          </a:xfrm>
        </p:grpSpPr>
        <p:pic>
          <p:nvPicPr>
            <p:cNvPr id="6167" name="Picture 20" descr="C:\Users\Administrator\Application Data\Zamaan's Software\psc\screenshot.JP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2870497">
              <a:off x="4389091" y="2251869"/>
              <a:ext cx="2634459" cy="254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8" name="Group 2"/>
            <p:cNvGrpSpPr/>
            <p:nvPr/>
          </p:nvGrpSpPr>
          <p:grpSpPr bwMode="auto">
            <a:xfrm>
              <a:off x="3227573" y="3869949"/>
              <a:ext cx="4533793" cy="1407417"/>
              <a:chOff x="4484873" y="3346075"/>
              <a:chExt cx="4533793" cy="1407417"/>
            </a:xfrm>
          </p:grpSpPr>
          <p:sp>
            <p:nvSpPr>
              <p:cNvPr id="6169" name="Rounded Rectangle 2"/>
              <p:cNvSpPr>
                <a:spLocks noChangeArrowheads="1"/>
              </p:cNvSpPr>
              <p:nvPr/>
            </p:nvSpPr>
            <p:spPr bwMode="auto">
              <a:xfrm>
                <a:off x="4702604" y="3737373"/>
                <a:ext cx="3810291" cy="915889"/>
              </a:xfrm>
              <a:prstGeom prst="roundRect">
                <a:avLst>
                  <a:gd name="adj" fmla="val 16667"/>
                </a:avLst>
              </a:prstGeom>
              <a:solidFill>
                <a:srgbClr val="FFCC99"/>
              </a:solidFill>
              <a:ln w="9525" algn="ctr">
                <a:solidFill>
                  <a:srgbClr val="FF6600"/>
                </a:solidFill>
                <a:round/>
              </a:ln>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2700"/>
              </a:p>
            </p:txBody>
          </p:sp>
          <p:sp>
            <p:nvSpPr>
              <p:cNvPr id="6170" name="TextBox 21"/>
              <p:cNvSpPr txBox="1">
                <a:spLocks noChangeArrowheads="1"/>
              </p:cNvSpPr>
              <p:nvPr/>
            </p:nvSpPr>
            <p:spPr bwMode="auto">
              <a:xfrm>
                <a:off x="4484873" y="3346075"/>
                <a:ext cx="4533793" cy="140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pPr algn="just"/>
                <a:r>
                  <a:rPr lang="en-US" altLang="en-US" sz="9000" b="1" dirty="0">
                    <a:solidFill>
                      <a:schemeClr val="bg1">
                        <a:lumMod val="75000"/>
                      </a:schemeClr>
                    </a:solidFill>
                    <a:latin typeface="Times New Roman" panose="02020603050405020304" pitchFamily="18" charset="0"/>
                    <a:cs typeface="Times New Roman" panose="02020603050405020304" pitchFamily="18" charset="0"/>
                  </a:rPr>
                  <a:t>  </a:t>
                </a:r>
                <a:r>
                  <a:rPr lang="en-US" altLang="en-US" sz="6600" b="1" dirty="0" err="1">
                    <a:solidFill>
                      <a:srgbClr val="FF0000"/>
                    </a:solidFill>
                    <a:latin typeface="Times New Roman" panose="02020603050405020304" pitchFamily="18" charset="0"/>
                    <a:cs typeface="Times New Roman" panose="02020603050405020304" pitchFamily="18" charset="0"/>
                  </a:rPr>
                  <a:t>chăm</a:t>
                </a:r>
                <a:r>
                  <a:rPr lang="en-US" altLang="en-US" sz="6600" b="1" dirty="0">
                    <a:solidFill>
                      <a:srgbClr val="FF0000"/>
                    </a:solidFill>
                    <a:latin typeface="Times New Roman" panose="02020603050405020304" pitchFamily="18" charset="0"/>
                    <a:cs typeface="Times New Roman" panose="02020603050405020304" pitchFamily="18" charset="0"/>
                  </a:rPr>
                  <a:t> </a:t>
                </a:r>
                <a:r>
                  <a:rPr lang="en-US" altLang="en-US" sz="6600" b="1" dirty="0" err="1">
                    <a:solidFill>
                      <a:srgbClr val="FF0000"/>
                    </a:solidFill>
                    <a:latin typeface="Times New Roman" panose="02020603050405020304" pitchFamily="18" charset="0"/>
                    <a:cs typeface="Times New Roman" panose="02020603050405020304" pitchFamily="18" charset="0"/>
                  </a:rPr>
                  <a:t>chỉ</a:t>
                </a:r>
                <a:r>
                  <a:rPr lang="en-US" altLang="en-US" sz="6600" b="1" dirty="0">
                    <a:solidFill>
                      <a:srgbClr val="FF0000"/>
                    </a:solidFill>
                    <a:latin typeface="Times New Roman" panose="02020603050405020304" pitchFamily="18" charset="0"/>
                    <a:cs typeface="Times New Roman" panose="02020603050405020304" pitchFamily="18" charset="0"/>
                  </a:rPr>
                  <a:t> </a:t>
                </a:r>
              </a:p>
            </p:txBody>
          </p:sp>
        </p:grpSp>
      </p:grpSp>
      <p:grpSp>
        <p:nvGrpSpPr>
          <p:cNvPr id="5" name="Group 25"/>
          <p:cNvGrpSpPr/>
          <p:nvPr/>
        </p:nvGrpSpPr>
        <p:grpSpPr bwMode="auto">
          <a:xfrm>
            <a:off x="10515600" y="1714500"/>
            <a:ext cx="4914900" cy="3079909"/>
            <a:chOff x="2516436" y="2233825"/>
            <a:chExt cx="4907723" cy="3076815"/>
          </a:xfrm>
        </p:grpSpPr>
        <p:pic>
          <p:nvPicPr>
            <p:cNvPr id="6163" name="Picture 20" descr="C:\Users\Administrator\Application Data\Zamaan's Software\psc\screenshot.JP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2870497">
              <a:off x="3252934" y="2280869"/>
              <a:ext cx="2634456" cy="254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64" name="Group 27"/>
            <p:cNvGrpSpPr/>
            <p:nvPr/>
          </p:nvGrpSpPr>
          <p:grpSpPr bwMode="auto">
            <a:xfrm>
              <a:off x="2516436" y="3834796"/>
              <a:ext cx="4907723" cy="1475844"/>
              <a:chOff x="3773736" y="3310922"/>
              <a:chExt cx="4907723" cy="1475844"/>
            </a:xfrm>
          </p:grpSpPr>
          <p:sp>
            <p:nvSpPr>
              <p:cNvPr id="6165" name="Rounded Rectangle 2"/>
              <p:cNvSpPr>
                <a:spLocks noChangeArrowheads="1"/>
              </p:cNvSpPr>
              <p:nvPr/>
            </p:nvSpPr>
            <p:spPr bwMode="auto">
              <a:xfrm>
                <a:off x="3773736" y="3737372"/>
                <a:ext cx="4074864" cy="830148"/>
              </a:xfrm>
              <a:prstGeom prst="roundRect">
                <a:avLst>
                  <a:gd name="adj" fmla="val 16667"/>
                </a:avLst>
              </a:prstGeom>
              <a:solidFill>
                <a:srgbClr val="FFCC99"/>
              </a:solidFill>
              <a:ln w="9525" algn="ctr">
                <a:solidFill>
                  <a:srgbClr val="FF6600"/>
                </a:solidFill>
                <a:round/>
              </a:ln>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3600"/>
              </a:p>
            </p:txBody>
          </p:sp>
          <p:sp>
            <p:nvSpPr>
              <p:cNvPr id="30" name="TextBox 29"/>
              <p:cNvSpPr txBox="1"/>
              <p:nvPr/>
            </p:nvSpPr>
            <p:spPr>
              <a:xfrm>
                <a:off x="3773736" y="3310922"/>
                <a:ext cx="4907723" cy="1475844"/>
              </a:xfrm>
              <a:prstGeom prst="rect">
                <a:avLst/>
              </a:prstGeom>
              <a:noFill/>
              <a:ln>
                <a:noFill/>
              </a:ln>
            </p:spPr>
            <p:txBody>
              <a:bodyPr>
                <a:spAutoFit/>
              </a:bodyPr>
              <a:lstStyle/>
              <a:p>
                <a:pPr algn="just">
                  <a:defRPr/>
                </a:pPr>
                <a:r>
                  <a:rPr lang="en-US" sz="9000" b="1" dirty="0">
                    <a:solidFill>
                      <a:schemeClr val="bg1">
                        <a:lumMod val="75000"/>
                      </a:schemeClr>
                    </a:solidFill>
                  </a:rPr>
                  <a:t>  </a:t>
                </a:r>
                <a:r>
                  <a:rPr lang="en-US" sz="6600" b="1" dirty="0" err="1">
                    <a:solidFill>
                      <a:srgbClr val="FF0000"/>
                    </a:solidFill>
                    <a:latin typeface="Times New Roman" panose="02020603050405020304" pitchFamily="18" charset="0"/>
                    <a:cs typeface="Times New Roman" panose="02020603050405020304" pitchFamily="18" charset="0"/>
                  </a:rPr>
                  <a:t>thật</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thà</a:t>
                </a:r>
                <a:endParaRPr lang="en-US" sz="6600" b="1" dirty="0">
                  <a:solidFill>
                    <a:srgbClr val="FF0000"/>
                  </a:solidFill>
                  <a:latin typeface="Times New Roman" panose="02020603050405020304" pitchFamily="18" charset="0"/>
                  <a:cs typeface="Times New Roman" panose="02020603050405020304" pitchFamily="18" charset="0"/>
                </a:endParaRPr>
              </a:p>
            </p:txBody>
          </p:sp>
        </p:grpSp>
      </p:grpSp>
      <p:grpSp>
        <p:nvGrpSpPr>
          <p:cNvPr id="7" name="Group 5"/>
          <p:cNvGrpSpPr/>
          <p:nvPr/>
        </p:nvGrpSpPr>
        <p:grpSpPr bwMode="auto">
          <a:xfrm>
            <a:off x="2190701" y="1885129"/>
            <a:ext cx="4536773" cy="3944172"/>
            <a:chOff x="785648" y="1128347"/>
            <a:chExt cx="2881695" cy="2237782"/>
          </a:xfrm>
        </p:grpSpPr>
        <p:pic>
          <p:nvPicPr>
            <p:cNvPr id="6160" name="Picture 21"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l="11591"/>
            <a:stretch>
              <a:fillRect/>
            </a:stretch>
          </p:blipFill>
          <p:spPr bwMode="auto">
            <a:xfrm>
              <a:off x="1075996" y="1342263"/>
              <a:ext cx="1916112" cy="20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1" name="Rounded Rectangle 2"/>
            <p:cNvSpPr>
              <a:spLocks noChangeArrowheads="1"/>
            </p:cNvSpPr>
            <p:nvPr/>
          </p:nvSpPr>
          <p:spPr bwMode="auto">
            <a:xfrm>
              <a:off x="785648" y="1277416"/>
              <a:ext cx="2819400" cy="523875"/>
            </a:xfrm>
            <a:prstGeom prst="roundRect">
              <a:avLst>
                <a:gd name="adj" fmla="val 16667"/>
              </a:avLst>
            </a:prstGeom>
            <a:solidFill>
              <a:srgbClr val="92D050"/>
            </a:solidFill>
            <a:ln w="9525" algn="ctr">
              <a:solidFill>
                <a:srgbClr val="FF6600"/>
              </a:solidFill>
              <a:round/>
            </a:ln>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6600">
                <a:latin typeface="Times New Roman" panose="02020603050405020304" pitchFamily="18" charset="0"/>
                <a:cs typeface="Times New Roman" panose="02020603050405020304" pitchFamily="18" charset="0"/>
              </a:endParaRPr>
            </a:p>
          </p:txBody>
        </p:sp>
        <p:sp>
          <p:nvSpPr>
            <p:cNvPr id="6162" name="TextBox 37"/>
            <p:cNvSpPr txBox="1">
              <a:spLocks noChangeArrowheads="1"/>
            </p:cNvSpPr>
            <p:nvPr/>
          </p:nvSpPr>
          <p:spPr bwMode="auto">
            <a:xfrm>
              <a:off x="846462" y="1128347"/>
              <a:ext cx="2820881" cy="6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r>
                <a:rPr lang="en-US" altLang="en-US" sz="72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siêng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năng</a:t>
              </a:r>
              <a:endParaRPr lang="en-US" altLang="en-US" sz="5400" b="1" dirty="0">
                <a:latin typeface="Times New Roman" panose="02020603050405020304" pitchFamily="18" charset="0"/>
                <a:cs typeface="Times New Roman" panose="02020603050405020304" pitchFamily="18" charset="0"/>
              </a:endParaRPr>
            </a:p>
          </p:txBody>
        </p:sp>
      </p:grpSp>
      <p:grpSp>
        <p:nvGrpSpPr>
          <p:cNvPr id="8" name="Group 38"/>
          <p:cNvGrpSpPr/>
          <p:nvPr/>
        </p:nvGrpSpPr>
        <p:grpSpPr bwMode="auto">
          <a:xfrm>
            <a:off x="1485900" y="6292453"/>
            <a:ext cx="4816149" cy="3727643"/>
            <a:chOff x="495300" y="2422620"/>
            <a:chExt cx="3694240" cy="2857098"/>
          </a:xfrm>
        </p:grpSpPr>
        <p:pic>
          <p:nvPicPr>
            <p:cNvPr id="6157" name="Picture 21"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l="11591"/>
            <a:stretch>
              <a:fillRect/>
            </a:stretch>
          </p:blipFill>
          <p:spPr bwMode="auto">
            <a:xfrm>
              <a:off x="933671" y="2779395"/>
              <a:ext cx="2367201" cy="250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Rounded Rectangle 2"/>
            <p:cNvSpPr>
              <a:spLocks noChangeArrowheads="1"/>
            </p:cNvSpPr>
            <p:nvPr/>
          </p:nvSpPr>
          <p:spPr bwMode="auto">
            <a:xfrm>
              <a:off x="495300" y="2428875"/>
              <a:ext cx="3312567" cy="786093"/>
            </a:xfrm>
            <a:prstGeom prst="roundRect">
              <a:avLst>
                <a:gd name="adj" fmla="val 16667"/>
              </a:avLst>
            </a:prstGeom>
            <a:solidFill>
              <a:srgbClr val="92D050"/>
            </a:solidFill>
            <a:ln w="9525" algn="ctr">
              <a:solidFill>
                <a:srgbClr val="FF6600"/>
              </a:solidFill>
              <a:round/>
            </a:ln>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endParaRPr lang="en-US" altLang="en-US" sz="6600"/>
            </a:p>
          </p:txBody>
        </p:sp>
        <p:sp>
          <p:nvSpPr>
            <p:cNvPr id="42" name="TextBox 41"/>
            <p:cNvSpPr txBox="1"/>
            <p:nvPr/>
          </p:nvSpPr>
          <p:spPr>
            <a:xfrm>
              <a:off x="682575" y="2422620"/>
              <a:ext cx="3506965" cy="707698"/>
            </a:xfrm>
            <a:prstGeom prst="rect">
              <a:avLst/>
            </a:prstGeom>
            <a:noFill/>
            <a:ln>
              <a:noFill/>
            </a:ln>
          </p:spPr>
          <p:txBody>
            <a:bodyPr>
              <a:spAutoFit/>
            </a:bodyPr>
            <a:lstStyle/>
            <a:p>
              <a:pPr>
                <a:defRPr/>
              </a:pPr>
              <a:r>
                <a:rPr lang="en-US" sz="5400" b="1" dirty="0" err="1">
                  <a:latin typeface="Times New Roman" panose="02020603050405020304" pitchFamily="18" charset="0"/>
                  <a:cs typeface="Times New Roman" panose="02020603050405020304" pitchFamily="18" charset="0"/>
                </a:rPr>
                <a:t>trung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thực</a:t>
              </a:r>
              <a:endParaRPr lang="en-US" sz="5400" b="1" dirty="0">
                <a:latin typeface="Times New Roman" panose="02020603050405020304" pitchFamily="18" charset="0"/>
                <a:cs typeface="Times New Roman" panose="02020603050405020304" pitchFamily="18" charset="0"/>
              </a:endParaRPr>
            </a:p>
          </p:txBody>
        </p:sp>
      </p:grpSp>
      <p:grpSp>
        <p:nvGrpSpPr>
          <p:cNvPr id="9" name="Group 42"/>
          <p:cNvGrpSpPr/>
          <p:nvPr/>
        </p:nvGrpSpPr>
        <p:grpSpPr bwMode="auto">
          <a:xfrm>
            <a:off x="12115799" y="7086602"/>
            <a:ext cx="5474622" cy="2880346"/>
            <a:chOff x="3721610" y="2237360"/>
            <a:chExt cx="5214965" cy="2981910"/>
          </a:xfrm>
        </p:grpSpPr>
        <p:pic>
          <p:nvPicPr>
            <p:cNvPr id="6155" name="Picture 20" descr="C:\Users\Administrator\Application Data\Zamaan's Software\psc\screenshot.JP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rot="18729503">
              <a:off x="6349161" y="2284406"/>
              <a:ext cx="2634460" cy="254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Rounded Rectangle 2"/>
            <p:cNvSpPr>
              <a:spLocks noChangeArrowheads="1"/>
            </p:cNvSpPr>
            <p:nvPr/>
          </p:nvSpPr>
          <p:spPr bwMode="auto">
            <a:xfrm>
              <a:off x="3721610" y="3978571"/>
              <a:ext cx="4938226" cy="1240699"/>
            </a:xfrm>
            <a:prstGeom prst="roundRect">
              <a:avLst>
                <a:gd name="adj" fmla="val 16667"/>
              </a:avLst>
            </a:prstGeom>
            <a:solidFill>
              <a:srgbClr val="FFCC99"/>
            </a:solidFill>
            <a:ln w="9525" algn="ctr">
              <a:solidFill>
                <a:srgbClr val="FF6600"/>
              </a:solidFill>
              <a:round/>
            </a:ln>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algn="ctr" eaLnBrk="0" fontAlgn="base" hangingPunct="0">
                <a:spcBef>
                  <a:spcPct val="0"/>
                </a:spcBef>
                <a:spcAft>
                  <a:spcPct val="0"/>
                </a:spcAft>
                <a:defRPr>
                  <a:solidFill>
                    <a:schemeClr val="tx1"/>
                  </a:solidFill>
                  <a:latin typeface="Tahoma" panose="020B0604030504040204" pitchFamily="34" charset="0"/>
                </a:defRPr>
              </a:lvl6pPr>
              <a:lvl7pPr marL="2971800" indent="-228600" algn="ctr" eaLnBrk="0" fontAlgn="base" hangingPunct="0">
                <a:spcBef>
                  <a:spcPct val="0"/>
                </a:spcBef>
                <a:spcAft>
                  <a:spcPct val="0"/>
                </a:spcAft>
                <a:defRPr>
                  <a:solidFill>
                    <a:schemeClr val="tx1"/>
                  </a:solidFill>
                  <a:latin typeface="Tahoma" panose="020B0604030504040204" pitchFamily="34" charset="0"/>
                </a:defRPr>
              </a:lvl7pPr>
              <a:lvl8pPr marL="3429000" indent="-228600" algn="ctr" eaLnBrk="0" fontAlgn="base" hangingPunct="0">
                <a:spcBef>
                  <a:spcPct val="0"/>
                </a:spcBef>
                <a:spcAft>
                  <a:spcPct val="0"/>
                </a:spcAft>
                <a:defRPr>
                  <a:solidFill>
                    <a:schemeClr val="tx1"/>
                  </a:solidFill>
                  <a:latin typeface="Tahoma" panose="020B0604030504040204" pitchFamily="34" charset="0"/>
                </a:defRPr>
              </a:lvl8pPr>
              <a:lvl9pPr marL="3886200" indent="-228600" algn="ctr" eaLnBrk="0" fontAlgn="base" hangingPunct="0">
                <a:spcBef>
                  <a:spcPct val="0"/>
                </a:spcBef>
                <a:spcAft>
                  <a:spcPct val="0"/>
                </a:spcAft>
                <a:defRPr>
                  <a:solidFill>
                    <a:schemeClr val="tx1"/>
                  </a:solidFill>
                  <a:latin typeface="Tahoma" panose="020B0604030504040204" pitchFamily="34" charset="0"/>
                </a:defRPr>
              </a:lvl9pPr>
            </a:lstStyle>
            <a:p>
              <a:r>
                <a:rPr lang="en-US" altLang="en-US" sz="6600" b="1" dirty="0" err="1">
                  <a:solidFill>
                    <a:srgbClr val="FF0000"/>
                  </a:solidFill>
                  <a:latin typeface="Times New Roman" panose="02020603050405020304" pitchFamily="18" charset="0"/>
                  <a:cs typeface="Times New Roman" panose="02020603050405020304" pitchFamily="18" charset="0"/>
                </a:rPr>
                <a:t>ngoan</a:t>
              </a:r>
              <a:r>
                <a:rPr lang="en-US" altLang="en-US" sz="6600" b="1" dirty="0">
                  <a:solidFill>
                    <a:srgbClr val="FF0000"/>
                  </a:solidFill>
                  <a:latin typeface="Times New Roman" panose="02020603050405020304" pitchFamily="18" charset="0"/>
                  <a:cs typeface="Times New Roman" panose="02020603050405020304" pitchFamily="18" charset="0"/>
                </a:rPr>
                <a:t> </a:t>
              </a:r>
              <a:r>
                <a:rPr lang="en-US" altLang="en-US" sz="6600" b="1" dirty="0" err="1">
                  <a:solidFill>
                    <a:srgbClr val="FF0000"/>
                  </a:solidFill>
                  <a:latin typeface="Times New Roman" panose="02020603050405020304" pitchFamily="18" charset="0"/>
                  <a:cs typeface="Times New Roman" panose="02020603050405020304" pitchFamily="18" charset="0"/>
                </a:rPr>
                <a:t>ngoãn</a:t>
              </a:r>
              <a:endParaRPr lang="en-US" altLang="en-US" sz="6600" b="1" dirty="0">
                <a:solidFill>
                  <a:srgbClr val="FF0000"/>
                </a:solidFill>
                <a:latin typeface="Times New Roman" panose="02020603050405020304" pitchFamily="18" charset="0"/>
                <a:cs typeface="Times New Roman" panose="02020603050405020304" pitchFamily="18" charset="0"/>
              </a:endParaRPr>
            </a:p>
          </p:txBody>
        </p:sp>
      </p:grpSp>
      <p:pic>
        <p:nvPicPr>
          <p:cNvPr id="59" name="Picture 5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5825" y="12801600"/>
            <a:ext cx="59721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Callout 59"/>
          <p:cNvSpPr/>
          <p:nvPr/>
        </p:nvSpPr>
        <p:spPr>
          <a:xfrm>
            <a:off x="18674730" y="3085458"/>
            <a:ext cx="1962300" cy="5829300"/>
          </a:xfrm>
          <a:prstGeom prst="wedgeEllipseCallout">
            <a:avLst>
              <a:gd name="adj1" fmla="val -68680"/>
              <a:gd name="adj2" fmla="val 12670"/>
            </a:avLst>
          </a:prstGeom>
          <a:solidFill>
            <a:srgbClr val="D9FFD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defRPr/>
            </a:pPr>
            <a:r>
              <a:rPr lang="en-US" sz="1200" b="1" dirty="0" err="1">
                <a:solidFill>
                  <a:schemeClr val="bg1">
                    <a:lumMod val="50000"/>
                  </a:schemeClr>
                </a:solidFill>
                <a:latin typeface="Times New Roman" panose="02020603050405020304" pitchFamily="18" charset="0"/>
                <a:cs typeface="Times New Roman" panose="02020603050405020304" pitchFamily="18" charset="0"/>
              </a:rPr>
              <a:t>Vì</a:t>
            </a:r>
            <a:r>
              <a:rPr lang="en-US" sz="1200" b="1" dirty="0">
                <a:solidFill>
                  <a:schemeClr val="bg1">
                    <a:lumMod val="50000"/>
                  </a:schemeClr>
                </a:solidFill>
                <a:latin typeface="Times New Roman" panose="02020603050405020304" pitchFamily="18" charset="0"/>
                <a:cs typeface="Times New Roman" panose="02020603050405020304" pitchFamily="18" charset="0"/>
              </a:rPr>
              <a:t> </a:t>
            </a:r>
            <a:r>
              <a:rPr lang="en-US" sz="1200" b="1" dirty="0" err="1">
                <a:solidFill>
                  <a:schemeClr val="bg1">
                    <a:lumMod val="50000"/>
                  </a:schemeClr>
                </a:solidFill>
                <a:latin typeface="Times New Roman" panose="02020603050405020304" pitchFamily="18" charset="0"/>
                <a:cs typeface="Times New Roman" panose="02020603050405020304" pitchFamily="18" charset="0"/>
              </a:rPr>
              <a:t>sao</a:t>
            </a:r>
            <a:r>
              <a:rPr lang="en-US" sz="1200" b="1" dirty="0">
                <a:solidFill>
                  <a:schemeClr val="bg1">
                    <a:lumMod val="50000"/>
                  </a:schemeClr>
                </a:solidFill>
                <a:latin typeface="Times New Roman" panose="02020603050405020304" pitchFamily="18" charset="0"/>
                <a:cs typeface="Times New Roman" panose="02020603050405020304" pitchFamily="18" charset="0"/>
              </a:rPr>
              <a:t> </a:t>
            </a:r>
            <a:r>
              <a:rPr lang="en-US" sz="1200" b="1" dirty="0" err="1">
                <a:solidFill>
                  <a:schemeClr val="bg1">
                    <a:lumMod val="50000"/>
                  </a:schemeClr>
                </a:solidFill>
                <a:latin typeface="Times New Roman" panose="02020603050405020304" pitchFamily="18" charset="0"/>
                <a:cs typeface="Times New Roman" panose="02020603050405020304" pitchFamily="18" charset="0"/>
              </a:rPr>
              <a:t>chú</a:t>
            </a:r>
            <a:r>
              <a:rPr lang="en-US" sz="1200" b="1" dirty="0">
                <a:solidFill>
                  <a:schemeClr val="bg1">
                    <a:lumMod val="50000"/>
                  </a:schemeClr>
                </a:solidFill>
                <a:latin typeface="Times New Roman" panose="02020603050405020304" pitchFamily="18" charset="0"/>
                <a:cs typeface="Times New Roman" panose="02020603050405020304" pitchFamily="18" charset="0"/>
              </a:rPr>
              <a:t> </a:t>
            </a:r>
            <a:r>
              <a:rPr lang="en-US" sz="1200" b="1" dirty="0" err="1">
                <a:solidFill>
                  <a:schemeClr val="bg1">
                    <a:lumMod val="50000"/>
                  </a:schemeClr>
                </a:solidFill>
                <a:latin typeface="Times New Roman" panose="02020603050405020304" pitchFamily="18" charset="0"/>
                <a:cs typeface="Times New Roman" panose="02020603050405020304" pitchFamily="18" charset="0"/>
              </a:rPr>
              <a:t>ong</a:t>
            </a:r>
            <a:r>
              <a:rPr lang="en-US" sz="1200" b="1" dirty="0">
                <a:solidFill>
                  <a:schemeClr val="bg1">
                    <a:lumMod val="50000"/>
                  </a:schemeClr>
                </a:solidFill>
                <a:latin typeface="Times New Roman" panose="02020603050405020304" pitchFamily="18" charset="0"/>
                <a:cs typeface="Times New Roman" panose="02020603050405020304" pitchFamily="18" charset="0"/>
              </a:rPr>
              <a:t> </a:t>
            </a:r>
            <a:r>
              <a:rPr lang="en-US" sz="1200" b="1" dirty="0" err="1">
                <a:solidFill>
                  <a:schemeClr val="bg1">
                    <a:lumMod val="50000"/>
                  </a:schemeClr>
                </a:solidFill>
                <a:latin typeface="Times New Roman" panose="02020603050405020304" pitchFamily="18" charset="0"/>
                <a:cs typeface="Times New Roman" panose="02020603050405020304" pitchFamily="18" charset="0"/>
              </a:rPr>
              <a:t>mang</a:t>
            </a:r>
            <a:r>
              <a:rPr lang="en-US" sz="1200" b="1" dirty="0">
                <a:solidFill>
                  <a:schemeClr val="bg1">
                    <a:lumMod val="50000"/>
                  </a:schemeClr>
                </a:solidFill>
                <a:latin typeface="Times New Roman" panose="02020603050405020304" pitchFamily="18" charset="0"/>
                <a:cs typeface="Times New Roman" panose="02020603050405020304" pitchFamily="18" charset="0"/>
              </a:rPr>
              <a:t> </a:t>
            </a:r>
            <a:r>
              <a:rPr lang="en-US" sz="1200" b="1" dirty="0" err="1">
                <a:solidFill>
                  <a:schemeClr val="bg1">
                    <a:lumMod val="50000"/>
                  </a:schemeClr>
                </a:solidFill>
                <a:latin typeface="Times New Roman" panose="02020603050405020304" pitchFamily="18" charset="0"/>
                <a:cs typeface="Times New Roman" panose="02020603050405020304" pitchFamily="18" charset="0"/>
              </a:rPr>
              <a:t>thẻ</a:t>
            </a:r>
            <a:r>
              <a:rPr lang="en-US" sz="1200" b="1" dirty="0">
                <a:solidFill>
                  <a:schemeClr val="bg1">
                    <a:lumMod val="50000"/>
                  </a:schemeClr>
                </a:solidFill>
                <a:latin typeface="Times New Roman" panose="02020603050405020304" pitchFamily="18" charset="0"/>
                <a:cs typeface="Times New Roman" panose="02020603050405020304" pitchFamily="18" charset="0"/>
              </a:rPr>
              <a:t> </a:t>
            </a:r>
            <a:r>
              <a:rPr lang="en-US" sz="1200" b="1" dirty="0" err="1">
                <a:solidFill>
                  <a:srgbClr val="C00000"/>
                </a:solidFill>
                <a:latin typeface="Times New Roman" panose="02020603050405020304" pitchFamily="18" charset="0"/>
                <a:cs typeface="Times New Roman" panose="02020603050405020304" pitchFamily="18" charset="0"/>
              </a:rPr>
              <a:t>ngoan</a:t>
            </a:r>
            <a:r>
              <a:rPr lang="en-US" sz="1200" b="1" dirty="0">
                <a:solidFill>
                  <a:srgbClr val="C00000"/>
                </a:solidFill>
                <a:latin typeface="Times New Roman" panose="02020603050405020304" pitchFamily="18" charset="0"/>
                <a:cs typeface="Times New Roman" panose="02020603050405020304" pitchFamily="18" charset="0"/>
              </a:rPr>
              <a:t> </a:t>
            </a:r>
            <a:r>
              <a:rPr lang="en-US" sz="1200" b="1" dirty="0" err="1">
                <a:solidFill>
                  <a:srgbClr val="C00000"/>
                </a:solidFill>
                <a:latin typeface="Times New Roman" panose="02020603050405020304" pitchFamily="18" charset="0"/>
                <a:cs typeface="Times New Roman" panose="02020603050405020304" pitchFamily="18" charset="0"/>
              </a:rPr>
              <a:t>ngoãn</a:t>
            </a:r>
            <a:r>
              <a:rPr lang="en-US" sz="1200" b="1" dirty="0">
                <a:solidFill>
                  <a:srgbClr val="C00000"/>
                </a:solidFill>
                <a:latin typeface="Times New Roman" panose="02020603050405020304" pitchFamily="18" charset="0"/>
                <a:cs typeface="Times New Roman" panose="02020603050405020304" pitchFamily="18" charset="0"/>
              </a:rPr>
              <a:t> </a:t>
            </a:r>
            <a:r>
              <a:rPr lang="en-US" sz="1200" b="1" dirty="0" err="1">
                <a:solidFill>
                  <a:schemeClr val="bg1">
                    <a:lumMod val="50000"/>
                  </a:schemeClr>
                </a:solidFill>
                <a:latin typeface="Times New Roman" panose="02020603050405020304" pitchFamily="18" charset="0"/>
                <a:cs typeface="Times New Roman" panose="02020603050405020304" pitchFamily="18" charset="0"/>
              </a:rPr>
              <a:t>không</a:t>
            </a:r>
            <a:r>
              <a:rPr lang="en-US" sz="1200" b="1" dirty="0">
                <a:solidFill>
                  <a:schemeClr val="bg1">
                    <a:lumMod val="50000"/>
                  </a:schemeClr>
                </a:solidFill>
                <a:latin typeface="Times New Roman" panose="02020603050405020304" pitchFamily="18" charset="0"/>
                <a:cs typeface="Times New Roman" panose="02020603050405020304" pitchFamily="18" charset="0"/>
              </a:rPr>
              <a:t> </a:t>
            </a:r>
            <a:r>
              <a:rPr lang="en-US" sz="1200" b="1" dirty="0" err="1">
                <a:solidFill>
                  <a:schemeClr val="bg1">
                    <a:lumMod val="50000"/>
                  </a:schemeClr>
                </a:solidFill>
                <a:latin typeface="Times New Roman" panose="02020603050405020304" pitchFamily="18" charset="0"/>
                <a:cs typeface="Times New Roman" panose="02020603050405020304" pitchFamily="18" charset="0"/>
              </a:rPr>
              <a:t>tìm</a:t>
            </a:r>
            <a:r>
              <a:rPr lang="en-US" sz="1200" b="1" dirty="0">
                <a:solidFill>
                  <a:schemeClr val="bg1">
                    <a:lumMod val="50000"/>
                  </a:schemeClr>
                </a:solidFill>
                <a:latin typeface="Times New Roman" panose="02020603050405020304" pitchFamily="18" charset="0"/>
                <a:cs typeface="Times New Roman" panose="02020603050405020304" pitchFamily="18" charset="0"/>
              </a:rPr>
              <a:t> </a:t>
            </a:r>
            <a:r>
              <a:rPr lang="en-US" sz="1200" b="1" dirty="0" err="1">
                <a:solidFill>
                  <a:schemeClr val="bg1">
                    <a:lumMod val="50000"/>
                  </a:schemeClr>
                </a:solidFill>
                <a:latin typeface="Times New Roman" panose="02020603050405020304" pitchFamily="18" charset="0"/>
                <a:cs typeface="Times New Roman" panose="02020603050405020304" pitchFamily="18" charset="0"/>
              </a:rPr>
              <a:t>thấy</a:t>
            </a:r>
            <a:r>
              <a:rPr lang="en-US" sz="1200" b="1" dirty="0">
                <a:solidFill>
                  <a:schemeClr val="bg1">
                    <a:lumMod val="50000"/>
                  </a:schemeClr>
                </a:solidFill>
                <a:latin typeface="Times New Roman" panose="02020603050405020304" pitchFamily="18" charset="0"/>
                <a:cs typeface="Times New Roman" panose="02020603050405020304" pitchFamily="18" charset="0"/>
              </a:rPr>
              <a:t> </a:t>
            </a:r>
            <a:r>
              <a:rPr lang="en-US" sz="1200" b="1" dirty="0" err="1">
                <a:solidFill>
                  <a:schemeClr val="bg1">
                    <a:lumMod val="50000"/>
                  </a:schemeClr>
                </a:solidFill>
                <a:latin typeface="Times New Roman" panose="02020603050405020304" pitchFamily="18" charset="0"/>
                <a:cs typeface="Times New Roman" panose="02020603050405020304" pitchFamily="18" charset="0"/>
              </a:rPr>
              <a:t>tổ</a:t>
            </a:r>
            <a:r>
              <a:rPr lang="en-US" sz="1200" b="1" dirty="0">
                <a:solidFill>
                  <a:schemeClr val="bg1">
                    <a:lumMod val="50000"/>
                  </a:schemeClr>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wipe(left)">
                                      <p:cBhvr>
                                        <p:cTn id="10" dur="500"/>
                                        <p:tgtEl>
                                          <p:spTgt spid="10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1.66667E-6 3.17919E-6 C -0.00191 0.00809 -0.00504 0.01318 -0.00955 0.01919 C -0.01233 0.03029 -0.01025 0.02358 -0.01737 0.03815 C -0.01823 0.04 -0.01806 0.04254 -0.01893 0.04439 C -0.02084 0.04878 -0.02535 0.05711 -0.02535 0.05711 C -0.0283 0.06913 -0.03438 0.08046 -0.03959 0.09086 C -0.04879 0.10913 -0.03646 0.07907 -0.04601 0.1015 C -0.04914 0.10867 -0.04844 0.11029 -0.05226 0.1163 C -0.0566 0.12347 -0.05504 0.11722 -0.05869 0.12693 C -0.06233 0.13688 -0.06702 0.14612 -0.07292 0.15445 C -0.07483 0.16185 -0.0783 0.16439 -0.08091 0.17133 C -0.08594 0.1852 -0.09341 0.2 -0.10157 0.21156 C -0.10365 0.21965 -0.104 0.22289 -0.10955 0.23052 C -0.11216 0.23399 -0.11737 0.24115 -0.11737 0.24115 C -0.12049 0.25341 -0.11667 0.24138 -0.12379 0.25364 C -0.12987 0.26404 -0.13282 0.27584 -0.14115 0.28323 C -0.14341 0.29156 -0.14532 0.29526 -0.1507 0.30034 C -0.15504 0.30867 -0.15816 0.31861 -0.16337 0.32555 C -0.16632 0.33641 -0.17379 0.34034 -0.18091 0.34682 C -0.18785 0.35306 -0.18629 0.34936 -0.19358 0.35306 C -0.2073 0.35977 -0.22084 0.36601 -0.2349 0.37202 C -0.23646 0.37341 -0.23785 0.37503 -0.23959 0.37641 C -0.24167 0.37803 -0.2441 0.37873 -0.24601 0.38058 C -0.24879 0.38312 -0.25105 0.38705 -0.254 0.38913 C -0.25695 0.39121 -0.26337 0.39329 -0.26337 0.39329 C -0.26737 0.39838 -0.27084 0.40138 -0.27622 0.40393 C -0.27935 0.40809 -0.28247 0.41225 -0.2856 0.41641 C -0.29358 0.42705 -0.29167 0.43352 -0.30157 0.43768 C -0.30782 0.43491 -0.31441 0.43422 -0.32066 0.43121 C -0.31667 0.43907 -0.3191 0.43653 -0.31424 0.43977 " pathEditMode="relative" ptsTypes="fffffffffffffffffffffffffffffA">
                                      <p:cBhvr>
                                        <p:cTn id="33" dur="2000" fill="hold"/>
                                        <p:tgtEl>
                                          <p:spTgt spid="5"/>
                                        </p:tgtEl>
                                        <p:attrNameLst>
                                          <p:attrName>ppt_x</p:attrName>
                                          <p:attrName>ppt_y</p:attrName>
                                        </p:attrNameLst>
                                      </p:cBhvr>
                                    </p:animMotion>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04528 0.05718 C -0.05382 0.04584 -0.05729 0.03033 -0.06598 0.01922 C -0.06758 0.01297 -0.07853 -0.00926 -0.08334 -0.0125 C -0.08761 -0.01551 -0.09309 -0.01481 -0.09776 -0.01689 C -0.12273 -0.02801 -0.09028 -0.01458 -0.11192 -0.02523 C -0.1214 -0.02986 -0.13101 -0.03171 -0.14049 -0.03588 C -0.15278 -0.04143 -0.16333 -0.05162 -0.17548 -0.05671 C -0.17962 -0.06551 -0.18243 -0.075 -0.18817 -0.08217 C -0.19084 -0.09583 -0.19445 -0.11064 -0.19605 -0.12453 C -0.19752 -0.13819 -0.19685 -0.14722 -0.20246 -0.15833 C -0.20326 -0.16203 -0.20446 -0.16875 -0.20713 -0.17106 C -0.21141 -0.17477 -0.22797 -0.1787 -0.23264 -0.17963 C -0.24132 -0.18356 -0.25067 -0.1868 -0.25948 -0.19004 C -0.26216 -0.19097 -0.26496 -0.19143 -0.2675 -0.19236 C -0.27084 -0.19352 -0.27711 -0.19652 -0.27711 -0.19629 C -0.28018 -0.1993 -0.28352 -0.20208 -0.2866 -0.20486 C -0.28806 -0.20602 -0.28713 -0.20949 -0.2882 -0.21134 C -0.2894 -0.21342 -0.29127 -0.21412 -0.29287 -0.21551 C -0.29394 -0.2199 -0.29501 -0.22824 -0.29928 -0.22824 " pathEditMode="relative" rAng="0" ptsTypes="AAAAAAAAAAAAAAAAAAA">
                                      <p:cBhvr>
                                        <p:cTn id="37" dur="2000" fill="hold"/>
                                        <p:tgtEl>
                                          <p:spTgt spid="2"/>
                                        </p:tgtEl>
                                        <p:attrNameLst>
                                          <p:attrName>ppt_x</p:attrName>
                                          <p:attrName>ppt_y</p:attrName>
                                        </p:attrNameLst>
                                      </p:cBhvr>
                                      <p:rCtr x="-12700" y="-14282"/>
                                    </p:animMotion>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1000"/>
                                        <p:tgtEl>
                                          <p:spTgt spid="59"/>
                                        </p:tgtEl>
                                      </p:cBhvr>
                                    </p:animEffect>
                                    <p:anim calcmode="lin" valueType="num">
                                      <p:cBhvr>
                                        <p:cTn id="43" dur="1000" fill="hold"/>
                                        <p:tgtEl>
                                          <p:spTgt spid="59"/>
                                        </p:tgtEl>
                                        <p:attrNameLst>
                                          <p:attrName>ppt_x</p:attrName>
                                        </p:attrNameLst>
                                      </p:cBhvr>
                                      <p:tavLst>
                                        <p:tav tm="0">
                                          <p:val>
                                            <p:strVal val="#ppt_x"/>
                                          </p:val>
                                        </p:tav>
                                        <p:tav tm="100000">
                                          <p:val>
                                            <p:strVal val="#ppt_x"/>
                                          </p:val>
                                        </p:tav>
                                      </p:tavLst>
                                    </p:anim>
                                    <p:anim calcmode="lin" valueType="num">
                                      <p:cBhvr>
                                        <p:cTn id="44" dur="1000" fill="hold"/>
                                        <p:tgtEl>
                                          <p:spTgt spid="59"/>
                                        </p:tgtEl>
                                        <p:attrNameLst>
                                          <p:attrName>ppt_y</p:attrName>
                                        </p:attrNameLst>
                                      </p:cBhvr>
                                      <p:tavLst>
                                        <p:tav tm="0">
                                          <p:val>
                                            <p:strVal val="#ppt_y+.1"/>
                                          </p:val>
                                        </p:tav>
                                        <p:tav tm="100000">
                                          <p:val>
                                            <p:strVal val="#ppt_y"/>
                                          </p:val>
                                        </p:tav>
                                      </p:tavLst>
                                    </p:anim>
                                  </p:childTnLst>
                                </p:cTn>
                              </p:par>
                              <p:par>
                                <p:cTn id="45" presetID="22" presetClass="entr" presetSubtype="8" fill="hold"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left)">
                                      <p:cBhvr>
                                        <p:cTn id="47" dur="500"/>
                                        <p:tgtEl>
                                          <p:spTgt spid="60"/>
                                        </p:tgtEl>
                                      </p:cBhvr>
                                    </p:animEffect>
                                  </p:childTnLst>
                                </p:cTn>
                              </p:par>
                              <p:par>
                                <p:cTn id="48" presetID="16" presetClass="exit" presetSubtype="21" fill="hold" nodeType="withEffect">
                                  <p:stCondLst>
                                    <p:cond delay="0"/>
                                  </p:stCondLst>
                                  <p:childTnLst>
                                    <p:animEffect transition="out" filter="barn(inVertical)">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6" presetClass="exit" presetSubtype="21" fill="hold" nodeType="withEffect">
                                  <p:stCondLst>
                                    <p:cond delay="0"/>
                                  </p:stCondLst>
                                  <p:childTnLst>
                                    <p:animEffect transition="out" filter="barn(inVertical)">
                                      <p:cBhvr>
                                        <p:cTn id="52" dur="500"/>
                                        <p:tgtEl>
                                          <p:spTgt spid="2"/>
                                        </p:tgtEl>
                                      </p:cBhvr>
                                    </p:animEffect>
                                    <p:set>
                                      <p:cBhvr>
                                        <p:cTn id="53" dur="1" fill="hold">
                                          <p:stCondLst>
                                            <p:cond delay="499"/>
                                          </p:stCondLst>
                                        </p:cTn>
                                        <p:tgtEl>
                                          <p:spTgt spid="2"/>
                                        </p:tgtEl>
                                        <p:attrNameLst>
                                          <p:attrName>style.visibility</p:attrName>
                                        </p:attrNameLst>
                                      </p:cBhvr>
                                      <p:to>
                                        <p:strVal val="hidden"/>
                                      </p:to>
                                    </p:set>
                                  </p:childTnLst>
                                </p:cTn>
                              </p:par>
                              <p:par>
                                <p:cTn id="54" presetID="16" presetClass="exit" presetSubtype="21" fill="hold" nodeType="withEffect">
                                  <p:stCondLst>
                                    <p:cond delay="0"/>
                                  </p:stCondLst>
                                  <p:childTnLst>
                                    <p:animEffect transition="out" filter="barn(inVertical)">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6" presetClass="exit" presetSubtype="21" fill="hold" nodeType="withEffect">
                                  <p:stCondLst>
                                    <p:cond delay="0"/>
                                  </p:stCondLst>
                                  <p:childTnLst>
                                    <p:animEffect transition="out" filter="barn(inVertical)">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autoUpdateAnimBg="0"/>
      <p:bldP spid="18"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338207" y="664194"/>
            <a:ext cx="17611587" cy="8958611"/>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8D8BA640-BA4F-5437-D7B6-7B187F824741}"/>
              </a:ext>
            </a:extLst>
          </p:cNvPr>
          <p:cNvGrpSpPr/>
          <p:nvPr/>
        </p:nvGrpSpPr>
        <p:grpSpPr>
          <a:xfrm>
            <a:off x="3733800" y="0"/>
            <a:ext cx="10134600" cy="3657600"/>
            <a:chOff x="3733800" y="0"/>
            <a:chExt cx="10134600" cy="3657600"/>
          </a:xfrm>
        </p:grpSpPr>
        <p:grpSp>
          <p:nvGrpSpPr>
            <p:cNvPr id="3" name="Group 2">
              <a:extLst>
                <a:ext uri="{FF2B5EF4-FFF2-40B4-BE49-F238E27FC236}">
                  <a16:creationId xmlns:a16="http://schemas.microsoft.com/office/drawing/2014/main" id="{0C2C6E42-A0D7-2A84-33BB-0F3432E9EB76}"/>
                </a:ext>
              </a:extLst>
            </p:cNvPr>
            <p:cNvGrpSpPr/>
            <p:nvPr/>
          </p:nvGrpSpPr>
          <p:grpSpPr>
            <a:xfrm>
              <a:off x="3733800" y="0"/>
              <a:ext cx="10134600" cy="3657600"/>
              <a:chOff x="8877299" y="85725"/>
              <a:chExt cx="2428876" cy="1876425"/>
            </a:xfrm>
          </p:grpSpPr>
          <p:sp>
            <p:nvSpPr>
              <p:cNvPr id="11" name="Freeform 8">
                <a:extLst>
                  <a:ext uri="{FF2B5EF4-FFF2-40B4-BE49-F238E27FC236}">
                    <a16:creationId xmlns:a16="http://schemas.microsoft.com/office/drawing/2014/main" id="{39F27989-C4B1-A48A-DB4B-D6DB90EE34DD}"/>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B74468A8-22E6-047D-1BFA-C74B408DC1C0}"/>
                  </a:ext>
                </a:extLst>
              </p:cNvPr>
              <p:cNvSpPr txBox="1"/>
              <p:nvPr/>
            </p:nvSpPr>
            <p:spPr>
              <a:xfrm>
                <a:off x="8987532" y="885825"/>
                <a:ext cx="2238231" cy="678952"/>
              </a:xfrm>
              <a:prstGeom prst="rect">
                <a:avLst/>
              </a:prstGeom>
              <a:noFill/>
            </p:spPr>
            <p:txBody>
              <a:bodyPr wrap="square" rtlCol="0">
                <a:spAutoFit/>
              </a:bodyPr>
              <a:lstStyle/>
              <a:p>
                <a:pPr rtl="0">
                  <a:spcBef>
                    <a:spcPts val="0"/>
                  </a:spcBef>
                  <a:spcAft>
                    <a:spcPts val="500"/>
                  </a:spcAft>
                </a:pPr>
                <a:endParaRPr lang="vi-VN" sz="8000" b="0" dirty="0">
                  <a:effectLst/>
                  <a:latin typeface="Cambria" panose="02040503050406030204" pitchFamily="18" charset="0"/>
                  <a:ea typeface="Cambria" panose="02040503050406030204" pitchFamily="18" charset="0"/>
                </a:endParaRPr>
              </a:p>
            </p:txBody>
          </p:sp>
        </p:grpSp>
        <p:sp>
          <p:nvSpPr>
            <p:cNvPr id="13" name="TextBox 12">
              <a:extLst>
                <a:ext uri="{FF2B5EF4-FFF2-40B4-BE49-F238E27FC236}">
                  <a16:creationId xmlns:a16="http://schemas.microsoft.com/office/drawing/2014/main" id="{D0B28425-2AA2-3A16-8A11-A03A8241744D}"/>
                </a:ext>
              </a:extLst>
            </p:cNvPr>
            <p:cNvSpPr txBox="1"/>
            <p:nvPr/>
          </p:nvSpPr>
          <p:spPr>
            <a:xfrm>
              <a:off x="4495800" y="1714500"/>
              <a:ext cx="8458200" cy="1446550"/>
            </a:xfrm>
            <a:prstGeom prst="rect">
              <a:avLst/>
            </a:prstGeom>
            <a:noFill/>
          </p:spPr>
          <p:txBody>
            <a:bodyPr wrap="square" rtlCol="0">
              <a:spAutoFit/>
            </a:bodyPr>
            <a:lstStyle/>
            <a:p>
              <a:pPr algn="ctr"/>
              <a:r>
                <a:rPr lang="vi-VN" sz="4400" b="1" i="0" u="none" strike="noStrike">
                  <a:solidFill>
                    <a:srgbClr val="002060"/>
                  </a:solidFill>
                  <a:effectLst/>
                  <a:latin typeface="Cambria" panose="02040503050406030204" pitchFamily="18" charset="0"/>
                  <a:ea typeface="Cambria" panose="02040503050406030204" pitchFamily="18" charset="0"/>
                </a:rPr>
                <a:t>T</a:t>
              </a:r>
              <a:r>
                <a:rPr lang="en-US" sz="4400" b="1">
                  <a:solidFill>
                    <a:srgbClr val="002060"/>
                  </a:solidFill>
                  <a:latin typeface="Cambria" panose="02040503050406030204" pitchFamily="18" charset="0"/>
                  <a:ea typeface="Cambria" panose="02040503050406030204" pitchFamily="18" charset="0"/>
                </a:rPr>
                <a:t>ì</a:t>
              </a:r>
              <a:r>
                <a:rPr lang="vi-VN" sz="4400" b="1" i="0" u="none" strike="noStrike">
                  <a:solidFill>
                    <a:srgbClr val="002060"/>
                  </a:solidFill>
                  <a:effectLst/>
                  <a:latin typeface="Cambria" panose="02040503050406030204" pitchFamily="18" charset="0"/>
                  <a:ea typeface="Cambria" panose="02040503050406030204" pitchFamily="18" charset="0"/>
                </a:rPr>
                <a:t>m </a:t>
              </a:r>
              <a:r>
                <a:rPr lang="vi-VN" sz="4400" b="1" i="0" u="none" strike="noStrike" dirty="0">
                  <a:solidFill>
                    <a:srgbClr val="002060"/>
                  </a:solidFill>
                  <a:effectLst/>
                  <a:latin typeface="Cambria" panose="02040503050406030204" pitchFamily="18" charset="0"/>
                  <a:ea typeface="Cambria" panose="02040503050406030204" pitchFamily="18" charset="0"/>
                </a:rPr>
                <a:t>từ đồng nghĩa với mỗi từ in đậm trong bà</a:t>
              </a:r>
              <a:r>
                <a:rPr lang="en-US" sz="4400" b="1" i="0" u="none" strike="noStrike" dirty="0" err="1">
                  <a:solidFill>
                    <a:srgbClr val="002060"/>
                  </a:solidFill>
                  <a:effectLst/>
                  <a:latin typeface="Cambria" panose="02040503050406030204" pitchFamily="18" charset="0"/>
                  <a:ea typeface="Cambria" panose="02040503050406030204" pitchFamily="18" charset="0"/>
                </a:rPr>
                <a:t>i</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vi-VN" sz="4400" b="1" i="0" u="none" strike="noStrike" dirty="0">
                  <a:solidFill>
                    <a:srgbClr val="002060"/>
                  </a:solidFill>
                  <a:effectLst/>
                  <a:latin typeface="Cambria" panose="02040503050406030204" pitchFamily="18" charset="0"/>
                  <a:ea typeface="Cambria" panose="02040503050406030204" pitchFamily="18" charset="0"/>
                </a:rPr>
                <a:t>ca dao</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vi-VN" sz="4400" b="1" i="0" u="none" strike="noStrike" dirty="0">
                  <a:solidFill>
                    <a:srgbClr val="002060"/>
                  </a:solidFill>
                  <a:effectLst/>
                  <a:latin typeface="Cambria" panose="02040503050406030204" pitchFamily="18" charset="0"/>
                  <a:ea typeface="Cambria" panose="02040503050406030204" pitchFamily="18" charset="0"/>
                </a:rPr>
                <a:t>dưới đây:</a:t>
              </a:r>
              <a:endParaRPr lang="vi-VN" sz="9600" b="1" dirty="0">
                <a:solidFill>
                  <a:srgbClr val="002060"/>
                </a:solidFill>
                <a:effectLst/>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BACA732B-FEA7-CA19-8BC4-A9AF91962098}"/>
              </a:ext>
            </a:extLst>
          </p:cNvPr>
          <p:cNvSpPr txBox="1"/>
          <p:nvPr/>
        </p:nvSpPr>
        <p:spPr>
          <a:xfrm>
            <a:off x="2286000" y="4000500"/>
            <a:ext cx="13716000" cy="4503797"/>
          </a:xfrm>
          <a:prstGeom prst="rect">
            <a:avLst/>
          </a:prstGeom>
          <a:noFill/>
        </p:spPr>
        <p:txBody>
          <a:bodyPr wrap="square" rtlCol="0">
            <a:spAutoFit/>
          </a:bodyPr>
          <a:lstStyle/>
          <a:p>
            <a:pPr algn="ctr" rtl="0">
              <a:spcBef>
                <a:spcPts val="0"/>
              </a:spcBef>
              <a:spcAft>
                <a:spcPts val="500"/>
              </a:spcAft>
            </a:pPr>
            <a:r>
              <a:rPr lang="en-US" sz="5400" b="0" i="0" u="none" strike="noStrike" dirty="0" err="1">
                <a:solidFill>
                  <a:srgbClr val="002060"/>
                </a:solidFill>
                <a:effectLst/>
                <a:latin typeface="Cambria" panose="02040503050406030204" pitchFamily="18" charset="0"/>
                <a:ea typeface="Cambria" panose="02040503050406030204" pitchFamily="18" charset="0"/>
              </a:rPr>
              <a:t>Lên</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rừng</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bắt</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tép</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kho</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cà</a:t>
            </a:r>
            <a:endParaRPr lang="en-US" sz="5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en-US" sz="5400" b="0" i="0" u="none" strike="noStrike" dirty="0" err="1">
                <a:solidFill>
                  <a:srgbClr val="002060"/>
                </a:solidFill>
                <a:effectLst/>
                <a:latin typeface="Cambria" panose="02040503050406030204" pitchFamily="18" charset="0"/>
                <a:ea typeface="Cambria" panose="02040503050406030204" pitchFamily="18" charset="0"/>
              </a:rPr>
              <a:t>Xuống</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sông</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hái</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1" i="0" u="none" strike="noStrike" dirty="0" err="1">
                <a:solidFill>
                  <a:srgbClr val="FF0000"/>
                </a:solidFill>
                <a:effectLst/>
                <a:latin typeface="Cambria" panose="02040503050406030204" pitchFamily="18" charset="0"/>
                <a:ea typeface="Cambria" panose="02040503050406030204" pitchFamily="18" charset="0"/>
              </a:rPr>
              <a:t>quả</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thanh</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trà</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về</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ăn</a:t>
            </a:r>
            <a:endParaRPr lang="en-US" sz="5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en-US" sz="5400" b="0" i="0" u="none" strike="noStrike" dirty="0" err="1">
                <a:solidFill>
                  <a:srgbClr val="002060"/>
                </a:solidFill>
                <a:effectLst/>
                <a:latin typeface="Cambria" panose="02040503050406030204" pitchFamily="18" charset="0"/>
                <a:ea typeface="Cambria" panose="02040503050406030204" pitchFamily="18" charset="0"/>
              </a:rPr>
              <a:t>Lên</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rừng</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bắt</a:t>
            </a:r>
            <a:r>
              <a:rPr lang="en-US" sz="5400" b="0" i="0" u="none" strike="noStrike" dirty="0">
                <a:solidFill>
                  <a:srgbClr val="002060"/>
                </a:solidFill>
                <a:effectLst/>
                <a:latin typeface="Cambria" panose="02040503050406030204" pitchFamily="18" charset="0"/>
                <a:ea typeface="Cambria" panose="02040503050406030204" pitchFamily="18" charset="0"/>
              </a:rPr>
              <a:t> con </a:t>
            </a:r>
            <a:r>
              <a:rPr lang="en-US" sz="5400" b="0" i="0" u="none" strike="noStrike" dirty="0" err="1">
                <a:solidFill>
                  <a:srgbClr val="002060"/>
                </a:solidFill>
                <a:effectLst/>
                <a:latin typeface="Cambria" panose="02040503050406030204" pitchFamily="18" charset="0"/>
                <a:ea typeface="Cambria" panose="02040503050406030204" pitchFamily="18" charset="0"/>
              </a:rPr>
              <a:t>cá</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măng</a:t>
            </a:r>
            <a:endParaRPr lang="en-US" sz="5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en-US" sz="5400" b="0" i="0" u="none" strike="noStrike" dirty="0" err="1">
                <a:solidFill>
                  <a:srgbClr val="002060"/>
                </a:solidFill>
                <a:effectLst/>
                <a:latin typeface="Cambria" panose="02040503050406030204" pitchFamily="18" charset="0"/>
                <a:ea typeface="Cambria" panose="02040503050406030204" pitchFamily="18" charset="0"/>
              </a:rPr>
              <a:t>Xuống</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sông</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đánh</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1" i="0" u="none" strike="noStrike" dirty="0" err="1">
                <a:solidFill>
                  <a:srgbClr val="FF0000"/>
                </a:solidFill>
                <a:effectLst/>
                <a:latin typeface="Cambria" panose="02040503050406030204" pitchFamily="18" charset="0"/>
                <a:ea typeface="Cambria" panose="02040503050406030204" pitchFamily="18" charset="0"/>
              </a:rPr>
              <a:t>hổ</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đánh</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trăn</a:t>
            </a:r>
            <a:r>
              <a:rPr lang="en-US" sz="5400" b="0" i="0" u="none" strike="noStrike" dirty="0">
                <a:solidFill>
                  <a:srgbClr val="002060"/>
                </a:solidFill>
                <a:effectLst/>
                <a:latin typeface="Cambria" panose="02040503050406030204" pitchFamily="18" charset="0"/>
                <a:ea typeface="Cambria" panose="02040503050406030204" pitchFamily="18" charset="0"/>
              </a:rPr>
              <a:t> </a:t>
            </a:r>
            <a:r>
              <a:rPr lang="en-US" sz="5400" b="1" i="0" u="none" strike="noStrike" dirty="0" err="1">
                <a:solidFill>
                  <a:srgbClr val="FF0000"/>
                </a:solidFill>
                <a:effectLst/>
                <a:latin typeface="Cambria" panose="02040503050406030204" pitchFamily="18" charset="0"/>
                <a:ea typeface="Cambria" panose="02040503050406030204" pitchFamily="18" charset="0"/>
              </a:rPr>
              <a:t>mang</a:t>
            </a:r>
            <a:r>
              <a:rPr lang="en-US" sz="5400" dirty="0">
                <a:solidFill>
                  <a:srgbClr val="002060"/>
                </a:solidFill>
                <a:latin typeface="Cambria" panose="02040503050406030204" pitchFamily="18" charset="0"/>
                <a:ea typeface="Cambria" panose="02040503050406030204" pitchFamily="18" charset="0"/>
              </a:rPr>
              <a:t> </a:t>
            </a:r>
            <a:r>
              <a:rPr lang="en-US" sz="5400" b="0" i="0" u="none" strike="noStrike" dirty="0" err="1">
                <a:solidFill>
                  <a:srgbClr val="002060"/>
                </a:solidFill>
                <a:effectLst/>
                <a:latin typeface="Cambria" panose="02040503050406030204" pitchFamily="18" charset="0"/>
                <a:ea typeface="Cambria" panose="02040503050406030204" pitchFamily="18" charset="0"/>
              </a:rPr>
              <a:t>về</a:t>
            </a:r>
            <a:r>
              <a:rPr lang="en-US" sz="5400" b="0" i="0" u="none" strike="noStrike" dirty="0">
                <a:solidFill>
                  <a:srgbClr val="002060"/>
                </a:solidFill>
                <a:effectLst/>
                <a:latin typeface="Cambria" panose="02040503050406030204" pitchFamily="18" charset="0"/>
                <a:ea typeface="Cambria" panose="02040503050406030204" pitchFamily="18" charset="0"/>
              </a:rPr>
              <a:t>...</a:t>
            </a:r>
            <a:endParaRPr lang="en-US" sz="5400" b="0"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en-US" sz="5400" b="0" i="0" u="none" strike="noStrike" dirty="0">
                <a:solidFill>
                  <a:srgbClr val="002060"/>
                </a:solidFill>
                <a:effectLst/>
                <a:latin typeface="Cambria" panose="02040503050406030204" pitchFamily="18" charset="0"/>
                <a:ea typeface="Cambria" panose="02040503050406030204" pitchFamily="18" charset="0"/>
              </a:rPr>
              <a:t>(Ca </a:t>
            </a:r>
            <a:r>
              <a:rPr lang="en-US" sz="5400" b="0" i="0" u="none" strike="noStrike" dirty="0" err="1">
                <a:solidFill>
                  <a:srgbClr val="002060"/>
                </a:solidFill>
                <a:effectLst/>
                <a:latin typeface="Cambria" panose="02040503050406030204" pitchFamily="18" charset="0"/>
                <a:ea typeface="Cambria" panose="02040503050406030204" pitchFamily="18" charset="0"/>
              </a:rPr>
              <a:t>dao</a:t>
            </a:r>
            <a:r>
              <a:rPr lang="en-US" sz="5400" b="0" i="0" u="none" strike="noStrike" dirty="0">
                <a:solidFill>
                  <a:srgbClr val="002060"/>
                </a:solidFill>
                <a:effectLst/>
                <a:latin typeface="Cambria" panose="02040503050406030204" pitchFamily="18" charset="0"/>
                <a:ea typeface="Cambria" panose="02040503050406030204" pitchFamily="18" charset="0"/>
              </a:rPr>
              <a:t>)</a:t>
            </a:r>
            <a:endParaRPr lang="en-US" sz="54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296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标注 9"/>
          <p:cNvSpPr/>
          <p:nvPr/>
        </p:nvSpPr>
        <p:spPr>
          <a:xfrm>
            <a:off x="7620000" y="2247900"/>
            <a:ext cx="3552200" cy="2656444"/>
          </a:xfrm>
          <a:prstGeom prst="wedgeRectCallout">
            <a:avLst>
              <a:gd name="adj1" fmla="val 3450"/>
              <a:gd name="adj2" fmla="val 107483"/>
            </a:avLst>
          </a:prstGeom>
          <a:gradFill flip="none" rotWithShape="1">
            <a:gsLst>
              <a:gs pos="100000">
                <a:srgbClr val="FFC000">
                  <a:tint val="66000"/>
                  <a:satMod val="160000"/>
                  <a:lumMod val="7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GB" altLang="zh-CN" sz="8000"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trái</a:t>
            </a:r>
            <a:endParaRPr lang="en-GB" altLang="zh-CN" sz="8000" dirty="0">
              <a:solidFill>
                <a:prstClr val="white"/>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 Box 4"/>
          <p:cNvSpPr txBox="1"/>
          <p:nvPr/>
        </p:nvSpPr>
        <p:spPr>
          <a:xfrm>
            <a:off x="1529417" y="6727190"/>
            <a:ext cx="15988351" cy="1938992"/>
          </a:xfrm>
          <a:prstGeom prst="rect">
            <a:avLst/>
          </a:prstGeom>
          <a:noFill/>
        </p:spPr>
        <p:txBody>
          <a:bodyPr wrap="none" rtlCol="0" anchor="t">
            <a:spAutoFit/>
          </a:bodyPr>
          <a:lstStyle/>
          <a:p>
            <a:pPr defTabSz="1828800"/>
            <a:r>
              <a:rPr lang="en-GB" altLang="en-US" sz="12000" b="1" dirty="0">
                <a:solidFill>
                  <a:prstClr val="white"/>
                </a:solidFill>
                <a:latin typeface="Cambria" panose="02040503050406030204" pitchFamily="18" charset="0"/>
                <a:ea typeface="Cambria" panose="02040503050406030204" pitchFamily="18" charset="0"/>
                <a:cs typeface="Times New Roman" panose="02020603050405020304" pitchFamily="18" charset="0"/>
                <a:sym typeface="+mn-ea"/>
              </a:rPr>
              <a:t>T</a:t>
            </a:r>
            <a:r>
              <a:rPr lang="en-US" altLang="zh-CN" sz="12000" b="1" dirty="0">
                <a:solidFill>
                  <a:prstClr val="white"/>
                </a:solidFill>
                <a:latin typeface="Cambria" panose="02040503050406030204" pitchFamily="18" charset="0"/>
                <a:ea typeface="Cambria" panose="02040503050406030204" pitchFamily="18" charset="0"/>
                <a:cs typeface="Times New Roman" panose="02020603050405020304" pitchFamily="18" charset="0"/>
                <a:sym typeface="+mn-ea"/>
              </a:rPr>
              <a:t>ừ đồng nghĩa </a:t>
            </a:r>
            <a:r>
              <a:rPr lang="en-US" altLang="zh-CN" sz="120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sym typeface="+mn-ea"/>
              </a:rPr>
              <a:t>với</a:t>
            </a:r>
            <a:r>
              <a:rPr lang="en-US" altLang="zh-CN" sz="12000" b="1" dirty="0">
                <a:solidFill>
                  <a:prstClr val="white"/>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altLang="zh-CN" sz="12000" b="1" kern="0" dirty="0" err="1">
                <a:solidFill>
                  <a:srgbClr val="F79646">
                    <a:lumMod val="60000"/>
                    <a:lumOff val="40000"/>
                  </a:srgbClr>
                </a:solidFill>
                <a:latin typeface="Cambria" panose="02040503050406030204" pitchFamily="18" charset="0"/>
                <a:ea typeface="Yeseva One" panose="00000500000000000000" charset="0"/>
                <a:cs typeface="Times New Roman" panose="02020603050405020304" pitchFamily="18" charset="0"/>
                <a:sym typeface="+mn-ea"/>
              </a:rPr>
              <a:t>quả</a:t>
            </a:r>
            <a:endParaRPr lang="zh-CN" altLang="en-US" sz="12000" b="1" kern="0" dirty="0">
              <a:solidFill>
                <a:srgbClr val="F79646">
                  <a:lumMod val="60000"/>
                  <a:lumOff val="40000"/>
                </a:srgbClr>
              </a:solidFill>
              <a:latin typeface="Cambria" panose="02040503050406030204" pitchFamily="18" charset="0"/>
              <a:ea typeface="Yeseva One" panose="00000500000000000000" charset="0"/>
              <a:cs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300"/>
                                        <p:tgtEl>
                                          <p:spTgt spid="10"/>
                                        </p:tgtEl>
                                      </p:cBhvr>
                                    </p:animEffect>
                                    <p:anim calcmode="lin" valueType="num">
                                      <p:cBhvr>
                                        <p:cTn id="14" dur="300" fill="hold"/>
                                        <p:tgtEl>
                                          <p:spTgt spid="10"/>
                                        </p:tgtEl>
                                        <p:attrNameLst>
                                          <p:attrName>ppt_x</p:attrName>
                                        </p:attrNameLst>
                                      </p:cBhvr>
                                      <p:tavLst>
                                        <p:tav tm="0">
                                          <p:val>
                                            <p:strVal val="#ppt_x"/>
                                          </p:val>
                                        </p:tav>
                                        <p:tav tm="100000">
                                          <p:val>
                                            <p:strVal val="#ppt_x"/>
                                          </p:val>
                                        </p:tav>
                                      </p:tavLst>
                                    </p:anim>
                                    <p:anim calcmode="lin" valueType="num">
                                      <p:cBhvr>
                                        <p:cTn id="15" dur="3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标注 9"/>
          <p:cNvSpPr/>
          <p:nvPr/>
        </p:nvSpPr>
        <p:spPr>
          <a:xfrm>
            <a:off x="2362200" y="2171700"/>
            <a:ext cx="3552200" cy="2656444"/>
          </a:xfrm>
          <a:prstGeom prst="wedgeRectCallout">
            <a:avLst>
              <a:gd name="adj1" fmla="val 3450"/>
              <a:gd name="adj2" fmla="val 107483"/>
            </a:avLst>
          </a:prstGeom>
          <a:gradFill flip="none" rotWithShape="1">
            <a:gsLst>
              <a:gs pos="100000">
                <a:srgbClr val="FFC000">
                  <a:tint val="66000"/>
                  <a:satMod val="160000"/>
                  <a:lumMod val="7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altLang="zh-CN" sz="8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cọp</a:t>
            </a:r>
            <a:endParaRPr kumimoji="0" lang="en-GB" altLang="zh-CN" sz="8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 Box 4"/>
          <p:cNvSpPr txBox="1"/>
          <p:nvPr/>
        </p:nvSpPr>
        <p:spPr>
          <a:xfrm>
            <a:off x="1529417" y="6727190"/>
            <a:ext cx="15130745" cy="1938992"/>
          </a:xfrm>
          <a:prstGeom prst="rect">
            <a:avLst/>
          </a:prstGeom>
          <a:noFill/>
        </p:spPr>
        <p:txBody>
          <a:bodyPr wrap="none" rtlCol="0" anchor="t">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altLang="en-US" sz="1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T</a:t>
            </a:r>
            <a:r>
              <a:rPr kumimoji="0" lang="en-US" altLang="zh-CN" sz="1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ừ đồng nghĩa </a:t>
            </a:r>
            <a:r>
              <a:rPr kumimoji="0" lang="en-US" altLang="zh-CN" sz="12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với</a:t>
            </a:r>
            <a:r>
              <a:rPr kumimoji="0" lang="en-US" altLang="zh-CN" sz="1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US" altLang="zh-CN" sz="12000" b="1" i="0" u="none" strike="noStrike" kern="0" cap="none" spc="0" normalizeH="0" baseline="0" noProof="0" dirty="0" err="1">
                <a:ln>
                  <a:noFill/>
                </a:ln>
                <a:solidFill>
                  <a:srgbClr val="F79646">
                    <a:lumMod val="60000"/>
                    <a:lumOff val="40000"/>
                  </a:srgbClr>
                </a:solidFill>
                <a:effectLst/>
                <a:uLnTx/>
                <a:uFillTx/>
                <a:latin typeface="Cambria" panose="02040503050406030204" pitchFamily="18" charset="0"/>
                <a:ea typeface="Yeseva One" panose="00000500000000000000" charset="0"/>
                <a:cs typeface="Times New Roman" panose="02020603050405020304" pitchFamily="18" charset="0"/>
                <a:sym typeface="+mn-ea"/>
              </a:rPr>
              <a:t>hổ</a:t>
            </a:r>
            <a:endParaRPr kumimoji="0" lang="zh-CN" altLang="en-US" sz="12000" b="1" i="0" u="none" strike="noStrike" kern="0" cap="none" spc="0" normalizeH="0" baseline="0" noProof="0" dirty="0">
              <a:ln>
                <a:noFill/>
              </a:ln>
              <a:solidFill>
                <a:srgbClr val="F79646">
                  <a:lumMod val="60000"/>
                  <a:lumOff val="40000"/>
                </a:srgbClr>
              </a:solidFill>
              <a:effectLst/>
              <a:uLnTx/>
              <a:uFillTx/>
              <a:latin typeface="Cambria" panose="02040503050406030204" pitchFamily="18" charset="0"/>
              <a:ea typeface="Yeseva One" panose="00000500000000000000" charset="0"/>
              <a:cs typeface="Times New Roman" panose="02020603050405020304" pitchFamily="18" charset="0"/>
              <a:sym typeface="+mn-ea"/>
            </a:endParaRPr>
          </a:p>
        </p:txBody>
      </p:sp>
      <p:sp>
        <p:nvSpPr>
          <p:cNvPr id="2" name="矩形标注 9">
            <a:extLst>
              <a:ext uri="{FF2B5EF4-FFF2-40B4-BE49-F238E27FC236}">
                <a16:creationId xmlns:a16="http://schemas.microsoft.com/office/drawing/2014/main" id="{4D8F46FD-2CE7-BDBD-1521-C445E27B6158}"/>
              </a:ext>
            </a:extLst>
          </p:cNvPr>
          <p:cNvSpPr/>
          <p:nvPr/>
        </p:nvSpPr>
        <p:spPr>
          <a:xfrm>
            <a:off x="12039600" y="2247900"/>
            <a:ext cx="4876800" cy="2656444"/>
          </a:xfrm>
          <a:prstGeom prst="wedgeRectCallout">
            <a:avLst>
              <a:gd name="adj1" fmla="val 3450"/>
              <a:gd name="adj2" fmla="val 107483"/>
            </a:avLst>
          </a:prstGeom>
          <a:gradFill flip="none" rotWithShape="1">
            <a:gsLst>
              <a:gs pos="100000">
                <a:srgbClr val="FFC000">
                  <a:tint val="66000"/>
                  <a:satMod val="160000"/>
                  <a:lumMod val="7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GB" altLang="zh-CN" sz="6600">
                <a:solidFill>
                  <a:prstClr val="white"/>
                </a:solidFill>
                <a:latin typeface="Cambria" panose="02040503050406030204" pitchFamily="18" charset="0"/>
                <a:ea typeface="Cambria" panose="02040503050406030204" pitchFamily="18" charset="0"/>
                <a:cs typeface="Times New Roman" panose="02020603050405020304" pitchFamily="18" charset="0"/>
              </a:rPr>
              <a:t>ô</a:t>
            </a:r>
            <a:r>
              <a:rPr kumimoji="0" lang="en-GB" altLang="zh-CN" sz="6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ng ba</a:t>
            </a:r>
            <a:r>
              <a:rPr lang="en-GB" altLang="zh-CN" sz="6600"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kumimoji="0" lang="en-GB" altLang="zh-CN" sz="6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mươi</a:t>
            </a:r>
            <a:endParaRPr kumimoji="0" lang="en-GB" altLang="zh-CN" sz="6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矩形标注 9">
            <a:extLst>
              <a:ext uri="{FF2B5EF4-FFF2-40B4-BE49-F238E27FC236}">
                <a16:creationId xmlns:a16="http://schemas.microsoft.com/office/drawing/2014/main" id="{795C94EE-3A56-D5C7-BECD-712B898FD7C9}"/>
              </a:ext>
            </a:extLst>
          </p:cNvPr>
          <p:cNvSpPr/>
          <p:nvPr/>
        </p:nvSpPr>
        <p:spPr>
          <a:xfrm>
            <a:off x="7315200" y="723900"/>
            <a:ext cx="3552200" cy="2656444"/>
          </a:xfrm>
          <a:prstGeom prst="wedgeRectCallout">
            <a:avLst>
              <a:gd name="adj1" fmla="val 3450"/>
              <a:gd name="adj2" fmla="val 107483"/>
            </a:avLst>
          </a:prstGeom>
          <a:gradFill flip="none" rotWithShape="1">
            <a:gsLst>
              <a:gs pos="100000">
                <a:srgbClr val="FFC000">
                  <a:tint val="66000"/>
                  <a:satMod val="160000"/>
                  <a:lumMod val="7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altLang="zh-CN" sz="8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hùm</a:t>
            </a:r>
            <a:endParaRPr kumimoji="0" lang="en-GB" altLang="zh-CN" sz="8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4684303"/>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300"/>
                                        <p:tgtEl>
                                          <p:spTgt spid="10"/>
                                        </p:tgtEl>
                                      </p:cBhvr>
                                    </p:animEffect>
                                    <p:anim calcmode="lin" valueType="num">
                                      <p:cBhvr>
                                        <p:cTn id="15" dur="300" fill="hold"/>
                                        <p:tgtEl>
                                          <p:spTgt spid="10"/>
                                        </p:tgtEl>
                                        <p:attrNameLst>
                                          <p:attrName>ppt_x</p:attrName>
                                        </p:attrNameLst>
                                      </p:cBhvr>
                                      <p:tavLst>
                                        <p:tav tm="0">
                                          <p:val>
                                            <p:strVal val="#ppt_x"/>
                                          </p:val>
                                        </p:tav>
                                        <p:tav tm="100000">
                                          <p:val>
                                            <p:strVal val="#ppt_x"/>
                                          </p:val>
                                        </p:tav>
                                      </p:tavLst>
                                    </p:anim>
                                    <p:anim calcmode="lin" valueType="num">
                                      <p:cBhvr>
                                        <p:cTn id="16" dur="3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
                                        <p:tgtEl>
                                          <p:spTgt spid="3"/>
                                        </p:tgtEl>
                                      </p:cBhvr>
                                    </p:animEffect>
                                    <p:anim calcmode="lin" valueType="num">
                                      <p:cBhvr>
                                        <p:cTn id="22" dur="300" fill="hold"/>
                                        <p:tgtEl>
                                          <p:spTgt spid="3"/>
                                        </p:tgtEl>
                                        <p:attrNameLst>
                                          <p:attrName>ppt_x</p:attrName>
                                        </p:attrNameLst>
                                      </p:cBhvr>
                                      <p:tavLst>
                                        <p:tav tm="0">
                                          <p:val>
                                            <p:strVal val="#ppt_x"/>
                                          </p:val>
                                        </p:tav>
                                        <p:tav tm="100000">
                                          <p:val>
                                            <p:strVal val="#ppt_x"/>
                                          </p:val>
                                        </p:tav>
                                      </p:tavLst>
                                    </p:anim>
                                    <p:anim calcmode="lin" valueType="num">
                                      <p:cBhvr>
                                        <p:cTn id="23" dur="3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300"/>
                                        <p:tgtEl>
                                          <p:spTgt spid="2"/>
                                        </p:tgtEl>
                                      </p:cBhvr>
                                    </p:animEffect>
                                    <p:anim calcmode="lin" valueType="num">
                                      <p:cBhvr>
                                        <p:cTn id="29" dur="300" fill="hold"/>
                                        <p:tgtEl>
                                          <p:spTgt spid="2"/>
                                        </p:tgtEl>
                                        <p:attrNameLst>
                                          <p:attrName>ppt_x</p:attrName>
                                        </p:attrNameLst>
                                      </p:cBhvr>
                                      <p:tavLst>
                                        <p:tav tm="0">
                                          <p:val>
                                            <p:strVal val="#ppt_x"/>
                                          </p:val>
                                        </p:tav>
                                        <p:tav tm="100000">
                                          <p:val>
                                            <p:strVal val="#ppt_x"/>
                                          </p:val>
                                        </p:tav>
                                      </p:tavLst>
                                    </p:anim>
                                    <p:anim calcmode="lin" valueType="num">
                                      <p:cBhvr>
                                        <p:cTn id="30" dur="3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5" grpId="0"/>
      <p:bldP spid="2" grpId="0" bldLvl="0" animBg="1"/>
      <p:bldP spid="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标注 9"/>
          <p:cNvSpPr/>
          <p:nvPr/>
        </p:nvSpPr>
        <p:spPr>
          <a:xfrm>
            <a:off x="7772400" y="2324100"/>
            <a:ext cx="3552200" cy="2656444"/>
          </a:xfrm>
          <a:prstGeom prst="wedgeRectCallout">
            <a:avLst>
              <a:gd name="adj1" fmla="val 3450"/>
              <a:gd name="adj2" fmla="val 107483"/>
            </a:avLst>
          </a:prstGeom>
          <a:gradFill flip="none" rotWithShape="1">
            <a:gsLst>
              <a:gs pos="100000">
                <a:srgbClr val="FFC000">
                  <a:tint val="66000"/>
                  <a:satMod val="160000"/>
                  <a:lumMod val="70000"/>
                </a:srgbClr>
              </a:gs>
              <a:gs pos="0">
                <a:srgbClr val="FFC000"/>
              </a:gs>
            </a:gsLst>
            <a:lin ang="54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GB" altLang="zh-CN" sz="8000"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đem</a:t>
            </a:r>
            <a:endParaRPr kumimoji="0" lang="en-GB" altLang="zh-CN" sz="8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 Box 4"/>
          <p:cNvSpPr txBox="1"/>
          <p:nvPr/>
        </p:nvSpPr>
        <p:spPr>
          <a:xfrm>
            <a:off x="2133600" y="6972300"/>
            <a:ext cx="14413498" cy="1631216"/>
          </a:xfrm>
          <a:prstGeom prst="rect">
            <a:avLst/>
          </a:prstGeom>
          <a:noFill/>
        </p:spPr>
        <p:txBody>
          <a:bodyPr wrap="none" rtlCol="0" anchor="t">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GB" altLang="en-US" sz="10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T</a:t>
            </a:r>
            <a:r>
              <a:rPr kumimoji="0" lang="en-US" altLang="zh-CN" sz="10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ừ đồng nghĩa </a:t>
            </a:r>
            <a:r>
              <a:rPr kumimoji="0" lang="en-US" altLang="zh-CN" sz="10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với</a:t>
            </a:r>
            <a:r>
              <a:rPr kumimoji="0" lang="en-US" altLang="zh-CN" sz="10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US" altLang="zh-CN" sz="10000" b="1" i="0" u="none" strike="noStrike" kern="0" cap="none" spc="0" normalizeH="0" baseline="0" noProof="0" dirty="0" err="1">
                <a:ln>
                  <a:noFill/>
                </a:ln>
                <a:solidFill>
                  <a:srgbClr val="F79646">
                    <a:lumMod val="60000"/>
                    <a:lumOff val="40000"/>
                  </a:srgbClr>
                </a:solidFill>
                <a:effectLst/>
                <a:uLnTx/>
                <a:uFillTx/>
                <a:latin typeface="Cambria" panose="02040503050406030204" pitchFamily="18" charset="0"/>
                <a:ea typeface="Yeseva One" panose="00000500000000000000" charset="0"/>
                <a:cs typeface="Times New Roman" panose="02020603050405020304" pitchFamily="18" charset="0"/>
                <a:sym typeface="+mn-ea"/>
              </a:rPr>
              <a:t>mang</a:t>
            </a:r>
            <a:endParaRPr kumimoji="0" lang="zh-CN" altLang="en-US" sz="10000" b="1" i="0" u="none" strike="noStrike" kern="0" cap="none" spc="0" normalizeH="0" baseline="0" noProof="0" dirty="0">
              <a:ln>
                <a:noFill/>
              </a:ln>
              <a:solidFill>
                <a:srgbClr val="F79646">
                  <a:lumMod val="60000"/>
                  <a:lumOff val="40000"/>
                </a:srgbClr>
              </a:solidFill>
              <a:effectLst/>
              <a:uLnTx/>
              <a:uFillTx/>
              <a:latin typeface="Cambria" panose="02040503050406030204" pitchFamily="18" charset="0"/>
              <a:ea typeface="Yeseva One" panose="00000500000000000000" charset="0"/>
              <a:cs typeface="Times New Roman" panose="02020603050405020304" pitchFamily="18" charset="0"/>
              <a:sym typeface="+mn-ea"/>
            </a:endParaRPr>
          </a:p>
        </p:txBody>
      </p:sp>
    </p:spTree>
    <p:extLst>
      <p:ext uri="{BB962C8B-B14F-4D97-AF65-F5344CB8AC3E}">
        <p14:creationId xmlns:p14="http://schemas.microsoft.com/office/powerpoint/2010/main" val="4092323598"/>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300"/>
                                        <p:tgtEl>
                                          <p:spTgt spid="10"/>
                                        </p:tgtEl>
                                      </p:cBhvr>
                                    </p:animEffect>
                                    <p:anim calcmode="lin" valueType="num">
                                      <p:cBhvr>
                                        <p:cTn id="15" dur="300" fill="hold"/>
                                        <p:tgtEl>
                                          <p:spTgt spid="10"/>
                                        </p:tgtEl>
                                        <p:attrNameLst>
                                          <p:attrName>ppt_x</p:attrName>
                                        </p:attrNameLst>
                                      </p:cBhvr>
                                      <p:tavLst>
                                        <p:tav tm="0">
                                          <p:val>
                                            <p:strVal val="#ppt_x"/>
                                          </p:val>
                                        </p:tav>
                                        <p:tav tm="100000">
                                          <p:val>
                                            <p:strVal val="#ppt_x"/>
                                          </p:val>
                                        </p:tav>
                                      </p:tavLst>
                                    </p:anim>
                                    <p:anim calcmode="lin" valueType="num">
                                      <p:cBhvr>
                                        <p:cTn id="16" dur="3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338207" y="664194"/>
            <a:ext cx="17611587" cy="8958611"/>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3"/>
            <a:stretch>
              <a:fillRect t="-11588" b="-6364"/>
            </a:stretch>
          </a:blipFill>
        </p:spPr>
        <p:txBody>
          <a:bodyPr/>
          <a:lstStyle/>
          <a:p>
            <a:endParaRPr lang="en-US"/>
          </a:p>
        </p:txBody>
      </p:sp>
      <p:sp>
        <p:nvSpPr>
          <p:cNvPr id="17" name="Freeform 17"/>
          <p:cNvSpPr/>
          <p:nvPr/>
        </p:nvSpPr>
        <p:spPr>
          <a:xfrm>
            <a:off x="13710285" y="2057400"/>
            <a:ext cx="4577715" cy="822960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4"/>
            <a:stretch>
              <a:fillRect/>
            </a:stretch>
          </a:blipFill>
        </p:spPr>
        <p:txBody>
          <a:bodyPr/>
          <a:lstStyle/>
          <a:p>
            <a:endParaRPr lang="en-US"/>
          </a:p>
        </p:txBody>
      </p:sp>
      <p:sp>
        <p:nvSpPr>
          <p:cNvPr id="21" name="Freeform 90">
            <a:extLst>
              <a:ext uri="{FF2B5EF4-FFF2-40B4-BE49-F238E27FC236}">
                <a16:creationId xmlns:a16="http://schemas.microsoft.com/office/drawing/2014/main" id="{37EF12E8-C6B0-DF13-FE76-4E885C4FE7B8}"/>
              </a:ext>
            </a:extLst>
          </p:cNvPr>
          <p:cNvSpPr/>
          <p:nvPr/>
        </p:nvSpPr>
        <p:spPr>
          <a:xfrm>
            <a:off x="30480" y="6591301"/>
            <a:ext cx="3779520" cy="3695700"/>
          </a:xfrm>
          <a:custGeom>
            <a:avLst/>
            <a:gdLst/>
            <a:ahLst/>
            <a:cxnLst/>
            <a:rect l="l" t="t" r="r" b="b"/>
            <a:pathLst>
              <a:path w="3542588" h="3065949">
                <a:moveTo>
                  <a:pt x="0" y="0"/>
                </a:moveTo>
                <a:lnTo>
                  <a:pt x="3542588" y="0"/>
                </a:lnTo>
                <a:lnTo>
                  <a:pt x="3542588" y="3065950"/>
                </a:lnTo>
                <a:lnTo>
                  <a:pt x="0" y="30659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2" name="Picture 21">
            <a:extLst>
              <a:ext uri="{FF2B5EF4-FFF2-40B4-BE49-F238E27FC236}">
                <a16:creationId xmlns:a16="http://schemas.microsoft.com/office/drawing/2014/main" id="{B9C8F517-B3BD-0610-0B6E-389E58938DDA}"/>
              </a:ext>
            </a:extLst>
          </p:cNvPr>
          <p:cNvPicPr>
            <a:picLocks noChangeAspect="1"/>
          </p:cNvPicPr>
          <p:nvPr/>
        </p:nvPicPr>
        <p:blipFill>
          <a:blip r:embed="rId7"/>
          <a:stretch>
            <a:fillRect/>
          </a:stretch>
        </p:blipFill>
        <p:spPr>
          <a:xfrm>
            <a:off x="76200" y="0"/>
            <a:ext cx="2438400" cy="2414258"/>
          </a:xfrm>
          <a:prstGeom prst="rect">
            <a:avLst/>
          </a:prstGeom>
        </p:spPr>
      </p:pic>
      <p:pic>
        <p:nvPicPr>
          <p:cNvPr id="6" name="Picture 5">
            <a:extLst>
              <a:ext uri="{FF2B5EF4-FFF2-40B4-BE49-F238E27FC236}">
                <a16:creationId xmlns:a16="http://schemas.microsoft.com/office/drawing/2014/main" id="{69F8592F-2675-21F0-CC6E-9B4769C79E73}"/>
              </a:ext>
            </a:extLst>
          </p:cNvPr>
          <p:cNvPicPr>
            <a:picLocks noChangeAspect="1"/>
          </p:cNvPicPr>
          <p:nvPr/>
        </p:nvPicPr>
        <p:blipFill>
          <a:blip r:embed="rId8"/>
          <a:stretch>
            <a:fillRect/>
          </a:stretch>
        </p:blipFill>
        <p:spPr>
          <a:xfrm>
            <a:off x="2819400" y="2247900"/>
            <a:ext cx="10476927" cy="5562600"/>
          </a:xfrm>
          <a:prstGeom prst="rect">
            <a:avLst/>
          </a:prstGeom>
        </p:spPr>
      </p:pic>
    </p:spTree>
    <p:extLst>
      <p:ext uri="{BB962C8B-B14F-4D97-AF65-F5344CB8AC3E}">
        <p14:creationId xmlns:p14="http://schemas.microsoft.com/office/powerpoint/2010/main" val="173203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651881" y="6888146"/>
            <a:ext cx="2676477" cy="3579788"/>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11179413" y="6888146"/>
            <a:ext cx="2676477" cy="3579788"/>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10287000" y="3771900"/>
            <a:ext cx="2676477" cy="3579788"/>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8726350" y="7695367"/>
            <a:ext cx="485336" cy="830997"/>
          </a:xfrm>
          <a:prstGeom prst="rect">
            <a:avLst/>
          </a:prstGeom>
          <a:noFill/>
        </p:spPr>
        <p:txBody>
          <a:bodyPr wrap="square" rtlCol="0">
            <a:spAutoFit/>
          </a:bodyPr>
          <a:lstStyle/>
          <a:p>
            <a:pPr defTabSz="1371600">
              <a:defRPr/>
            </a:pPr>
            <a:r>
              <a:rPr lang="en-US" sz="4800">
                <a:solidFill>
                  <a:prstClr val="white"/>
                </a:solidFill>
                <a:latin typeface="Segoe UI Black" panose="020B0A02040204020203" pitchFamily="34" charset="0"/>
                <a:ea typeface="Segoe UI Black" panose="020B0A02040204020203" pitchFamily="34" charset="0"/>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12252115" y="7685954"/>
            <a:ext cx="485336" cy="830997"/>
          </a:xfrm>
          <a:prstGeom prst="rect">
            <a:avLst/>
          </a:prstGeom>
          <a:noFill/>
        </p:spPr>
        <p:txBody>
          <a:bodyPr wrap="square" rtlCol="0">
            <a:spAutoFit/>
          </a:bodyPr>
          <a:lstStyle/>
          <a:p>
            <a:pPr defTabSz="1371600">
              <a:defRPr/>
            </a:pPr>
            <a:r>
              <a:rPr lang="en-US" sz="4800">
                <a:solidFill>
                  <a:prstClr val="white"/>
                </a:solidFill>
                <a:latin typeface="Segoe UI Black" panose="020B0A02040204020203" pitchFamily="34" charset="0"/>
                <a:ea typeface="Segoe UI Black" panose="020B0A02040204020203" pitchFamily="34" charset="0"/>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11382571" y="4573478"/>
            <a:ext cx="485336" cy="830997"/>
          </a:xfrm>
          <a:prstGeom prst="rect">
            <a:avLst/>
          </a:prstGeom>
          <a:noFill/>
        </p:spPr>
        <p:txBody>
          <a:bodyPr wrap="square" rtlCol="0">
            <a:spAutoFit/>
          </a:bodyPr>
          <a:lstStyle/>
          <a:p>
            <a:pPr defTabSz="1371600">
              <a:defRPr/>
            </a:pPr>
            <a:r>
              <a:rPr lang="en-US" sz="4800">
                <a:solidFill>
                  <a:prstClr val="white"/>
                </a:solidFill>
                <a:latin typeface="Segoe UI Black" panose="020B0A02040204020203" pitchFamily="34" charset="0"/>
                <a:ea typeface="Segoe UI Black" panose="020B0A02040204020203" pitchFamily="34" charset="0"/>
              </a:rPr>
              <a:t>3</a:t>
            </a:r>
          </a:p>
        </p:txBody>
      </p:sp>
      <p:pic>
        <p:nvPicPr>
          <p:cNvPr id="4" name="Hình ảnh 3" descr="Ảnh có chứa văn bản, búp bê, mẫu họa&#10;&#10;Mô tả được tạo tự động">
            <a:hlinkClick r:id="rId9"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1074469" y="3949688"/>
            <a:ext cx="6197522" cy="7095806"/>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3209289" y="1088573"/>
            <a:ext cx="5517060" cy="33528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srgbClr val="FF0000"/>
              </a:solidFill>
              <a:latin typeface="#9Slide05 SVNClementine" panose="020F0502020204030203" pitchFamily="34" charset="0"/>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3391126" y="1490145"/>
            <a:ext cx="5129168" cy="2677656"/>
          </a:xfrm>
          <a:prstGeom prst="rect">
            <a:avLst/>
          </a:prstGeom>
          <a:noFill/>
        </p:spPr>
        <p:txBody>
          <a:bodyPr wrap="square" rtlCol="0">
            <a:spAutoFit/>
          </a:bodyPr>
          <a:lstStyle/>
          <a:p>
            <a:pPr algn="ctr" defTabSz="1371600">
              <a:defRPr/>
            </a:pPr>
            <a:r>
              <a:rPr lang="en-US" sz="4200" dirty="0" err="1">
                <a:solidFill>
                  <a:prstClr val="black"/>
                </a:solidFill>
                <a:latin typeface="Calibri" panose="020F0502020204030204"/>
              </a:rPr>
              <a:t>Để</a:t>
            </a:r>
            <a:r>
              <a:rPr lang="en-US" sz="4200" dirty="0">
                <a:solidFill>
                  <a:prstClr val="black"/>
                </a:solidFill>
                <a:latin typeface="Calibri" panose="020F0502020204030204"/>
              </a:rPr>
              <a:t> </a:t>
            </a:r>
            <a:r>
              <a:rPr lang="en-US" sz="4200" dirty="0" err="1">
                <a:solidFill>
                  <a:prstClr val="black"/>
                </a:solidFill>
                <a:latin typeface="Calibri" panose="020F0502020204030204"/>
              </a:rPr>
              <a:t>thu</a:t>
            </a:r>
            <a:r>
              <a:rPr lang="en-US" sz="4200" dirty="0">
                <a:solidFill>
                  <a:prstClr val="black"/>
                </a:solidFill>
                <a:latin typeface="Calibri" panose="020F0502020204030204"/>
              </a:rPr>
              <a:t> </a:t>
            </a:r>
            <a:r>
              <a:rPr lang="en-US" sz="4200" dirty="0" err="1">
                <a:solidFill>
                  <a:prstClr val="black"/>
                </a:solidFill>
                <a:latin typeface="Calibri" panose="020F0502020204030204"/>
              </a:rPr>
              <a:t>hoạch</a:t>
            </a:r>
            <a:r>
              <a:rPr lang="en-US" sz="4200" dirty="0">
                <a:solidFill>
                  <a:prstClr val="black"/>
                </a:solidFill>
                <a:latin typeface="Calibri" panose="020F0502020204030204"/>
              </a:rPr>
              <a:t> </a:t>
            </a:r>
            <a:r>
              <a:rPr lang="en-US" sz="4200" dirty="0" err="1">
                <a:solidFill>
                  <a:prstClr val="black"/>
                </a:solidFill>
                <a:latin typeface="Calibri" panose="020F0502020204030204"/>
              </a:rPr>
              <a:t>bông</a:t>
            </a:r>
            <a:r>
              <a:rPr lang="en-US" sz="4200" dirty="0">
                <a:solidFill>
                  <a:prstClr val="black"/>
                </a:solidFill>
                <a:latin typeface="Calibri" panose="020F0502020204030204"/>
              </a:rPr>
              <a:t> </a:t>
            </a:r>
            <a:r>
              <a:rPr lang="en-US" sz="4200" dirty="0" err="1">
                <a:solidFill>
                  <a:prstClr val="black"/>
                </a:solidFill>
                <a:latin typeface="Calibri" panose="020F0502020204030204"/>
              </a:rPr>
              <a:t>hoa</a:t>
            </a:r>
            <a:r>
              <a:rPr lang="en-US" sz="4200" dirty="0">
                <a:solidFill>
                  <a:prstClr val="black"/>
                </a:solidFill>
                <a:latin typeface="Calibri" panose="020F0502020204030204"/>
              </a:rPr>
              <a:t>, </a:t>
            </a:r>
            <a:r>
              <a:rPr lang="en-US" sz="4200" dirty="0" err="1">
                <a:solidFill>
                  <a:prstClr val="black"/>
                </a:solidFill>
                <a:latin typeface="Calibri" panose="020F0502020204030204"/>
              </a:rPr>
              <a:t>các</a:t>
            </a:r>
            <a:r>
              <a:rPr lang="en-US" sz="4200" dirty="0">
                <a:solidFill>
                  <a:prstClr val="black"/>
                </a:solidFill>
                <a:latin typeface="Calibri" panose="020F0502020204030204"/>
              </a:rPr>
              <a:t> </a:t>
            </a:r>
            <a:r>
              <a:rPr lang="en-US" sz="4200" dirty="0" err="1">
                <a:solidFill>
                  <a:prstClr val="black"/>
                </a:solidFill>
                <a:latin typeface="Calibri" panose="020F0502020204030204"/>
              </a:rPr>
              <a:t>bạn</a:t>
            </a:r>
            <a:r>
              <a:rPr lang="en-US" sz="4200" dirty="0">
                <a:solidFill>
                  <a:prstClr val="black"/>
                </a:solidFill>
                <a:latin typeface="Calibri" panose="020F0502020204030204"/>
              </a:rPr>
              <a:t> </a:t>
            </a:r>
            <a:r>
              <a:rPr lang="en-US" sz="4200" dirty="0" err="1">
                <a:solidFill>
                  <a:prstClr val="black"/>
                </a:solidFill>
                <a:latin typeface="Calibri" panose="020F0502020204030204"/>
              </a:rPr>
              <a:t>hãy</a:t>
            </a:r>
            <a:r>
              <a:rPr lang="en-US" sz="4200" dirty="0">
                <a:solidFill>
                  <a:prstClr val="black"/>
                </a:solidFill>
                <a:latin typeface="Calibri" panose="020F0502020204030204"/>
              </a:rPr>
              <a:t> </a:t>
            </a:r>
            <a:r>
              <a:rPr lang="en-US" sz="4200" b="1" dirty="0" err="1">
                <a:solidFill>
                  <a:prstClr val="black"/>
                </a:solidFill>
                <a:latin typeface="Calibri" panose="020F0502020204030204"/>
              </a:rPr>
              <a:t>trả</a:t>
            </a:r>
            <a:r>
              <a:rPr lang="en-US" sz="4200" b="1" dirty="0">
                <a:solidFill>
                  <a:prstClr val="black"/>
                </a:solidFill>
                <a:latin typeface="Calibri" panose="020F0502020204030204"/>
              </a:rPr>
              <a:t> </a:t>
            </a:r>
            <a:r>
              <a:rPr lang="en-US" sz="4200" b="1" dirty="0" err="1">
                <a:solidFill>
                  <a:prstClr val="black"/>
                </a:solidFill>
                <a:latin typeface="Calibri" panose="020F0502020204030204"/>
              </a:rPr>
              <a:t>lời</a:t>
            </a:r>
            <a:r>
              <a:rPr lang="en-US" sz="4200" b="1" dirty="0">
                <a:solidFill>
                  <a:prstClr val="black"/>
                </a:solidFill>
                <a:latin typeface="Calibri" panose="020F0502020204030204"/>
              </a:rPr>
              <a:t> </a:t>
            </a:r>
            <a:r>
              <a:rPr lang="en-US" sz="4200" b="1" dirty="0" err="1">
                <a:solidFill>
                  <a:prstClr val="black"/>
                </a:solidFill>
                <a:latin typeface="Calibri" panose="020F0502020204030204"/>
              </a:rPr>
              <a:t>đúng</a:t>
            </a:r>
            <a:r>
              <a:rPr lang="en-US" sz="4200" b="1" dirty="0">
                <a:solidFill>
                  <a:prstClr val="black"/>
                </a:solidFill>
                <a:latin typeface="Calibri" panose="020F0502020204030204"/>
              </a:rPr>
              <a:t> </a:t>
            </a:r>
            <a:r>
              <a:rPr lang="en-US" sz="4200" b="1" dirty="0" err="1">
                <a:solidFill>
                  <a:prstClr val="black"/>
                </a:solidFill>
                <a:latin typeface="Calibri" panose="020F0502020204030204"/>
              </a:rPr>
              <a:t>các</a:t>
            </a:r>
            <a:r>
              <a:rPr lang="en-US" sz="4200" b="1" dirty="0">
                <a:solidFill>
                  <a:prstClr val="black"/>
                </a:solidFill>
                <a:latin typeface="Calibri" panose="020F0502020204030204"/>
              </a:rPr>
              <a:t> </a:t>
            </a:r>
            <a:r>
              <a:rPr lang="en-US" sz="4200" b="1" dirty="0" err="1">
                <a:solidFill>
                  <a:prstClr val="black"/>
                </a:solidFill>
                <a:latin typeface="Calibri" panose="020F0502020204030204"/>
              </a:rPr>
              <a:t>câu</a:t>
            </a:r>
            <a:r>
              <a:rPr lang="en-US" sz="4200" b="1" dirty="0">
                <a:solidFill>
                  <a:prstClr val="black"/>
                </a:solidFill>
                <a:latin typeface="Calibri" panose="020F0502020204030204"/>
              </a:rPr>
              <a:t> </a:t>
            </a:r>
            <a:r>
              <a:rPr lang="en-US" sz="4200" b="1" dirty="0" err="1">
                <a:solidFill>
                  <a:prstClr val="black"/>
                </a:solidFill>
                <a:latin typeface="Calibri" panose="020F0502020204030204"/>
              </a:rPr>
              <a:t>hỏi</a:t>
            </a:r>
            <a:r>
              <a:rPr lang="en-US" sz="4200" b="1" dirty="0">
                <a:solidFill>
                  <a:prstClr val="black"/>
                </a:solidFill>
                <a:latin typeface="Calibri" panose="020F0502020204030204"/>
              </a:rPr>
              <a:t> </a:t>
            </a:r>
            <a:r>
              <a:rPr lang="vi-VN" sz="4200" b="1" dirty="0">
                <a:solidFill>
                  <a:prstClr val="black"/>
                </a:solidFill>
                <a:latin typeface="Calibri" panose="020F0502020204030204"/>
              </a:rPr>
              <a:t>sau </a:t>
            </a:r>
            <a:r>
              <a:rPr lang="en-US" sz="4200" dirty="0" err="1">
                <a:solidFill>
                  <a:prstClr val="black"/>
                </a:solidFill>
                <a:latin typeface="Calibri" panose="020F0502020204030204"/>
              </a:rPr>
              <a:t>nhé</a:t>
            </a:r>
            <a:r>
              <a:rPr lang="en-US" sz="4200" dirty="0">
                <a:solidFill>
                  <a:prstClr val="black"/>
                </a:solidFill>
                <a:latin typeface="Calibri" panose="020F0502020204030204"/>
              </a:rPr>
              <a:t>!</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2"/>
          <a:stretch>
            <a:fillRect/>
          </a:stretch>
        </p:blipFill>
        <p:spPr>
          <a:xfrm>
            <a:off x="8990120" y="13692"/>
            <a:ext cx="8861304" cy="3182388"/>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p:bldP spid="13" grpId="0"/>
      <p:bldP spid="14" grpId="0"/>
      <p:bldP spid="17"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6399565" y="8845826"/>
            <a:ext cx="1172819" cy="1018511"/>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890340" y="919274"/>
            <a:ext cx="16507320" cy="5062426"/>
            <a:chOff x="308203" y="2337884"/>
            <a:chExt cx="12870924" cy="3503287"/>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980516" y="2533778"/>
              <a:ext cx="12198611" cy="3307393"/>
            </a:xfrm>
            <a:custGeom>
              <a:avLst/>
              <a:gdLst>
                <a:gd name="connsiteX0" fmla="*/ 0 w 12198611"/>
                <a:gd name="connsiteY0" fmla="*/ 807699 h 3307393"/>
                <a:gd name="connsiteX1" fmla="*/ 288456 w 12198611"/>
                <a:gd name="connsiteY1" fmla="*/ 0 h 3307393"/>
                <a:gd name="connsiteX2" fmla="*/ 11910153 w 12198611"/>
                <a:gd name="connsiteY2" fmla="*/ 0 h 3307393"/>
                <a:gd name="connsiteX3" fmla="*/ 12198610 w 12198611"/>
                <a:gd name="connsiteY3" fmla="*/ 807699 h 3307393"/>
                <a:gd name="connsiteX4" fmla="*/ 12198610 w 12198611"/>
                <a:gd name="connsiteY4" fmla="*/ 2499693 h 3307393"/>
                <a:gd name="connsiteX5" fmla="*/ 11910153 w 12198611"/>
                <a:gd name="connsiteY5" fmla="*/ 3307393 h 3307393"/>
                <a:gd name="connsiteX6" fmla="*/ 288456 w 12198611"/>
                <a:gd name="connsiteY6" fmla="*/ 3307393 h 3307393"/>
                <a:gd name="connsiteX7" fmla="*/ 0 w 12198611"/>
                <a:gd name="connsiteY7" fmla="*/ 2499693 h 3307393"/>
                <a:gd name="connsiteX8" fmla="*/ 0 w 12198611"/>
                <a:gd name="connsiteY8" fmla="*/ 807699 h 3307393"/>
                <a:gd name="connsiteX0" fmla="*/ 0 w 12198611"/>
                <a:gd name="connsiteY0" fmla="*/ 807699 h 3307393"/>
                <a:gd name="connsiteX1" fmla="*/ 288456 w 12198611"/>
                <a:gd name="connsiteY1" fmla="*/ 0 h 3307393"/>
                <a:gd name="connsiteX2" fmla="*/ 11910153 w 12198611"/>
                <a:gd name="connsiteY2" fmla="*/ 0 h 3307393"/>
                <a:gd name="connsiteX3" fmla="*/ 12198610 w 12198611"/>
                <a:gd name="connsiteY3" fmla="*/ 807699 h 3307393"/>
                <a:gd name="connsiteX4" fmla="*/ 12198610 w 12198611"/>
                <a:gd name="connsiteY4" fmla="*/ 2499693 h 3307393"/>
                <a:gd name="connsiteX5" fmla="*/ 11910153 w 12198611"/>
                <a:gd name="connsiteY5" fmla="*/ 3307393 h 3307393"/>
                <a:gd name="connsiteX6" fmla="*/ 288456 w 12198611"/>
                <a:gd name="connsiteY6" fmla="*/ 3307393 h 3307393"/>
                <a:gd name="connsiteX7" fmla="*/ 0 w 12198611"/>
                <a:gd name="connsiteY7" fmla="*/ 2499693 h 3307393"/>
                <a:gd name="connsiteX8" fmla="*/ 0 w 12198611"/>
                <a:gd name="connsiteY8" fmla="*/ 807699 h 3307393"/>
                <a:gd name="connsiteX0" fmla="*/ 0 w 12198611"/>
                <a:gd name="connsiteY0" fmla="*/ 807699 h 3307393"/>
                <a:gd name="connsiteX1" fmla="*/ 288456 w 12198611"/>
                <a:gd name="connsiteY1" fmla="*/ 0 h 3307393"/>
                <a:gd name="connsiteX2" fmla="*/ 11910153 w 12198611"/>
                <a:gd name="connsiteY2" fmla="*/ 0 h 3307393"/>
                <a:gd name="connsiteX3" fmla="*/ 12198610 w 12198611"/>
                <a:gd name="connsiteY3" fmla="*/ 807699 h 3307393"/>
                <a:gd name="connsiteX4" fmla="*/ 12198610 w 12198611"/>
                <a:gd name="connsiteY4" fmla="*/ 2499693 h 3307393"/>
                <a:gd name="connsiteX5" fmla="*/ 11910153 w 12198611"/>
                <a:gd name="connsiteY5" fmla="*/ 3307393 h 3307393"/>
                <a:gd name="connsiteX6" fmla="*/ 288456 w 12198611"/>
                <a:gd name="connsiteY6" fmla="*/ 3307393 h 3307393"/>
                <a:gd name="connsiteX7" fmla="*/ 0 w 12198611"/>
                <a:gd name="connsiteY7" fmla="*/ 2499693 h 3307393"/>
                <a:gd name="connsiteX8" fmla="*/ 0 w 12198611"/>
                <a:gd name="connsiteY8" fmla="*/ 807699 h 330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611" h="3307393" fill="none" extrusionOk="0">
                  <a:moveTo>
                    <a:pt x="0" y="807699"/>
                  </a:moveTo>
                  <a:cubicBezTo>
                    <a:pt x="-17526" y="445150"/>
                    <a:pt x="82161" y="-46125"/>
                    <a:pt x="288456" y="0"/>
                  </a:cubicBezTo>
                  <a:cubicBezTo>
                    <a:pt x="3210010" y="92717"/>
                    <a:pt x="8942310" y="-1256869"/>
                    <a:pt x="11910153" y="0"/>
                  </a:cubicBezTo>
                  <a:cubicBezTo>
                    <a:pt x="12086233" y="6958"/>
                    <a:pt x="12136048" y="306510"/>
                    <a:pt x="12198610" y="807699"/>
                  </a:cubicBezTo>
                  <a:cubicBezTo>
                    <a:pt x="12420188" y="1273460"/>
                    <a:pt x="12171534" y="1910911"/>
                    <a:pt x="12198610" y="2499693"/>
                  </a:cubicBezTo>
                  <a:cubicBezTo>
                    <a:pt x="12239114" y="2904011"/>
                    <a:pt x="12099051" y="3268915"/>
                    <a:pt x="11910153" y="3307393"/>
                  </a:cubicBezTo>
                  <a:cubicBezTo>
                    <a:pt x="9830128" y="3509762"/>
                    <a:pt x="3019189" y="2905307"/>
                    <a:pt x="288456" y="3307393"/>
                  </a:cubicBezTo>
                  <a:cubicBezTo>
                    <a:pt x="60843" y="3283386"/>
                    <a:pt x="-157213" y="2943162"/>
                    <a:pt x="0" y="2499693"/>
                  </a:cubicBezTo>
                  <a:cubicBezTo>
                    <a:pt x="-1545" y="1801889"/>
                    <a:pt x="10276" y="1181348"/>
                    <a:pt x="0" y="807699"/>
                  </a:cubicBezTo>
                  <a:close/>
                </a:path>
                <a:path w="12198611" h="3307393" stroke="0" extrusionOk="0">
                  <a:moveTo>
                    <a:pt x="0" y="807699"/>
                  </a:moveTo>
                  <a:cubicBezTo>
                    <a:pt x="-50615" y="281016"/>
                    <a:pt x="59643" y="-66"/>
                    <a:pt x="288456" y="0"/>
                  </a:cubicBezTo>
                  <a:cubicBezTo>
                    <a:pt x="1640903" y="-344537"/>
                    <a:pt x="10584125" y="484875"/>
                    <a:pt x="11910153" y="0"/>
                  </a:cubicBezTo>
                  <a:cubicBezTo>
                    <a:pt x="12073795" y="-84170"/>
                    <a:pt x="12106700" y="375823"/>
                    <a:pt x="12198610" y="807699"/>
                  </a:cubicBezTo>
                  <a:cubicBezTo>
                    <a:pt x="12000214" y="1387399"/>
                    <a:pt x="12232651" y="1945625"/>
                    <a:pt x="12198610" y="2499693"/>
                  </a:cubicBezTo>
                  <a:cubicBezTo>
                    <a:pt x="12213436" y="2886584"/>
                    <a:pt x="12107105" y="3273984"/>
                    <a:pt x="11910153" y="3307393"/>
                  </a:cubicBezTo>
                  <a:cubicBezTo>
                    <a:pt x="7043728" y="3168861"/>
                    <a:pt x="5118913" y="3484696"/>
                    <a:pt x="288456" y="3307393"/>
                  </a:cubicBezTo>
                  <a:cubicBezTo>
                    <a:pt x="181188" y="3338779"/>
                    <a:pt x="-61119" y="3085641"/>
                    <a:pt x="0" y="2499693"/>
                  </a:cubicBezTo>
                  <a:cubicBezTo>
                    <a:pt x="-37013" y="1941659"/>
                    <a:pt x="54789" y="1222012"/>
                    <a:pt x="0" y="807699"/>
                  </a:cubicBezTo>
                  <a:close/>
                </a:path>
                <a:path w="12198611" h="3307393" fill="none" stroke="0" extrusionOk="0">
                  <a:moveTo>
                    <a:pt x="0" y="807699"/>
                  </a:moveTo>
                  <a:cubicBezTo>
                    <a:pt x="-17112" y="359207"/>
                    <a:pt x="126004" y="-43533"/>
                    <a:pt x="288456" y="0"/>
                  </a:cubicBezTo>
                  <a:cubicBezTo>
                    <a:pt x="4192008" y="-100505"/>
                    <a:pt x="8657536" y="16115"/>
                    <a:pt x="11910153" y="0"/>
                  </a:cubicBezTo>
                  <a:cubicBezTo>
                    <a:pt x="12104918" y="2078"/>
                    <a:pt x="12081905" y="326177"/>
                    <a:pt x="12198610" y="807699"/>
                  </a:cubicBezTo>
                  <a:cubicBezTo>
                    <a:pt x="12253636" y="1311928"/>
                    <a:pt x="12178348" y="1855383"/>
                    <a:pt x="12198610" y="2499693"/>
                  </a:cubicBezTo>
                  <a:cubicBezTo>
                    <a:pt x="12205689" y="2924522"/>
                    <a:pt x="12071187" y="3268472"/>
                    <a:pt x="11910153" y="3307393"/>
                  </a:cubicBezTo>
                  <a:cubicBezTo>
                    <a:pt x="10256527" y="4109816"/>
                    <a:pt x="3096495" y="3470423"/>
                    <a:pt x="288456" y="3307393"/>
                  </a:cubicBezTo>
                  <a:cubicBezTo>
                    <a:pt x="70758" y="3375891"/>
                    <a:pt x="-74892" y="3019386"/>
                    <a:pt x="0" y="2499693"/>
                  </a:cubicBezTo>
                  <a:cubicBezTo>
                    <a:pt x="1598" y="1960569"/>
                    <a:pt x="-6712" y="1138367"/>
                    <a:pt x="0" y="807699"/>
                  </a:cubicBezTo>
                  <a:close/>
                </a:path>
                <a:path w="12198611" h="3307393" fill="none" stroke="0" extrusionOk="0">
                  <a:moveTo>
                    <a:pt x="0" y="807699"/>
                  </a:moveTo>
                  <a:cubicBezTo>
                    <a:pt x="-17479" y="387473"/>
                    <a:pt x="73813" y="-29727"/>
                    <a:pt x="288456" y="0"/>
                  </a:cubicBezTo>
                  <a:cubicBezTo>
                    <a:pt x="3719229" y="189253"/>
                    <a:pt x="9445231" y="-795139"/>
                    <a:pt x="11910153" y="0"/>
                  </a:cubicBezTo>
                  <a:cubicBezTo>
                    <a:pt x="12039944" y="-23516"/>
                    <a:pt x="12119114" y="295389"/>
                    <a:pt x="12198610" y="807699"/>
                  </a:cubicBezTo>
                  <a:cubicBezTo>
                    <a:pt x="12412397" y="1318467"/>
                    <a:pt x="12200909" y="1873011"/>
                    <a:pt x="12198610" y="2499693"/>
                  </a:cubicBezTo>
                  <a:cubicBezTo>
                    <a:pt x="12242199" y="2893614"/>
                    <a:pt x="12062193" y="3276067"/>
                    <a:pt x="11910153" y="3307393"/>
                  </a:cubicBezTo>
                  <a:cubicBezTo>
                    <a:pt x="9973518" y="3783830"/>
                    <a:pt x="2952232" y="2929777"/>
                    <a:pt x="288456" y="3307393"/>
                  </a:cubicBezTo>
                  <a:cubicBezTo>
                    <a:pt x="35215" y="3294070"/>
                    <a:pt x="-106150" y="2954359"/>
                    <a:pt x="0" y="2499693"/>
                  </a:cubicBezTo>
                  <a:cubicBezTo>
                    <a:pt x="-13747" y="1879989"/>
                    <a:pt x="-59229" y="1180705"/>
                    <a:pt x="0" y="807699"/>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5645060"/>
                        <a:gd name="connsiteY0" fmla="*/ 1167166 h 4779349"/>
                        <a:gd name="connsiteX1" fmla="*/ 369954 w 15645060"/>
                        <a:gd name="connsiteY1" fmla="*/ 0 h 4779349"/>
                        <a:gd name="connsiteX2" fmla="*/ 15275105 w 15645060"/>
                        <a:gd name="connsiteY2" fmla="*/ 0 h 4779349"/>
                        <a:gd name="connsiteX3" fmla="*/ 15645059 w 15645060"/>
                        <a:gd name="connsiteY3" fmla="*/ 1167166 h 4779349"/>
                        <a:gd name="connsiteX4" fmla="*/ 15645059 w 15645060"/>
                        <a:gd name="connsiteY4" fmla="*/ 3612182 h 4779349"/>
                        <a:gd name="connsiteX5" fmla="*/ 15275105 w 15645060"/>
                        <a:gd name="connsiteY5" fmla="*/ 4779349 h 4779349"/>
                        <a:gd name="connsiteX6" fmla="*/ 369954 w 15645060"/>
                        <a:gd name="connsiteY6" fmla="*/ 4779349 h 4779349"/>
                        <a:gd name="connsiteX7" fmla="*/ 0 w 15645060"/>
                        <a:gd name="connsiteY7" fmla="*/ 3612182 h 4779349"/>
                        <a:gd name="connsiteX8" fmla="*/ 0 w 15645060"/>
                        <a:gd name="connsiteY8" fmla="*/ 1167166 h 4779349"/>
                        <a:gd name="connsiteX0" fmla="*/ 0 w 15645060"/>
                        <a:gd name="connsiteY0" fmla="*/ 1167166 h 4779349"/>
                        <a:gd name="connsiteX1" fmla="*/ 369954 w 15645060"/>
                        <a:gd name="connsiteY1" fmla="*/ 0 h 4779349"/>
                        <a:gd name="connsiteX2" fmla="*/ 15275105 w 15645060"/>
                        <a:gd name="connsiteY2" fmla="*/ 0 h 4779349"/>
                        <a:gd name="connsiteX3" fmla="*/ 15645059 w 15645060"/>
                        <a:gd name="connsiteY3" fmla="*/ 1167166 h 4779349"/>
                        <a:gd name="connsiteX4" fmla="*/ 15645059 w 15645060"/>
                        <a:gd name="connsiteY4" fmla="*/ 3612182 h 4779349"/>
                        <a:gd name="connsiteX5" fmla="*/ 15275105 w 15645060"/>
                        <a:gd name="connsiteY5" fmla="*/ 4779349 h 4779349"/>
                        <a:gd name="connsiteX6" fmla="*/ 369954 w 15645060"/>
                        <a:gd name="connsiteY6" fmla="*/ 4779349 h 4779349"/>
                        <a:gd name="connsiteX7" fmla="*/ 0 w 15645060"/>
                        <a:gd name="connsiteY7" fmla="*/ 3612182 h 4779349"/>
                        <a:gd name="connsiteX8" fmla="*/ 0 w 15645060"/>
                        <a:gd name="connsiteY8" fmla="*/ 1167166 h 477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45060" h="4779349" fill="none" extrusionOk="0">
                          <a:moveTo>
                            <a:pt x="0" y="1167166"/>
                          </a:moveTo>
                          <a:cubicBezTo>
                            <a:pt x="-11818" y="601182"/>
                            <a:pt x="113715" y="-60337"/>
                            <a:pt x="369954" y="0"/>
                          </a:cubicBezTo>
                          <a:cubicBezTo>
                            <a:pt x="4420007" y="33258"/>
                            <a:pt x="11483379" y="-1293649"/>
                            <a:pt x="15275105" y="0"/>
                          </a:cubicBezTo>
                          <a:cubicBezTo>
                            <a:pt x="15494154" y="7730"/>
                            <a:pt x="15575636" y="453198"/>
                            <a:pt x="15645059" y="1167166"/>
                          </a:cubicBezTo>
                          <a:cubicBezTo>
                            <a:pt x="15858904" y="1848709"/>
                            <a:pt x="15606622" y="2745846"/>
                            <a:pt x="15645059" y="3612182"/>
                          </a:cubicBezTo>
                          <a:cubicBezTo>
                            <a:pt x="15677050" y="4213447"/>
                            <a:pt x="15490326" y="4756783"/>
                            <a:pt x="15275105" y="4779349"/>
                          </a:cubicBezTo>
                          <a:cubicBezTo>
                            <a:pt x="12716960" y="5077952"/>
                            <a:pt x="4026200" y="4273685"/>
                            <a:pt x="369954" y="4779349"/>
                          </a:cubicBezTo>
                          <a:cubicBezTo>
                            <a:pt x="88670" y="4747979"/>
                            <a:pt x="-123049" y="4254229"/>
                            <a:pt x="0" y="3612182"/>
                          </a:cubicBezTo>
                          <a:cubicBezTo>
                            <a:pt x="-5054" y="2656739"/>
                            <a:pt x="10233" y="1733704"/>
                            <a:pt x="0" y="1167166"/>
                          </a:cubicBezTo>
                          <a:close/>
                        </a:path>
                        <a:path w="15645060" h="4779349" stroke="0" extrusionOk="0">
                          <a:moveTo>
                            <a:pt x="0" y="1167166"/>
                          </a:moveTo>
                          <a:cubicBezTo>
                            <a:pt x="-43973" y="413267"/>
                            <a:pt x="124343" y="3240"/>
                            <a:pt x="369954" y="0"/>
                          </a:cubicBezTo>
                          <a:cubicBezTo>
                            <a:pt x="2076577" y="-470404"/>
                            <a:pt x="13670042" y="437778"/>
                            <a:pt x="15275105" y="0"/>
                          </a:cubicBezTo>
                          <a:cubicBezTo>
                            <a:pt x="15475631" y="-40444"/>
                            <a:pt x="15545456" y="534804"/>
                            <a:pt x="15645059" y="1167166"/>
                          </a:cubicBezTo>
                          <a:cubicBezTo>
                            <a:pt x="15496348" y="2045377"/>
                            <a:pt x="15631944" y="2865449"/>
                            <a:pt x="15645059" y="3612182"/>
                          </a:cubicBezTo>
                          <a:cubicBezTo>
                            <a:pt x="15661908" y="4183613"/>
                            <a:pt x="15489649" y="4743683"/>
                            <a:pt x="15275105" y="4779349"/>
                          </a:cubicBezTo>
                          <a:cubicBezTo>
                            <a:pt x="9085842" y="4575403"/>
                            <a:pt x="6833821" y="5098776"/>
                            <a:pt x="369954" y="4779349"/>
                          </a:cubicBezTo>
                          <a:cubicBezTo>
                            <a:pt x="203753" y="4805895"/>
                            <a:pt x="-54593" y="4400090"/>
                            <a:pt x="0" y="3612182"/>
                          </a:cubicBezTo>
                          <a:cubicBezTo>
                            <a:pt x="-38746" y="2798820"/>
                            <a:pt x="14887" y="1714747"/>
                            <a:pt x="0" y="1167166"/>
                          </a:cubicBezTo>
                          <a:close/>
                        </a:path>
                        <a:path w="15645060" h="4779349" fill="none" stroke="0" extrusionOk="0">
                          <a:moveTo>
                            <a:pt x="0" y="1167166"/>
                          </a:moveTo>
                          <a:cubicBezTo>
                            <a:pt x="-7388" y="568554"/>
                            <a:pt x="134718" y="-26445"/>
                            <a:pt x="369954" y="0"/>
                          </a:cubicBezTo>
                          <a:cubicBezTo>
                            <a:pt x="5328900" y="55600"/>
                            <a:pt x="11613419" y="-551160"/>
                            <a:pt x="15275105" y="0"/>
                          </a:cubicBezTo>
                          <a:cubicBezTo>
                            <a:pt x="15469647" y="-5614"/>
                            <a:pt x="15555079" y="446322"/>
                            <a:pt x="15645059" y="1167166"/>
                          </a:cubicBezTo>
                          <a:cubicBezTo>
                            <a:pt x="15758702" y="1900720"/>
                            <a:pt x="15627394" y="2671419"/>
                            <a:pt x="15645059" y="3612182"/>
                          </a:cubicBezTo>
                          <a:cubicBezTo>
                            <a:pt x="15660094" y="4224849"/>
                            <a:pt x="15473828" y="4753451"/>
                            <a:pt x="15275105" y="4779349"/>
                          </a:cubicBezTo>
                          <a:cubicBezTo>
                            <a:pt x="13063991" y="5840009"/>
                            <a:pt x="4569434" y="4573027"/>
                            <a:pt x="369954" y="4779349"/>
                          </a:cubicBezTo>
                          <a:cubicBezTo>
                            <a:pt x="69578" y="4784231"/>
                            <a:pt x="-96714" y="4323412"/>
                            <a:pt x="0" y="3612182"/>
                          </a:cubicBezTo>
                          <a:cubicBezTo>
                            <a:pt x="-14469" y="2776286"/>
                            <a:pt x="-65325" y="1724879"/>
                            <a:pt x="0" y="11671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0" dirty="0">
                  <a:solidFill>
                    <a:srgbClr val="000000"/>
                  </a:solidFill>
                  <a:effectLst/>
                  <a:latin typeface="Calibri" panose="020F0502020204030204" pitchFamily="34" charset="0"/>
                  <a:cs typeface="Calibri" panose="020F0502020204030204" pitchFamily="34" charset="0"/>
                </a:rPr>
                <a:t>1. </a:t>
              </a:r>
              <a:r>
                <a:rPr lang="vi-VN" sz="4800" b="1" i="0" dirty="0">
                  <a:solidFill>
                    <a:srgbClr val="000000"/>
                  </a:solidFill>
                  <a:effectLst/>
                  <a:latin typeface="Calibri" panose="020F0502020204030204" pitchFamily="34" charset="0"/>
                  <a:cs typeface="Calibri" panose="020F0502020204030204" pitchFamily="34" charset="0"/>
                </a:rPr>
                <a:t>Tìm từ có nghĩa giống với từ “vui vẻ”</a:t>
              </a:r>
              <a:endParaRPr lang="vi-VN" sz="4800" b="0" i="0" dirty="0">
                <a:solidFill>
                  <a:srgbClr val="000000"/>
                </a:solidFill>
                <a:effectLst/>
                <a:latin typeface="Calibri" panose="020F0502020204030204" pitchFamily="34" charset="0"/>
                <a:cs typeface="Calibri" panose="020F0502020204030204" pitchFamily="34" charset="0"/>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grpSp>
        <p:nvGrpSpPr>
          <p:cNvPr id="11" name="Group 10">
            <a:extLst>
              <a:ext uri="{FF2B5EF4-FFF2-40B4-BE49-F238E27FC236}">
                <a16:creationId xmlns:a16="http://schemas.microsoft.com/office/drawing/2014/main" id="{0D9E4C9C-2AC7-8B12-E74D-B9081C37DA54}"/>
              </a:ext>
            </a:extLst>
          </p:cNvPr>
          <p:cNvGrpSpPr/>
          <p:nvPr/>
        </p:nvGrpSpPr>
        <p:grpSpPr>
          <a:xfrm>
            <a:off x="5867400" y="7353300"/>
            <a:ext cx="6861393" cy="1429143"/>
            <a:chOff x="5635407" y="7524357"/>
            <a:chExt cx="5535345" cy="1176915"/>
          </a:xfrm>
        </p:grpSpPr>
        <p:sp>
          <p:nvSpPr>
            <p:cNvPr id="7" name="Hình chữ nhật: Góc Tròn 6">
              <a:extLst>
                <a:ext uri="{FF2B5EF4-FFF2-40B4-BE49-F238E27FC236}">
                  <a16:creationId xmlns:a16="http://schemas.microsoft.com/office/drawing/2014/main" id="{F5F11CC6-BFEA-1DD3-A0D7-13975A51D795}"/>
                </a:ext>
              </a:extLst>
            </p:cNvPr>
            <p:cNvSpPr/>
            <p:nvPr/>
          </p:nvSpPr>
          <p:spPr>
            <a:xfrm>
              <a:off x="6705600" y="7581900"/>
              <a:ext cx="4465152" cy="1061829"/>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 name="Hộp Văn bản 7">
              <a:extLst>
                <a:ext uri="{FF2B5EF4-FFF2-40B4-BE49-F238E27FC236}">
                  <a16:creationId xmlns:a16="http://schemas.microsoft.com/office/drawing/2014/main" id="{25A7FAE1-4957-A801-02FE-E9631E849634}"/>
                </a:ext>
              </a:extLst>
            </p:cNvPr>
            <p:cNvSpPr txBox="1"/>
            <p:nvPr/>
          </p:nvSpPr>
          <p:spPr>
            <a:xfrm>
              <a:off x="7172242" y="7649860"/>
              <a:ext cx="3822492" cy="988484"/>
            </a:xfrm>
            <a:prstGeom prst="rect">
              <a:avLst/>
            </a:prstGeom>
            <a:noFill/>
          </p:spPr>
          <p:txBody>
            <a:bodyPr wrap="square" rtlCol="0">
              <a:spAutoFit/>
            </a:bodyPr>
            <a:lstStyle/>
            <a:p>
              <a:pPr defTabSz="1371600">
                <a:defRPr/>
              </a:pPr>
              <a:r>
                <a:rPr lang="vi-VN" sz="7200" b="1" dirty="0">
                  <a:solidFill>
                    <a:prstClr val="black"/>
                  </a:solidFill>
                  <a:latin typeface="Calibri" panose="020F0502020204030204"/>
                </a:rPr>
                <a:t>vui sướng</a:t>
              </a:r>
              <a:endParaRPr lang="en-US" sz="7200" b="1" dirty="0">
                <a:solidFill>
                  <a:prstClr val="black"/>
                </a:solidFill>
                <a:latin typeface="Calibri" panose="020F0502020204030204"/>
              </a:endParaRPr>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5407" y="7524357"/>
              <a:ext cx="1230858" cy="1176915"/>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53034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út Hành động: Lùi hoặc Trước 16">
            <a:hlinkClick r:id="rId3" action="ppaction://hlinksldjump"/>
            <a:extLst>
              <a:ext uri="{FF2B5EF4-FFF2-40B4-BE49-F238E27FC236}">
                <a16:creationId xmlns:a16="http://schemas.microsoft.com/office/drawing/2014/main" id="{D9CFE74A-5E81-29DF-728A-CC92BE51CC24}"/>
              </a:ext>
            </a:extLst>
          </p:cNvPr>
          <p:cNvSpPr/>
          <p:nvPr/>
        </p:nvSpPr>
        <p:spPr>
          <a:xfrm>
            <a:off x="16399565" y="8845826"/>
            <a:ext cx="1172819" cy="1018511"/>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nvGrpSpPr>
          <p:cNvPr id="4" name="Group 2">
            <a:extLst>
              <a:ext uri="{FF2B5EF4-FFF2-40B4-BE49-F238E27FC236}">
                <a16:creationId xmlns:a16="http://schemas.microsoft.com/office/drawing/2014/main" id="{52C4F3E8-A86D-B99A-399A-5A39958ED447}"/>
              </a:ext>
            </a:extLst>
          </p:cNvPr>
          <p:cNvGrpSpPr/>
          <p:nvPr/>
        </p:nvGrpSpPr>
        <p:grpSpPr>
          <a:xfrm>
            <a:off x="1080304" y="647699"/>
            <a:ext cx="16778121" cy="4131897"/>
            <a:chOff x="308203" y="1527400"/>
            <a:chExt cx="13082070" cy="3307393"/>
          </a:xfrm>
        </p:grpSpPr>
        <p:sp>
          <p:nvSpPr>
            <p:cNvPr id="6" name="Rectangle: Rounded Corners 3">
              <a:extLst>
                <a:ext uri="{FF2B5EF4-FFF2-40B4-BE49-F238E27FC236}">
                  <a16:creationId xmlns:a16="http://schemas.microsoft.com/office/drawing/2014/main" id="{47113A4D-917E-980D-7FC8-4FD83090A916}"/>
                </a:ext>
              </a:extLst>
            </p:cNvPr>
            <p:cNvSpPr/>
            <p:nvPr/>
          </p:nvSpPr>
          <p:spPr>
            <a:xfrm>
              <a:off x="1191662" y="1527400"/>
              <a:ext cx="12198611" cy="3307393"/>
            </a:xfrm>
            <a:custGeom>
              <a:avLst/>
              <a:gdLst>
                <a:gd name="connsiteX0" fmla="*/ 0 w 12198611"/>
                <a:gd name="connsiteY0" fmla="*/ 807699 h 3307393"/>
                <a:gd name="connsiteX1" fmla="*/ 288456 w 12198611"/>
                <a:gd name="connsiteY1" fmla="*/ 0 h 3307393"/>
                <a:gd name="connsiteX2" fmla="*/ 11910153 w 12198611"/>
                <a:gd name="connsiteY2" fmla="*/ 0 h 3307393"/>
                <a:gd name="connsiteX3" fmla="*/ 12198610 w 12198611"/>
                <a:gd name="connsiteY3" fmla="*/ 807699 h 3307393"/>
                <a:gd name="connsiteX4" fmla="*/ 12198610 w 12198611"/>
                <a:gd name="connsiteY4" fmla="*/ 2499693 h 3307393"/>
                <a:gd name="connsiteX5" fmla="*/ 11910153 w 12198611"/>
                <a:gd name="connsiteY5" fmla="*/ 3307393 h 3307393"/>
                <a:gd name="connsiteX6" fmla="*/ 288456 w 12198611"/>
                <a:gd name="connsiteY6" fmla="*/ 3307393 h 3307393"/>
                <a:gd name="connsiteX7" fmla="*/ 0 w 12198611"/>
                <a:gd name="connsiteY7" fmla="*/ 2499693 h 3307393"/>
                <a:gd name="connsiteX8" fmla="*/ 0 w 12198611"/>
                <a:gd name="connsiteY8" fmla="*/ 807699 h 3307393"/>
                <a:gd name="connsiteX0" fmla="*/ 0 w 12198611"/>
                <a:gd name="connsiteY0" fmla="*/ 807699 h 3307393"/>
                <a:gd name="connsiteX1" fmla="*/ 288456 w 12198611"/>
                <a:gd name="connsiteY1" fmla="*/ 0 h 3307393"/>
                <a:gd name="connsiteX2" fmla="*/ 11910153 w 12198611"/>
                <a:gd name="connsiteY2" fmla="*/ 0 h 3307393"/>
                <a:gd name="connsiteX3" fmla="*/ 12198610 w 12198611"/>
                <a:gd name="connsiteY3" fmla="*/ 807699 h 3307393"/>
                <a:gd name="connsiteX4" fmla="*/ 12198610 w 12198611"/>
                <a:gd name="connsiteY4" fmla="*/ 2499693 h 3307393"/>
                <a:gd name="connsiteX5" fmla="*/ 11910153 w 12198611"/>
                <a:gd name="connsiteY5" fmla="*/ 3307393 h 3307393"/>
                <a:gd name="connsiteX6" fmla="*/ 288456 w 12198611"/>
                <a:gd name="connsiteY6" fmla="*/ 3307393 h 3307393"/>
                <a:gd name="connsiteX7" fmla="*/ 0 w 12198611"/>
                <a:gd name="connsiteY7" fmla="*/ 2499693 h 3307393"/>
                <a:gd name="connsiteX8" fmla="*/ 0 w 12198611"/>
                <a:gd name="connsiteY8" fmla="*/ 807699 h 3307393"/>
                <a:gd name="connsiteX0" fmla="*/ 0 w 12198611"/>
                <a:gd name="connsiteY0" fmla="*/ 807699 h 3307393"/>
                <a:gd name="connsiteX1" fmla="*/ 288456 w 12198611"/>
                <a:gd name="connsiteY1" fmla="*/ 0 h 3307393"/>
                <a:gd name="connsiteX2" fmla="*/ 11910153 w 12198611"/>
                <a:gd name="connsiteY2" fmla="*/ 0 h 3307393"/>
                <a:gd name="connsiteX3" fmla="*/ 12198610 w 12198611"/>
                <a:gd name="connsiteY3" fmla="*/ 807699 h 3307393"/>
                <a:gd name="connsiteX4" fmla="*/ 12198610 w 12198611"/>
                <a:gd name="connsiteY4" fmla="*/ 2499693 h 3307393"/>
                <a:gd name="connsiteX5" fmla="*/ 11910153 w 12198611"/>
                <a:gd name="connsiteY5" fmla="*/ 3307393 h 3307393"/>
                <a:gd name="connsiteX6" fmla="*/ 288456 w 12198611"/>
                <a:gd name="connsiteY6" fmla="*/ 3307393 h 3307393"/>
                <a:gd name="connsiteX7" fmla="*/ 0 w 12198611"/>
                <a:gd name="connsiteY7" fmla="*/ 2499693 h 3307393"/>
                <a:gd name="connsiteX8" fmla="*/ 0 w 12198611"/>
                <a:gd name="connsiteY8" fmla="*/ 807699 h 330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611" h="3307393" fill="none" extrusionOk="0">
                  <a:moveTo>
                    <a:pt x="0" y="807699"/>
                  </a:moveTo>
                  <a:cubicBezTo>
                    <a:pt x="-17526" y="445150"/>
                    <a:pt x="82161" y="-46125"/>
                    <a:pt x="288456" y="0"/>
                  </a:cubicBezTo>
                  <a:cubicBezTo>
                    <a:pt x="3210010" y="92717"/>
                    <a:pt x="8942310" y="-1256869"/>
                    <a:pt x="11910153" y="0"/>
                  </a:cubicBezTo>
                  <a:cubicBezTo>
                    <a:pt x="12086233" y="6958"/>
                    <a:pt x="12136048" y="306510"/>
                    <a:pt x="12198610" y="807699"/>
                  </a:cubicBezTo>
                  <a:cubicBezTo>
                    <a:pt x="12420188" y="1273460"/>
                    <a:pt x="12171534" y="1910911"/>
                    <a:pt x="12198610" y="2499693"/>
                  </a:cubicBezTo>
                  <a:cubicBezTo>
                    <a:pt x="12239114" y="2904011"/>
                    <a:pt x="12099051" y="3268915"/>
                    <a:pt x="11910153" y="3307393"/>
                  </a:cubicBezTo>
                  <a:cubicBezTo>
                    <a:pt x="9830128" y="3509762"/>
                    <a:pt x="3019189" y="2905307"/>
                    <a:pt x="288456" y="3307393"/>
                  </a:cubicBezTo>
                  <a:cubicBezTo>
                    <a:pt x="60843" y="3283386"/>
                    <a:pt x="-157213" y="2943162"/>
                    <a:pt x="0" y="2499693"/>
                  </a:cubicBezTo>
                  <a:cubicBezTo>
                    <a:pt x="-1545" y="1801889"/>
                    <a:pt x="10276" y="1181348"/>
                    <a:pt x="0" y="807699"/>
                  </a:cubicBezTo>
                  <a:close/>
                </a:path>
                <a:path w="12198611" h="3307393" stroke="0" extrusionOk="0">
                  <a:moveTo>
                    <a:pt x="0" y="807699"/>
                  </a:moveTo>
                  <a:cubicBezTo>
                    <a:pt x="-50615" y="281016"/>
                    <a:pt x="59643" y="-66"/>
                    <a:pt x="288456" y="0"/>
                  </a:cubicBezTo>
                  <a:cubicBezTo>
                    <a:pt x="1640903" y="-344537"/>
                    <a:pt x="10584125" y="484875"/>
                    <a:pt x="11910153" y="0"/>
                  </a:cubicBezTo>
                  <a:cubicBezTo>
                    <a:pt x="12073795" y="-84170"/>
                    <a:pt x="12106700" y="375823"/>
                    <a:pt x="12198610" y="807699"/>
                  </a:cubicBezTo>
                  <a:cubicBezTo>
                    <a:pt x="12000214" y="1387399"/>
                    <a:pt x="12232651" y="1945625"/>
                    <a:pt x="12198610" y="2499693"/>
                  </a:cubicBezTo>
                  <a:cubicBezTo>
                    <a:pt x="12213436" y="2886584"/>
                    <a:pt x="12107105" y="3273984"/>
                    <a:pt x="11910153" y="3307393"/>
                  </a:cubicBezTo>
                  <a:cubicBezTo>
                    <a:pt x="7043728" y="3168861"/>
                    <a:pt x="5118913" y="3484696"/>
                    <a:pt x="288456" y="3307393"/>
                  </a:cubicBezTo>
                  <a:cubicBezTo>
                    <a:pt x="181188" y="3338779"/>
                    <a:pt x="-61119" y="3085641"/>
                    <a:pt x="0" y="2499693"/>
                  </a:cubicBezTo>
                  <a:cubicBezTo>
                    <a:pt x="-37013" y="1941659"/>
                    <a:pt x="54789" y="1222012"/>
                    <a:pt x="0" y="807699"/>
                  </a:cubicBezTo>
                  <a:close/>
                </a:path>
                <a:path w="12198611" h="3307393" fill="none" stroke="0" extrusionOk="0">
                  <a:moveTo>
                    <a:pt x="0" y="807699"/>
                  </a:moveTo>
                  <a:cubicBezTo>
                    <a:pt x="-17112" y="359207"/>
                    <a:pt x="126004" y="-43533"/>
                    <a:pt x="288456" y="0"/>
                  </a:cubicBezTo>
                  <a:cubicBezTo>
                    <a:pt x="4192008" y="-100505"/>
                    <a:pt x="8657536" y="16115"/>
                    <a:pt x="11910153" y="0"/>
                  </a:cubicBezTo>
                  <a:cubicBezTo>
                    <a:pt x="12104918" y="2078"/>
                    <a:pt x="12081905" y="326177"/>
                    <a:pt x="12198610" y="807699"/>
                  </a:cubicBezTo>
                  <a:cubicBezTo>
                    <a:pt x="12253636" y="1311928"/>
                    <a:pt x="12178348" y="1855383"/>
                    <a:pt x="12198610" y="2499693"/>
                  </a:cubicBezTo>
                  <a:cubicBezTo>
                    <a:pt x="12205689" y="2924522"/>
                    <a:pt x="12071187" y="3268472"/>
                    <a:pt x="11910153" y="3307393"/>
                  </a:cubicBezTo>
                  <a:cubicBezTo>
                    <a:pt x="10256527" y="4109816"/>
                    <a:pt x="3096495" y="3470423"/>
                    <a:pt x="288456" y="3307393"/>
                  </a:cubicBezTo>
                  <a:cubicBezTo>
                    <a:pt x="70758" y="3375891"/>
                    <a:pt x="-74892" y="3019386"/>
                    <a:pt x="0" y="2499693"/>
                  </a:cubicBezTo>
                  <a:cubicBezTo>
                    <a:pt x="1598" y="1960569"/>
                    <a:pt x="-6712" y="1138367"/>
                    <a:pt x="0" y="807699"/>
                  </a:cubicBezTo>
                  <a:close/>
                </a:path>
                <a:path w="12198611" h="3307393" fill="none" stroke="0" extrusionOk="0">
                  <a:moveTo>
                    <a:pt x="0" y="807699"/>
                  </a:moveTo>
                  <a:cubicBezTo>
                    <a:pt x="-17479" y="387473"/>
                    <a:pt x="73813" y="-29727"/>
                    <a:pt x="288456" y="0"/>
                  </a:cubicBezTo>
                  <a:cubicBezTo>
                    <a:pt x="3719229" y="189253"/>
                    <a:pt x="9445231" y="-795139"/>
                    <a:pt x="11910153" y="0"/>
                  </a:cubicBezTo>
                  <a:cubicBezTo>
                    <a:pt x="12039944" y="-23516"/>
                    <a:pt x="12119114" y="295389"/>
                    <a:pt x="12198610" y="807699"/>
                  </a:cubicBezTo>
                  <a:cubicBezTo>
                    <a:pt x="12412397" y="1318467"/>
                    <a:pt x="12200909" y="1873011"/>
                    <a:pt x="12198610" y="2499693"/>
                  </a:cubicBezTo>
                  <a:cubicBezTo>
                    <a:pt x="12242199" y="2893614"/>
                    <a:pt x="12062193" y="3276067"/>
                    <a:pt x="11910153" y="3307393"/>
                  </a:cubicBezTo>
                  <a:cubicBezTo>
                    <a:pt x="9973518" y="3783830"/>
                    <a:pt x="2952232" y="2929777"/>
                    <a:pt x="288456" y="3307393"/>
                  </a:cubicBezTo>
                  <a:cubicBezTo>
                    <a:pt x="35215" y="3294070"/>
                    <a:pt x="-106150" y="2954359"/>
                    <a:pt x="0" y="2499693"/>
                  </a:cubicBezTo>
                  <a:cubicBezTo>
                    <a:pt x="-13747" y="1879989"/>
                    <a:pt x="-59229" y="1180705"/>
                    <a:pt x="0" y="807699"/>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5645060"/>
                        <a:gd name="connsiteY0" fmla="*/ 1167166 h 4779349"/>
                        <a:gd name="connsiteX1" fmla="*/ 369954 w 15645060"/>
                        <a:gd name="connsiteY1" fmla="*/ 0 h 4779349"/>
                        <a:gd name="connsiteX2" fmla="*/ 15275105 w 15645060"/>
                        <a:gd name="connsiteY2" fmla="*/ 0 h 4779349"/>
                        <a:gd name="connsiteX3" fmla="*/ 15645059 w 15645060"/>
                        <a:gd name="connsiteY3" fmla="*/ 1167166 h 4779349"/>
                        <a:gd name="connsiteX4" fmla="*/ 15645059 w 15645060"/>
                        <a:gd name="connsiteY4" fmla="*/ 3612182 h 4779349"/>
                        <a:gd name="connsiteX5" fmla="*/ 15275105 w 15645060"/>
                        <a:gd name="connsiteY5" fmla="*/ 4779349 h 4779349"/>
                        <a:gd name="connsiteX6" fmla="*/ 369954 w 15645060"/>
                        <a:gd name="connsiteY6" fmla="*/ 4779349 h 4779349"/>
                        <a:gd name="connsiteX7" fmla="*/ 0 w 15645060"/>
                        <a:gd name="connsiteY7" fmla="*/ 3612182 h 4779349"/>
                        <a:gd name="connsiteX8" fmla="*/ 0 w 15645060"/>
                        <a:gd name="connsiteY8" fmla="*/ 1167166 h 4779349"/>
                        <a:gd name="connsiteX0" fmla="*/ 0 w 15645060"/>
                        <a:gd name="connsiteY0" fmla="*/ 1167166 h 4779349"/>
                        <a:gd name="connsiteX1" fmla="*/ 369954 w 15645060"/>
                        <a:gd name="connsiteY1" fmla="*/ 0 h 4779349"/>
                        <a:gd name="connsiteX2" fmla="*/ 15275105 w 15645060"/>
                        <a:gd name="connsiteY2" fmla="*/ 0 h 4779349"/>
                        <a:gd name="connsiteX3" fmla="*/ 15645059 w 15645060"/>
                        <a:gd name="connsiteY3" fmla="*/ 1167166 h 4779349"/>
                        <a:gd name="connsiteX4" fmla="*/ 15645059 w 15645060"/>
                        <a:gd name="connsiteY4" fmla="*/ 3612182 h 4779349"/>
                        <a:gd name="connsiteX5" fmla="*/ 15275105 w 15645060"/>
                        <a:gd name="connsiteY5" fmla="*/ 4779349 h 4779349"/>
                        <a:gd name="connsiteX6" fmla="*/ 369954 w 15645060"/>
                        <a:gd name="connsiteY6" fmla="*/ 4779349 h 4779349"/>
                        <a:gd name="connsiteX7" fmla="*/ 0 w 15645060"/>
                        <a:gd name="connsiteY7" fmla="*/ 3612182 h 4779349"/>
                        <a:gd name="connsiteX8" fmla="*/ 0 w 15645060"/>
                        <a:gd name="connsiteY8" fmla="*/ 1167166 h 477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45060" h="4779349" fill="none" extrusionOk="0">
                          <a:moveTo>
                            <a:pt x="0" y="1167166"/>
                          </a:moveTo>
                          <a:cubicBezTo>
                            <a:pt x="-11818" y="601182"/>
                            <a:pt x="113715" y="-60337"/>
                            <a:pt x="369954" y="0"/>
                          </a:cubicBezTo>
                          <a:cubicBezTo>
                            <a:pt x="4420007" y="33258"/>
                            <a:pt x="11483379" y="-1293649"/>
                            <a:pt x="15275105" y="0"/>
                          </a:cubicBezTo>
                          <a:cubicBezTo>
                            <a:pt x="15494154" y="7730"/>
                            <a:pt x="15575636" y="453198"/>
                            <a:pt x="15645059" y="1167166"/>
                          </a:cubicBezTo>
                          <a:cubicBezTo>
                            <a:pt x="15858904" y="1848709"/>
                            <a:pt x="15606622" y="2745846"/>
                            <a:pt x="15645059" y="3612182"/>
                          </a:cubicBezTo>
                          <a:cubicBezTo>
                            <a:pt x="15677050" y="4213447"/>
                            <a:pt x="15490326" y="4756783"/>
                            <a:pt x="15275105" y="4779349"/>
                          </a:cubicBezTo>
                          <a:cubicBezTo>
                            <a:pt x="12716960" y="5077952"/>
                            <a:pt x="4026200" y="4273685"/>
                            <a:pt x="369954" y="4779349"/>
                          </a:cubicBezTo>
                          <a:cubicBezTo>
                            <a:pt x="88670" y="4747979"/>
                            <a:pt x="-123049" y="4254229"/>
                            <a:pt x="0" y="3612182"/>
                          </a:cubicBezTo>
                          <a:cubicBezTo>
                            <a:pt x="-5054" y="2656739"/>
                            <a:pt x="10233" y="1733704"/>
                            <a:pt x="0" y="1167166"/>
                          </a:cubicBezTo>
                          <a:close/>
                        </a:path>
                        <a:path w="15645060" h="4779349" stroke="0" extrusionOk="0">
                          <a:moveTo>
                            <a:pt x="0" y="1167166"/>
                          </a:moveTo>
                          <a:cubicBezTo>
                            <a:pt x="-43973" y="413267"/>
                            <a:pt x="124343" y="3240"/>
                            <a:pt x="369954" y="0"/>
                          </a:cubicBezTo>
                          <a:cubicBezTo>
                            <a:pt x="2076577" y="-470404"/>
                            <a:pt x="13670042" y="437778"/>
                            <a:pt x="15275105" y="0"/>
                          </a:cubicBezTo>
                          <a:cubicBezTo>
                            <a:pt x="15475631" y="-40444"/>
                            <a:pt x="15545456" y="534804"/>
                            <a:pt x="15645059" y="1167166"/>
                          </a:cubicBezTo>
                          <a:cubicBezTo>
                            <a:pt x="15496348" y="2045377"/>
                            <a:pt x="15631944" y="2865449"/>
                            <a:pt x="15645059" y="3612182"/>
                          </a:cubicBezTo>
                          <a:cubicBezTo>
                            <a:pt x="15661908" y="4183613"/>
                            <a:pt x="15489649" y="4743683"/>
                            <a:pt x="15275105" y="4779349"/>
                          </a:cubicBezTo>
                          <a:cubicBezTo>
                            <a:pt x="9085842" y="4575403"/>
                            <a:pt x="6833821" y="5098776"/>
                            <a:pt x="369954" y="4779349"/>
                          </a:cubicBezTo>
                          <a:cubicBezTo>
                            <a:pt x="203753" y="4805895"/>
                            <a:pt x="-54593" y="4400090"/>
                            <a:pt x="0" y="3612182"/>
                          </a:cubicBezTo>
                          <a:cubicBezTo>
                            <a:pt x="-38746" y="2798820"/>
                            <a:pt x="14887" y="1714747"/>
                            <a:pt x="0" y="1167166"/>
                          </a:cubicBezTo>
                          <a:close/>
                        </a:path>
                        <a:path w="15645060" h="4779349" fill="none" stroke="0" extrusionOk="0">
                          <a:moveTo>
                            <a:pt x="0" y="1167166"/>
                          </a:moveTo>
                          <a:cubicBezTo>
                            <a:pt x="-7388" y="568554"/>
                            <a:pt x="134718" y="-26445"/>
                            <a:pt x="369954" y="0"/>
                          </a:cubicBezTo>
                          <a:cubicBezTo>
                            <a:pt x="5328900" y="55600"/>
                            <a:pt x="11613419" y="-551160"/>
                            <a:pt x="15275105" y="0"/>
                          </a:cubicBezTo>
                          <a:cubicBezTo>
                            <a:pt x="15469647" y="-5614"/>
                            <a:pt x="15555079" y="446322"/>
                            <a:pt x="15645059" y="1167166"/>
                          </a:cubicBezTo>
                          <a:cubicBezTo>
                            <a:pt x="15758702" y="1900720"/>
                            <a:pt x="15627394" y="2671419"/>
                            <a:pt x="15645059" y="3612182"/>
                          </a:cubicBezTo>
                          <a:cubicBezTo>
                            <a:pt x="15660094" y="4224849"/>
                            <a:pt x="15473828" y="4753451"/>
                            <a:pt x="15275105" y="4779349"/>
                          </a:cubicBezTo>
                          <a:cubicBezTo>
                            <a:pt x="13063991" y="5840009"/>
                            <a:pt x="4569434" y="4573027"/>
                            <a:pt x="369954" y="4779349"/>
                          </a:cubicBezTo>
                          <a:cubicBezTo>
                            <a:pt x="69578" y="4784231"/>
                            <a:pt x="-96714" y="4323412"/>
                            <a:pt x="0" y="3612182"/>
                          </a:cubicBezTo>
                          <a:cubicBezTo>
                            <a:pt x="-14469" y="2776286"/>
                            <a:pt x="-65325" y="1724879"/>
                            <a:pt x="0" y="11671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0" dirty="0">
                  <a:solidFill>
                    <a:srgbClr val="000000"/>
                  </a:solidFill>
                  <a:effectLst/>
                  <a:latin typeface="Calibri" panose="020F0502020204030204" pitchFamily="34" charset="0"/>
                  <a:cs typeface="Calibri" panose="020F0502020204030204" pitchFamily="34" charset="0"/>
                </a:rPr>
                <a:t>2. </a:t>
              </a:r>
              <a:r>
                <a:rPr lang="vi-VN" sz="4800" b="1" i="0" dirty="0">
                  <a:solidFill>
                    <a:srgbClr val="000000"/>
                  </a:solidFill>
                  <a:effectLst/>
                  <a:latin typeface="Calibri" panose="020F0502020204030204" pitchFamily="34" charset="0"/>
                  <a:cs typeface="Calibri" panose="020F0502020204030204" pitchFamily="34" charset="0"/>
                </a:rPr>
                <a:t>Tìm các cặp từ có nghĩa giống </a:t>
              </a:r>
              <a:r>
                <a:rPr lang="en-US" sz="4800" b="1" i="0" dirty="0" err="1">
                  <a:solidFill>
                    <a:srgbClr val="000000"/>
                  </a:solidFill>
                  <a:effectLst/>
                  <a:latin typeface="Calibri" panose="020F0502020204030204" pitchFamily="34" charset="0"/>
                  <a:cs typeface="Calibri" panose="020F0502020204030204" pitchFamily="34" charset="0"/>
                </a:rPr>
                <a:t>nhau</a:t>
              </a:r>
              <a:r>
                <a:rPr lang="en-US" sz="4800" b="1" i="0" dirty="0">
                  <a:solidFill>
                    <a:srgbClr val="000000"/>
                  </a:solidFill>
                  <a:effectLst/>
                  <a:latin typeface="Calibri" panose="020F0502020204030204" pitchFamily="34" charset="0"/>
                  <a:cs typeface="Calibri" panose="020F0502020204030204" pitchFamily="34" charset="0"/>
                </a:rPr>
                <a:t> </a:t>
              </a:r>
              <a:r>
                <a:rPr lang="vi-VN" sz="4800" b="1" i="0" dirty="0">
                  <a:solidFill>
                    <a:srgbClr val="000000"/>
                  </a:solidFill>
                  <a:effectLst/>
                  <a:latin typeface="Calibri" panose="020F0502020204030204" pitchFamily="34" charset="0"/>
                  <a:cs typeface="Calibri" panose="020F0502020204030204" pitchFamily="34" charset="0"/>
                </a:rPr>
                <a:t>trong </a:t>
              </a:r>
              <a:r>
                <a:rPr lang="en-US" sz="4800" b="1" dirty="0" err="1">
                  <a:solidFill>
                    <a:srgbClr val="000000"/>
                  </a:solidFill>
                  <a:latin typeface="Calibri" panose="020F0502020204030204" pitchFamily="34" charset="0"/>
                  <a:cs typeface="Calibri" panose="020F0502020204030204" pitchFamily="34" charset="0"/>
                </a:rPr>
                <a:t>đoạn</a:t>
              </a:r>
              <a:r>
                <a:rPr lang="en-US" sz="4800" b="1" dirty="0">
                  <a:solidFill>
                    <a:srgbClr val="000000"/>
                  </a:solidFill>
                  <a:latin typeface="Calibri" panose="020F0502020204030204" pitchFamily="34" charset="0"/>
                  <a:cs typeface="Calibri" panose="020F0502020204030204" pitchFamily="34" charset="0"/>
                </a:rPr>
                <a:t> </a:t>
              </a:r>
              <a:r>
                <a:rPr lang="en-US" sz="4800" b="1" dirty="0" err="1">
                  <a:solidFill>
                    <a:srgbClr val="000000"/>
                  </a:solidFill>
                  <a:latin typeface="Calibri" panose="020F0502020204030204" pitchFamily="34" charset="0"/>
                  <a:cs typeface="Calibri" panose="020F0502020204030204" pitchFamily="34" charset="0"/>
                </a:rPr>
                <a:t>văn</a:t>
              </a:r>
              <a:r>
                <a:rPr lang="en-US" sz="4800" b="1" dirty="0">
                  <a:solidFill>
                    <a:srgbClr val="000000"/>
                  </a:solidFill>
                  <a:latin typeface="Calibri" panose="020F0502020204030204" pitchFamily="34" charset="0"/>
                  <a:cs typeface="Calibri" panose="020F0502020204030204" pitchFamily="34" charset="0"/>
                </a:rPr>
                <a:t> </a:t>
              </a:r>
              <a:r>
                <a:rPr lang="vi-VN" sz="4800" b="1" i="0" dirty="0">
                  <a:solidFill>
                    <a:srgbClr val="000000"/>
                  </a:solidFill>
                  <a:effectLst/>
                  <a:latin typeface="Calibri" panose="020F0502020204030204" pitchFamily="34" charset="0"/>
                  <a:cs typeface="Calibri" panose="020F0502020204030204" pitchFamily="34" charset="0"/>
                </a:rPr>
                <a:t>sau:</a:t>
              </a:r>
            </a:p>
            <a:p>
              <a:pPr algn="ctr"/>
              <a:r>
                <a:rPr lang="vi-VN" sz="4800" b="0" i="0" dirty="0">
                  <a:solidFill>
                    <a:srgbClr val="000000"/>
                  </a:solidFill>
                  <a:effectLst/>
                  <a:latin typeface="Calibri" panose="020F0502020204030204" pitchFamily="34" charset="0"/>
                  <a:cs typeface="Calibri" panose="020F0502020204030204" pitchFamily="34" charset="0"/>
                </a:rPr>
                <a:t>Bình theo bố mẹ vào Đồng Tháp. Không bao lâu, Bình nhanh chóng biết được vịt xiêm là con ngan, củ mì là củ sắn, kẹo đậu phộng là kẹo lạc, muối mè là muối vừng,...</a:t>
              </a:r>
            </a:p>
          </p:txBody>
        </p:sp>
        <p:pic>
          <p:nvPicPr>
            <p:cNvPr id="7" name="Picture 4">
              <a:extLst>
                <a:ext uri="{FF2B5EF4-FFF2-40B4-BE49-F238E27FC236}">
                  <a16:creationId xmlns:a16="http://schemas.microsoft.com/office/drawing/2014/main" id="{BD324733-17D2-4648-01D8-1D88CF6F686B}"/>
                </a:ext>
              </a:extLst>
            </p:cNvPr>
            <p:cNvPicPr>
              <a:picLocks noChangeAspect="1"/>
            </p:cNvPicPr>
            <p:nvPr/>
          </p:nvPicPr>
          <p:blipFill>
            <a:blip r:embed="rId4"/>
            <a:stretch>
              <a:fillRect/>
            </a:stretch>
          </p:blipFill>
          <p:spPr>
            <a:xfrm>
              <a:off x="308203" y="2337884"/>
              <a:ext cx="883459" cy="1111405"/>
            </a:xfrm>
            <a:prstGeom prst="rect">
              <a:avLst/>
            </a:prstGeom>
          </p:spPr>
        </p:pic>
      </p:grpSp>
      <p:grpSp>
        <p:nvGrpSpPr>
          <p:cNvPr id="8" name="Group 7">
            <a:extLst>
              <a:ext uri="{FF2B5EF4-FFF2-40B4-BE49-F238E27FC236}">
                <a16:creationId xmlns:a16="http://schemas.microsoft.com/office/drawing/2014/main" id="{2EBD2DD0-0DA0-1F91-52D4-11CCFBAA384C}"/>
              </a:ext>
            </a:extLst>
          </p:cNvPr>
          <p:cNvGrpSpPr/>
          <p:nvPr/>
        </p:nvGrpSpPr>
        <p:grpSpPr>
          <a:xfrm>
            <a:off x="3124200" y="5469305"/>
            <a:ext cx="12775530" cy="5763214"/>
            <a:chOff x="5635407" y="7524357"/>
            <a:chExt cx="5535345" cy="3069425"/>
          </a:xfrm>
        </p:grpSpPr>
        <p:sp>
          <p:nvSpPr>
            <p:cNvPr id="9" name="Hình chữ nhật: Góc Tròn 6">
              <a:extLst>
                <a:ext uri="{FF2B5EF4-FFF2-40B4-BE49-F238E27FC236}">
                  <a16:creationId xmlns:a16="http://schemas.microsoft.com/office/drawing/2014/main" id="{15473624-5845-E843-C21D-C098BA001A58}"/>
                </a:ext>
              </a:extLst>
            </p:cNvPr>
            <p:cNvSpPr/>
            <p:nvPr/>
          </p:nvSpPr>
          <p:spPr>
            <a:xfrm>
              <a:off x="6705600" y="7581900"/>
              <a:ext cx="4465152" cy="2072474"/>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 name="Hộp Văn bản 7">
              <a:extLst>
                <a:ext uri="{FF2B5EF4-FFF2-40B4-BE49-F238E27FC236}">
                  <a16:creationId xmlns:a16="http://schemas.microsoft.com/office/drawing/2014/main" id="{2A634A0C-6F00-FDFB-2451-3481D33B0AF6}"/>
                </a:ext>
              </a:extLst>
            </p:cNvPr>
            <p:cNvSpPr txBox="1"/>
            <p:nvPr/>
          </p:nvSpPr>
          <p:spPr>
            <a:xfrm>
              <a:off x="7041408" y="7594075"/>
              <a:ext cx="3954201" cy="2999707"/>
            </a:xfrm>
            <a:prstGeom prst="rect">
              <a:avLst/>
            </a:prstGeom>
            <a:noFill/>
          </p:spPr>
          <p:txBody>
            <a:bodyPr wrap="square" rtlCol="0">
              <a:spAutoFit/>
            </a:bodyPr>
            <a:lstStyle/>
            <a:p>
              <a:pPr defTabSz="1371600">
                <a:defRPr/>
              </a:pPr>
              <a:r>
                <a:rPr lang="vi-VN" sz="6000" b="1" dirty="0">
                  <a:solidFill>
                    <a:prstClr val="black"/>
                  </a:solidFill>
                  <a:latin typeface="Calibri" panose="020F0502020204030204"/>
                </a:rPr>
                <a:t>vịt xiêm </a:t>
              </a:r>
              <a:r>
                <a:rPr lang="en-US" sz="6000" b="1" dirty="0">
                  <a:solidFill>
                    <a:prstClr val="black"/>
                  </a:solidFill>
                  <a:latin typeface="Calibri" panose="020F0502020204030204"/>
                </a:rPr>
                <a:t>– </a:t>
              </a:r>
              <a:r>
                <a:rPr lang="vi-VN" sz="6000" b="1" dirty="0">
                  <a:solidFill>
                    <a:prstClr val="black"/>
                  </a:solidFill>
                  <a:latin typeface="Calibri" panose="020F0502020204030204"/>
                </a:rPr>
                <a:t>con ngan</a:t>
              </a:r>
            </a:p>
            <a:p>
              <a:pPr defTabSz="1371600">
                <a:defRPr/>
              </a:pPr>
              <a:r>
                <a:rPr lang="vi-VN" sz="6000" b="1" dirty="0">
                  <a:solidFill>
                    <a:prstClr val="black"/>
                  </a:solidFill>
                  <a:latin typeface="Calibri" panose="020F0502020204030204"/>
                </a:rPr>
                <a:t>củ mì – củ sắn</a:t>
              </a:r>
            </a:p>
            <a:p>
              <a:pPr defTabSz="1371600">
                <a:defRPr/>
              </a:pPr>
              <a:r>
                <a:rPr lang="vi-VN" sz="6000" b="1" dirty="0">
                  <a:solidFill>
                    <a:prstClr val="black"/>
                  </a:solidFill>
                  <a:latin typeface="Calibri" panose="020F0502020204030204"/>
                </a:rPr>
                <a:t>kẹo đậu phộng – kẹo lạc</a:t>
              </a:r>
            </a:p>
            <a:p>
              <a:pPr defTabSz="1371600">
                <a:defRPr/>
              </a:pPr>
              <a:r>
                <a:rPr lang="vi-VN" sz="6000" b="1" dirty="0">
                  <a:solidFill>
                    <a:prstClr val="black"/>
                  </a:solidFill>
                  <a:latin typeface="Calibri" panose="020F0502020204030204"/>
                </a:rPr>
                <a:t>muối mè – muối vừng</a:t>
              </a:r>
              <a:endParaRPr lang="en-US" sz="6000" b="1" dirty="0">
                <a:solidFill>
                  <a:prstClr val="black"/>
                </a:solidFill>
                <a:latin typeface="Calibri" panose="020F0502020204030204"/>
              </a:endParaRPr>
            </a:p>
          </p:txBody>
        </p:sp>
        <p:pic>
          <p:nvPicPr>
            <p:cNvPr id="11" name="Picture 4" descr="Mặt Trời Mỉm Cười Sun Nụ Mùa - Miễn Phí vector hình ảnh trên Pixabay">
              <a:extLst>
                <a:ext uri="{FF2B5EF4-FFF2-40B4-BE49-F238E27FC236}">
                  <a16:creationId xmlns:a16="http://schemas.microsoft.com/office/drawing/2014/main" id="{E391A20F-3F89-886F-1A89-F3C3892571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5407" y="7524357"/>
              <a:ext cx="1230858" cy="1176915"/>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808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út Hành động: Lùi hoặc Trước 16">
            <a:hlinkClick r:id="rId4" action="ppaction://hlinksldjump"/>
            <a:extLst>
              <a:ext uri="{FF2B5EF4-FFF2-40B4-BE49-F238E27FC236}">
                <a16:creationId xmlns:a16="http://schemas.microsoft.com/office/drawing/2014/main" id="{7BF094EE-C207-5B24-B3F4-420B5D54E916}"/>
              </a:ext>
            </a:extLst>
          </p:cNvPr>
          <p:cNvSpPr/>
          <p:nvPr/>
        </p:nvSpPr>
        <p:spPr>
          <a:xfrm>
            <a:off x="16399565" y="8845826"/>
            <a:ext cx="1172819" cy="1018511"/>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nvGrpSpPr>
          <p:cNvPr id="4" name="Group 2">
            <a:extLst>
              <a:ext uri="{FF2B5EF4-FFF2-40B4-BE49-F238E27FC236}">
                <a16:creationId xmlns:a16="http://schemas.microsoft.com/office/drawing/2014/main" id="{A3BAE726-CFBA-60B5-AF40-082CF055D2EF}"/>
              </a:ext>
            </a:extLst>
          </p:cNvPr>
          <p:cNvGrpSpPr/>
          <p:nvPr/>
        </p:nvGrpSpPr>
        <p:grpSpPr>
          <a:xfrm>
            <a:off x="890340" y="919274"/>
            <a:ext cx="16507320" cy="5062426"/>
            <a:chOff x="308203" y="2337884"/>
            <a:chExt cx="12870924" cy="3503287"/>
          </a:xfrm>
        </p:grpSpPr>
        <p:sp>
          <p:nvSpPr>
            <p:cNvPr id="12" name="Rectangle: Rounded Corners 3">
              <a:extLst>
                <a:ext uri="{FF2B5EF4-FFF2-40B4-BE49-F238E27FC236}">
                  <a16:creationId xmlns:a16="http://schemas.microsoft.com/office/drawing/2014/main" id="{B007264E-D9BA-DAA8-5B46-D71CED011DBF}"/>
                </a:ext>
              </a:extLst>
            </p:cNvPr>
            <p:cNvSpPr/>
            <p:nvPr/>
          </p:nvSpPr>
          <p:spPr>
            <a:xfrm>
              <a:off x="980516" y="2533778"/>
              <a:ext cx="12198611" cy="3307393"/>
            </a:xfrm>
            <a:custGeom>
              <a:avLst/>
              <a:gdLst>
                <a:gd name="connsiteX0" fmla="*/ 0 w 12198611"/>
                <a:gd name="connsiteY0" fmla="*/ 807699 h 3307393"/>
                <a:gd name="connsiteX1" fmla="*/ 288456 w 12198611"/>
                <a:gd name="connsiteY1" fmla="*/ 0 h 3307393"/>
                <a:gd name="connsiteX2" fmla="*/ 11910153 w 12198611"/>
                <a:gd name="connsiteY2" fmla="*/ 0 h 3307393"/>
                <a:gd name="connsiteX3" fmla="*/ 12198610 w 12198611"/>
                <a:gd name="connsiteY3" fmla="*/ 807699 h 3307393"/>
                <a:gd name="connsiteX4" fmla="*/ 12198610 w 12198611"/>
                <a:gd name="connsiteY4" fmla="*/ 2499693 h 3307393"/>
                <a:gd name="connsiteX5" fmla="*/ 11910153 w 12198611"/>
                <a:gd name="connsiteY5" fmla="*/ 3307393 h 3307393"/>
                <a:gd name="connsiteX6" fmla="*/ 288456 w 12198611"/>
                <a:gd name="connsiteY6" fmla="*/ 3307393 h 3307393"/>
                <a:gd name="connsiteX7" fmla="*/ 0 w 12198611"/>
                <a:gd name="connsiteY7" fmla="*/ 2499693 h 3307393"/>
                <a:gd name="connsiteX8" fmla="*/ 0 w 12198611"/>
                <a:gd name="connsiteY8" fmla="*/ 807699 h 3307393"/>
                <a:gd name="connsiteX0" fmla="*/ 0 w 12198611"/>
                <a:gd name="connsiteY0" fmla="*/ 807699 h 3307393"/>
                <a:gd name="connsiteX1" fmla="*/ 288456 w 12198611"/>
                <a:gd name="connsiteY1" fmla="*/ 0 h 3307393"/>
                <a:gd name="connsiteX2" fmla="*/ 11910153 w 12198611"/>
                <a:gd name="connsiteY2" fmla="*/ 0 h 3307393"/>
                <a:gd name="connsiteX3" fmla="*/ 12198610 w 12198611"/>
                <a:gd name="connsiteY3" fmla="*/ 807699 h 3307393"/>
                <a:gd name="connsiteX4" fmla="*/ 12198610 w 12198611"/>
                <a:gd name="connsiteY4" fmla="*/ 2499693 h 3307393"/>
                <a:gd name="connsiteX5" fmla="*/ 11910153 w 12198611"/>
                <a:gd name="connsiteY5" fmla="*/ 3307393 h 3307393"/>
                <a:gd name="connsiteX6" fmla="*/ 288456 w 12198611"/>
                <a:gd name="connsiteY6" fmla="*/ 3307393 h 3307393"/>
                <a:gd name="connsiteX7" fmla="*/ 0 w 12198611"/>
                <a:gd name="connsiteY7" fmla="*/ 2499693 h 3307393"/>
                <a:gd name="connsiteX8" fmla="*/ 0 w 12198611"/>
                <a:gd name="connsiteY8" fmla="*/ 807699 h 3307393"/>
                <a:gd name="connsiteX0" fmla="*/ 0 w 12198611"/>
                <a:gd name="connsiteY0" fmla="*/ 807699 h 3307393"/>
                <a:gd name="connsiteX1" fmla="*/ 288456 w 12198611"/>
                <a:gd name="connsiteY1" fmla="*/ 0 h 3307393"/>
                <a:gd name="connsiteX2" fmla="*/ 11910153 w 12198611"/>
                <a:gd name="connsiteY2" fmla="*/ 0 h 3307393"/>
                <a:gd name="connsiteX3" fmla="*/ 12198610 w 12198611"/>
                <a:gd name="connsiteY3" fmla="*/ 807699 h 3307393"/>
                <a:gd name="connsiteX4" fmla="*/ 12198610 w 12198611"/>
                <a:gd name="connsiteY4" fmla="*/ 2499693 h 3307393"/>
                <a:gd name="connsiteX5" fmla="*/ 11910153 w 12198611"/>
                <a:gd name="connsiteY5" fmla="*/ 3307393 h 3307393"/>
                <a:gd name="connsiteX6" fmla="*/ 288456 w 12198611"/>
                <a:gd name="connsiteY6" fmla="*/ 3307393 h 3307393"/>
                <a:gd name="connsiteX7" fmla="*/ 0 w 12198611"/>
                <a:gd name="connsiteY7" fmla="*/ 2499693 h 3307393"/>
                <a:gd name="connsiteX8" fmla="*/ 0 w 12198611"/>
                <a:gd name="connsiteY8" fmla="*/ 807699 h 330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8611" h="3307393" fill="none" extrusionOk="0">
                  <a:moveTo>
                    <a:pt x="0" y="807699"/>
                  </a:moveTo>
                  <a:cubicBezTo>
                    <a:pt x="-17526" y="445150"/>
                    <a:pt x="82161" y="-46125"/>
                    <a:pt x="288456" y="0"/>
                  </a:cubicBezTo>
                  <a:cubicBezTo>
                    <a:pt x="3210010" y="92717"/>
                    <a:pt x="8942310" y="-1256869"/>
                    <a:pt x="11910153" y="0"/>
                  </a:cubicBezTo>
                  <a:cubicBezTo>
                    <a:pt x="12086233" y="6958"/>
                    <a:pt x="12136048" y="306510"/>
                    <a:pt x="12198610" y="807699"/>
                  </a:cubicBezTo>
                  <a:cubicBezTo>
                    <a:pt x="12420188" y="1273460"/>
                    <a:pt x="12171534" y="1910911"/>
                    <a:pt x="12198610" y="2499693"/>
                  </a:cubicBezTo>
                  <a:cubicBezTo>
                    <a:pt x="12239114" y="2904011"/>
                    <a:pt x="12099051" y="3268915"/>
                    <a:pt x="11910153" y="3307393"/>
                  </a:cubicBezTo>
                  <a:cubicBezTo>
                    <a:pt x="9830128" y="3509762"/>
                    <a:pt x="3019189" y="2905307"/>
                    <a:pt x="288456" y="3307393"/>
                  </a:cubicBezTo>
                  <a:cubicBezTo>
                    <a:pt x="60843" y="3283386"/>
                    <a:pt x="-157213" y="2943162"/>
                    <a:pt x="0" y="2499693"/>
                  </a:cubicBezTo>
                  <a:cubicBezTo>
                    <a:pt x="-1545" y="1801889"/>
                    <a:pt x="10276" y="1181348"/>
                    <a:pt x="0" y="807699"/>
                  </a:cubicBezTo>
                  <a:close/>
                </a:path>
                <a:path w="12198611" h="3307393" stroke="0" extrusionOk="0">
                  <a:moveTo>
                    <a:pt x="0" y="807699"/>
                  </a:moveTo>
                  <a:cubicBezTo>
                    <a:pt x="-50615" y="281016"/>
                    <a:pt x="59643" y="-66"/>
                    <a:pt x="288456" y="0"/>
                  </a:cubicBezTo>
                  <a:cubicBezTo>
                    <a:pt x="1640903" y="-344537"/>
                    <a:pt x="10584125" y="484875"/>
                    <a:pt x="11910153" y="0"/>
                  </a:cubicBezTo>
                  <a:cubicBezTo>
                    <a:pt x="12073795" y="-84170"/>
                    <a:pt x="12106700" y="375823"/>
                    <a:pt x="12198610" y="807699"/>
                  </a:cubicBezTo>
                  <a:cubicBezTo>
                    <a:pt x="12000214" y="1387399"/>
                    <a:pt x="12232651" y="1945625"/>
                    <a:pt x="12198610" y="2499693"/>
                  </a:cubicBezTo>
                  <a:cubicBezTo>
                    <a:pt x="12213436" y="2886584"/>
                    <a:pt x="12107105" y="3273984"/>
                    <a:pt x="11910153" y="3307393"/>
                  </a:cubicBezTo>
                  <a:cubicBezTo>
                    <a:pt x="7043728" y="3168861"/>
                    <a:pt x="5118913" y="3484696"/>
                    <a:pt x="288456" y="3307393"/>
                  </a:cubicBezTo>
                  <a:cubicBezTo>
                    <a:pt x="181188" y="3338779"/>
                    <a:pt x="-61119" y="3085641"/>
                    <a:pt x="0" y="2499693"/>
                  </a:cubicBezTo>
                  <a:cubicBezTo>
                    <a:pt x="-37013" y="1941659"/>
                    <a:pt x="54789" y="1222012"/>
                    <a:pt x="0" y="807699"/>
                  </a:cubicBezTo>
                  <a:close/>
                </a:path>
                <a:path w="12198611" h="3307393" fill="none" stroke="0" extrusionOk="0">
                  <a:moveTo>
                    <a:pt x="0" y="807699"/>
                  </a:moveTo>
                  <a:cubicBezTo>
                    <a:pt x="-17112" y="359207"/>
                    <a:pt x="126004" y="-43533"/>
                    <a:pt x="288456" y="0"/>
                  </a:cubicBezTo>
                  <a:cubicBezTo>
                    <a:pt x="4192008" y="-100505"/>
                    <a:pt x="8657536" y="16115"/>
                    <a:pt x="11910153" y="0"/>
                  </a:cubicBezTo>
                  <a:cubicBezTo>
                    <a:pt x="12104918" y="2078"/>
                    <a:pt x="12081905" y="326177"/>
                    <a:pt x="12198610" y="807699"/>
                  </a:cubicBezTo>
                  <a:cubicBezTo>
                    <a:pt x="12253636" y="1311928"/>
                    <a:pt x="12178348" y="1855383"/>
                    <a:pt x="12198610" y="2499693"/>
                  </a:cubicBezTo>
                  <a:cubicBezTo>
                    <a:pt x="12205689" y="2924522"/>
                    <a:pt x="12071187" y="3268472"/>
                    <a:pt x="11910153" y="3307393"/>
                  </a:cubicBezTo>
                  <a:cubicBezTo>
                    <a:pt x="10256527" y="4109816"/>
                    <a:pt x="3096495" y="3470423"/>
                    <a:pt x="288456" y="3307393"/>
                  </a:cubicBezTo>
                  <a:cubicBezTo>
                    <a:pt x="70758" y="3375891"/>
                    <a:pt x="-74892" y="3019386"/>
                    <a:pt x="0" y="2499693"/>
                  </a:cubicBezTo>
                  <a:cubicBezTo>
                    <a:pt x="1598" y="1960569"/>
                    <a:pt x="-6712" y="1138367"/>
                    <a:pt x="0" y="807699"/>
                  </a:cubicBezTo>
                  <a:close/>
                </a:path>
                <a:path w="12198611" h="3307393" fill="none" stroke="0" extrusionOk="0">
                  <a:moveTo>
                    <a:pt x="0" y="807699"/>
                  </a:moveTo>
                  <a:cubicBezTo>
                    <a:pt x="-17479" y="387473"/>
                    <a:pt x="73813" y="-29727"/>
                    <a:pt x="288456" y="0"/>
                  </a:cubicBezTo>
                  <a:cubicBezTo>
                    <a:pt x="3719229" y="189253"/>
                    <a:pt x="9445231" y="-795139"/>
                    <a:pt x="11910153" y="0"/>
                  </a:cubicBezTo>
                  <a:cubicBezTo>
                    <a:pt x="12039944" y="-23516"/>
                    <a:pt x="12119114" y="295389"/>
                    <a:pt x="12198610" y="807699"/>
                  </a:cubicBezTo>
                  <a:cubicBezTo>
                    <a:pt x="12412397" y="1318467"/>
                    <a:pt x="12200909" y="1873011"/>
                    <a:pt x="12198610" y="2499693"/>
                  </a:cubicBezTo>
                  <a:cubicBezTo>
                    <a:pt x="12242199" y="2893614"/>
                    <a:pt x="12062193" y="3276067"/>
                    <a:pt x="11910153" y="3307393"/>
                  </a:cubicBezTo>
                  <a:cubicBezTo>
                    <a:pt x="9973518" y="3783830"/>
                    <a:pt x="2952232" y="2929777"/>
                    <a:pt x="288456" y="3307393"/>
                  </a:cubicBezTo>
                  <a:cubicBezTo>
                    <a:pt x="35215" y="3294070"/>
                    <a:pt x="-106150" y="2954359"/>
                    <a:pt x="0" y="2499693"/>
                  </a:cubicBezTo>
                  <a:cubicBezTo>
                    <a:pt x="-13747" y="1879989"/>
                    <a:pt x="-59229" y="1180705"/>
                    <a:pt x="0" y="807699"/>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5645060"/>
                        <a:gd name="connsiteY0" fmla="*/ 1167166 h 4779349"/>
                        <a:gd name="connsiteX1" fmla="*/ 369954 w 15645060"/>
                        <a:gd name="connsiteY1" fmla="*/ 0 h 4779349"/>
                        <a:gd name="connsiteX2" fmla="*/ 15275105 w 15645060"/>
                        <a:gd name="connsiteY2" fmla="*/ 0 h 4779349"/>
                        <a:gd name="connsiteX3" fmla="*/ 15645059 w 15645060"/>
                        <a:gd name="connsiteY3" fmla="*/ 1167166 h 4779349"/>
                        <a:gd name="connsiteX4" fmla="*/ 15645059 w 15645060"/>
                        <a:gd name="connsiteY4" fmla="*/ 3612182 h 4779349"/>
                        <a:gd name="connsiteX5" fmla="*/ 15275105 w 15645060"/>
                        <a:gd name="connsiteY5" fmla="*/ 4779349 h 4779349"/>
                        <a:gd name="connsiteX6" fmla="*/ 369954 w 15645060"/>
                        <a:gd name="connsiteY6" fmla="*/ 4779349 h 4779349"/>
                        <a:gd name="connsiteX7" fmla="*/ 0 w 15645060"/>
                        <a:gd name="connsiteY7" fmla="*/ 3612182 h 4779349"/>
                        <a:gd name="connsiteX8" fmla="*/ 0 w 15645060"/>
                        <a:gd name="connsiteY8" fmla="*/ 1167166 h 4779349"/>
                        <a:gd name="connsiteX0" fmla="*/ 0 w 15645060"/>
                        <a:gd name="connsiteY0" fmla="*/ 1167166 h 4779349"/>
                        <a:gd name="connsiteX1" fmla="*/ 369954 w 15645060"/>
                        <a:gd name="connsiteY1" fmla="*/ 0 h 4779349"/>
                        <a:gd name="connsiteX2" fmla="*/ 15275105 w 15645060"/>
                        <a:gd name="connsiteY2" fmla="*/ 0 h 4779349"/>
                        <a:gd name="connsiteX3" fmla="*/ 15645059 w 15645060"/>
                        <a:gd name="connsiteY3" fmla="*/ 1167166 h 4779349"/>
                        <a:gd name="connsiteX4" fmla="*/ 15645059 w 15645060"/>
                        <a:gd name="connsiteY4" fmla="*/ 3612182 h 4779349"/>
                        <a:gd name="connsiteX5" fmla="*/ 15275105 w 15645060"/>
                        <a:gd name="connsiteY5" fmla="*/ 4779349 h 4779349"/>
                        <a:gd name="connsiteX6" fmla="*/ 369954 w 15645060"/>
                        <a:gd name="connsiteY6" fmla="*/ 4779349 h 4779349"/>
                        <a:gd name="connsiteX7" fmla="*/ 0 w 15645060"/>
                        <a:gd name="connsiteY7" fmla="*/ 3612182 h 4779349"/>
                        <a:gd name="connsiteX8" fmla="*/ 0 w 15645060"/>
                        <a:gd name="connsiteY8" fmla="*/ 1167166 h 4779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45060" h="4779349" fill="none" extrusionOk="0">
                          <a:moveTo>
                            <a:pt x="0" y="1167166"/>
                          </a:moveTo>
                          <a:cubicBezTo>
                            <a:pt x="-11818" y="601182"/>
                            <a:pt x="113715" y="-60337"/>
                            <a:pt x="369954" y="0"/>
                          </a:cubicBezTo>
                          <a:cubicBezTo>
                            <a:pt x="4420007" y="33258"/>
                            <a:pt x="11483379" y="-1293649"/>
                            <a:pt x="15275105" y="0"/>
                          </a:cubicBezTo>
                          <a:cubicBezTo>
                            <a:pt x="15494154" y="7730"/>
                            <a:pt x="15575636" y="453198"/>
                            <a:pt x="15645059" y="1167166"/>
                          </a:cubicBezTo>
                          <a:cubicBezTo>
                            <a:pt x="15858904" y="1848709"/>
                            <a:pt x="15606622" y="2745846"/>
                            <a:pt x="15645059" y="3612182"/>
                          </a:cubicBezTo>
                          <a:cubicBezTo>
                            <a:pt x="15677050" y="4213447"/>
                            <a:pt x="15490326" y="4756783"/>
                            <a:pt x="15275105" y="4779349"/>
                          </a:cubicBezTo>
                          <a:cubicBezTo>
                            <a:pt x="12716960" y="5077952"/>
                            <a:pt x="4026200" y="4273685"/>
                            <a:pt x="369954" y="4779349"/>
                          </a:cubicBezTo>
                          <a:cubicBezTo>
                            <a:pt x="88670" y="4747979"/>
                            <a:pt x="-123049" y="4254229"/>
                            <a:pt x="0" y="3612182"/>
                          </a:cubicBezTo>
                          <a:cubicBezTo>
                            <a:pt x="-5054" y="2656739"/>
                            <a:pt x="10233" y="1733704"/>
                            <a:pt x="0" y="1167166"/>
                          </a:cubicBezTo>
                          <a:close/>
                        </a:path>
                        <a:path w="15645060" h="4779349" stroke="0" extrusionOk="0">
                          <a:moveTo>
                            <a:pt x="0" y="1167166"/>
                          </a:moveTo>
                          <a:cubicBezTo>
                            <a:pt x="-43973" y="413267"/>
                            <a:pt x="124343" y="3240"/>
                            <a:pt x="369954" y="0"/>
                          </a:cubicBezTo>
                          <a:cubicBezTo>
                            <a:pt x="2076577" y="-470404"/>
                            <a:pt x="13670042" y="437778"/>
                            <a:pt x="15275105" y="0"/>
                          </a:cubicBezTo>
                          <a:cubicBezTo>
                            <a:pt x="15475631" y="-40444"/>
                            <a:pt x="15545456" y="534804"/>
                            <a:pt x="15645059" y="1167166"/>
                          </a:cubicBezTo>
                          <a:cubicBezTo>
                            <a:pt x="15496348" y="2045377"/>
                            <a:pt x="15631944" y="2865449"/>
                            <a:pt x="15645059" y="3612182"/>
                          </a:cubicBezTo>
                          <a:cubicBezTo>
                            <a:pt x="15661908" y="4183613"/>
                            <a:pt x="15489649" y="4743683"/>
                            <a:pt x="15275105" y="4779349"/>
                          </a:cubicBezTo>
                          <a:cubicBezTo>
                            <a:pt x="9085842" y="4575403"/>
                            <a:pt x="6833821" y="5098776"/>
                            <a:pt x="369954" y="4779349"/>
                          </a:cubicBezTo>
                          <a:cubicBezTo>
                            <a:pt x="203753" y="4805895"/>
                            <a:pt x="-54593" y="4400090"/>
                            <a:pt x="0" y="3612182"/>
                          </a:cubicBezTo>
                          <a:cubicBezTo>
                            <a:pt x="-38746" y="2798820"/>
                            <a:pt x="14887" y="1714747"/>
                            <a:pt x="0" y="1167166"/>
                          </a:cubicBezTo>
                          <a:close/>
                        </a:path>
                        <a:path w="15645060" h="4779349" fill="none" stroke="0" extrusionOk="0">
                          <a:moveTo>
                            <a:pt x="0" y="1167166"/>
                          </a:moveTo>
                          <a:cubicBezTo>
                            <a:pt x="-7388" y="568554"/>
                            <a:pt x="134718" y="-26445"/>
                            <a:pt x="369954" y="0"/>
                          </a:cubicBezTo>
                          <a:cubicBezTo>
                            <a:pt x="5328900" y="55600"/>
                            <a:pt x="11613419" y="-551160"/>
                            <a:pt x="15275105" y="0"/>
                          </a:cubicBezTo>
                          <a:cubicBezTo>
                            <a:pt x="15469647" y="-5614"/>
                            <a:pt x="15555079" y="446322"/>
                            <a:pt x="15645059" y="1167166"/>
                          </a:cubicBezTo>
                          <a:cubicBezTo>
                            <a:pt x="15758702" y="1900720"/>
                            <a:pt x="15627394" y="2671419"/>
                            <a:pt x="15645059" y="3612182"/>
                          </a:cubicBezTo>
                          <a:cubicBezTo>
                            <a:pt x="15660094" y="4224849"/>
                            <a:pt x="15473828" y="4753451"/>
                            <a:pt x="15275105" y="4779349"/>
                          </a:cubicBezTo>
                          <a:cubicBezTo>
                            <a:pt x="13063991" y="5840009"/>
                            <a:pt x="4569434" y="4573027"/>
                            <a:pt x="369954" y="4779349"/>
                          </a:cubicBezTo>
                          <a:cubicBezTo>
                            <a:pt x="69578" y="4784231"/>
                            <a:pt x="-96714" y="4323412"/>
                            <a:pt x="0" y="3612182"/>
                          </a:cubicBezTo>
                          <a:cubicBezTo>
                            <a:pt x="-14469" y="2776286"/>
                            <a:pt x="-65325" y="1724879"/>
                            <a:pt x="0" y="11671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0" dirty="0">
                  <a:solidFill>
                    <a:srgbClr val="000000"/>
                  </a:solidFill>
                  <a:effectLst/>
                  <a:latin typeface="Calibri" panose="020F0502020204030204" pitchFamily="34" charset="0"/>
                  <a:cs typeface="Calibri" panose="020F0502020204030204" pitchFamily="34" charset="0"/>
                </a:rPr>
                <a:t>3. </a:t>
              </a:r>
              <a:r>
                <a:rPr lang="vi-VN" sz="4800" b="1" i="0" dirty="0">
                  <a:solidFill>
                    <a:srgbClr val="000000"/>
                  </a:solidFill>
                  <a:effectLst/>
                  <a:latin typeface="Calibri" panose="020F0502020204030204" pitchFamily="34" charset="0"/>
                  <a:cs typeface="Calibri" panose="020F0502020204030204" pitchFamily="34" charset="0"/>
                </a:rPr>
                <a:t>Tìm 1 đến 2 từ có nghĩa giống với từ “mẹ”.</a:t>
              </a:r>
              <a:endParaRPr lang="vi-VN" sz="4800" b="0" i="0" dirty="0">
                <a:solidFill>
                  <a:srgbClr val="000000"/>
                </a:solidFill>
                <a:effectLst/>
                <a:latin typeface="Calibri" panose="020F0502020204030204" pitchFamily="34" charset="0"/>
                <a:cs typeface="Calibri" panose="020F0502020204030204" pitchFamily="34" charset="0"/>
              </a:endParaRPr>
            </a:p>
          </p:txBody>
        </p:sp>
        <p:pic>
          <p:nvPicPr>
            <p:cNvPr id="13" name="Picture 4">
              <a:extLst>
                <a:ext uri="{FF2B5EF4-FFF2-40B4-BE49-F238E27FC236}">
                  <a16:creationId xmlns:a16="http://schemas.microsoft.com/office/drawing/2014/main" id="{3D10551D-2412-E8CC-FEDA-865453EF7976}"/>
                </a:ext>
              </a:extLst>
            </p:cNvPr>
            <p:cNvPicPr>
              <a:picLocks noChangeAspect="1"/>
            </p:cNvPicPr>
            <p:nvPr/>
          </p:nvPicPr>
          <p:blipFill>
            <a:blip r:embed="rId5"/>
            <a:stretch>
              <a:fillRect/>
            </a:stretch>
          </p:blipFill>
          <p:spPr>
            <a:xfrm>
              <a:off x="308203" y="2337884"/>
              <a:ext cx="883459" cy="1111405"/>
            </a:xfrm>
            <a:prstGeom prst="rect">
              <a:avLst/>
            </a:prstGeom>
          </p:spPr>
        </p:pic>
      </p:grpSp>
      <p:grpSp>
        <p:nvGrpSpPr>
          <p:cNvPr id="14" name="Group 13">
            <a:extLst>
              <a:ext uri="{FF2B5EF4-FFF2-40B4-BE49-F238E27FC236}">
                <a16:creationId xmlns:a16="http://schemas.microsoft.com/office/drawing/2014/main" id="{5044309F-A6D1-A4DA-6CE9-8B7434BDB342}"/>
              </a:ext>
            </a:extLst>
          </p:cNvPr>
          <p:cNvGrpSpPr/>
          <p:nvPr/>
        </p:nvGrpSpPr>
        <p:grpSpPr>
          <a:xfrm>
            <a:off x="5867400" y="7353300"/>
            <a:ext cx="6861393" cy="1429143"/>
            <a:chOff x="5635407" y="7524357"/>
            <a:chExt cx="5535345" cy="1176915"/>
          </a:xfrm>
        </p:grpSpPr>
        <p:sp>
          <p:nvSpPr>
            <p:cNvPr id="15" name="Hình chữ nhật: Góc Tròn 6">
              <a:extLst>
                <a:ext uri="{FF2B5EF4-FFF2-40B4-BE49-F238E27FC236}">
                  <a16:creationId xmlns:a16="http://schemas.microsoft.com/office/drawing/2014/main" id="{037DA71A-92B4-BBD6-A722-51A997F7BFAE}"/>
                </a:ext>
              </a:extLst>
            </p:cNvPr>
            <p:cNvSpPr/>
            <p:nvPr/>
          </p:nvSpPr>
          <p:spPr>
            <a:xfrm>
              <a:off x="6705600" y="7581900"/>
              <a:ext cx="4465152" cy="1061829"/>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6" name="Hộp Văn bản 7">
              <a:extLst>
                <a:ext uri="{FF2B5EF4-FFF2-40B4-BE49-F238E27FC236}">
                  <a16:creationId xmlns:a16="http://schemas.microsoft.com/office/drawing/2014/main" id="{7D20C724-8C80-AA51-BDF8-5968F585B9A1}"/>
                </a:ext>
              </a:extLst>
            </p:cNvPr>
            <p:cNvSpPr txBox="1"/>
            <p:nvPr/>
          </p:nvSpPr>
          <p:spPr>
            <a:xfrm>
              <a:off x="6987822" y="7649860"/>
              <a:ext cx="4118720" cy="836409"/>
            </a:xfrm>
            <a:prstGeom prst="rect">
              <a:avLst/>
            </a:prstGeom>
            <a:noFill/>
          </p:spPr>
          <p:txBody>
            <a:bodyPr wrap="square" rtlCol="0">
              <a:spAutoFit/>
            </a:bodyPr>
            <a:lstStyle/>
            <a:p>
              <a:pPr defTabSz="1371600">
                <a:defRPr/>
              </a:pPr>
              <a:r>
                <a:rPr lang="vi-VN" sz="6000" b="1" dirty="0">
                  <a:solidFill>
                    <a:prstClr val="black"/>
                  </a:solidFill>
                  <a:latin typeface="Calibri" panose="020F0502020204030204"/>
                </a:rPr>
                <a:t>má – bu - u</a:t>
              </a:r>
              <a:endParaRPr lang="en-US" sz="6000" b="1" dirty="0">
                <a:solidFill>
                  <a:prstClr val="black"/>
                </a:solidFill>
                <a:latin typeface="Calibri" panose="020F0502020204030204"/>
              </a:endParaRPr>
            </a:p>
          </p:txBody>
        </p:sp>
        <p:pic>
          <p:nvPicPr>
            <p:cNvPr id="17" name="Picture 4" descr="Mặt Trời Mỉm Cười Sun Nụ Mùa - Miễn Phí vector hình ảnh trên Pixabay">
              <a:extLst>
                <a:ext uri="{FF2B5EF4-FFF2-40B4-BE49-F238E27FC236}">
                  <a16:creationId xmlns:a16="http://schemas.microsoft.com/office/drawing/2014/main" id="{E33DD648-F56B-2BDB-D3E2-F106406557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5407" y="7524357"/>
              <a:ext cx="1230858" cy="1176915"/>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29184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8172638" y="4327023"/>
            <a:ext cx="6100359" cy="6100359"/>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10139159" y="5237203"/>
            <a:ext cx="1642208" cy="2196452"/>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762748" y="6216560"/>
            <a:ext cx="1642208" cy="2196452"/>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11334206" y="5489980"/>
            <a:ext cx="1642208" cy="2196452"/>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11039807" y="6272215"/>
            <a:ext cx="1642208" cy="2196452"/>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6742100" y="610934"/>
            <a:ext cx="5517060" cy="33528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srgbClr val="FF0000"/>
              </a:solidFill>
              <a:latin typeface="#9Slide05 SVNClementine" panose="020F0502020204030203" pitchFamily="34" charset="0"/>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6936046" y="1211907"/>
            <a:ext cx="5129168" cy="2308324"/>
          </a:xfrm>
          <a:prstGeom prst="rect">
            <a:avLst/>
          </a:prstGeom>
          <a:noFill/>
        </p:spPr>
        <p:txBody>
          <a:bodyPr wrap="square" rtlCol="0">
            <a:spAutoFit/>
          </a:bodyPr>
          <a:lstStyle/>
          <a:p>
            <a:pPr algn="ctr" defTabSz="1371600">
              <a:defRPr/>
            </a:pPr>
            <a:r>
              <a:rPr lang="en-US" sz="4800">
                <a:solidFill>
                  <a:prstClr val="black"/>
                </a:solidFill>
                <a:latin typeface="Calibri" panose="020F0502020204030204"/>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117407" y="1543967"/>
            <a:ext cx="8744693" cy="10012170"/>
          </a:xfrm>
          <a:prstGeom prst="rect">
            <a:avLst/>
          </a:prstGeom>
        </p:spPr>
      </p:pic>
    </p:spTree>
    <p:extLst>
      <p:ext uri="{BB962C8B-B14F-4D97-AF65-F5344CB8AC3E}">
        <p14:creationId xmlns:p14="http://schemas.microsoft.com/office/powerpoint/2010/main" val="22634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DF90D-3A76-D341-2F93-0D8BFC0D4EE3}"/>
              </a:ext>
            </a:extLst>
          </p:cNvPr>
          <p:cNvSpPr>
            <a:spLocks noGrp="1"/>
          </p:cNvSpPr>
          <p:nvPr>
            <p:ph type="title"/>
          </p:nvPr>
        </p:nvSpPr>
        <p:spPr>
          <a:xfrm>
            <a:off x="0" y="0"/>
            <a:ext cx="18288000" cy="10287000"/>
          </a:xfrm>
          <a:solidFill>
            <a:schemeClr val="tx1"/>
          </a:solidFill>
        </p:spPr>
        <p:txBody>
          <a:bodyPr/>
          <a:lstStyle/>
          <a:p>
            <a:endParaRPr lang="en-US"/>
          </a:p>
        </p:txBody>
      </p:sp>
    </p:spTree>
    <p:extLst>
      <p:ext uri="{BB962C8B-B14F-4D97-AF65-F5344CB8AC3E}">
        <p14:creationId xmlns:p14="http://schemas.microsoft.com/office/powerpoint/2010/main" val="88393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475" y="525170"/>
            <a:ext cx="11806998" cy="923330"/>
          </a:xfrm>
          <a:prstGeom prst="rect">
            <a:avLst/>
          </a:prstGeom>
          <a:noFill/>
        </p:spPr>
        <p:txBody>
          <a:bodyPr wrap="square" rtlCol="0">
            <a:spAutoFit/>
          </a:bodyPr>
          <a:lstStyle/>
          <a:p>
            <a:r>
              <a:rPr lang="en-US" sz="5400" dirty="0" err="1">
                <a:solidFill>
                  <a:srgbClr val="FF0000"/>
                </a:solidFill>
                <a:latin typeface="Times New Roman" pitchFamily="18" charset="0"/>
                <a:cs typeface="Times New Roman" pitchFamily="18" charset="0"/>
              </a:rPr>
              <a:t>Hãy</a:t>
            </a:r>
            <a:r>
              <a:rPr lang="en-US" sz="5400" dirty="0">
                <a:solidFill>
                  <a:srgbClr val="FF0000"/>
                </a:solidFill>
                <a:latin typeface="Times New Roman" pitchFamily="18" charset="0"/>
                <a:cs typeface="Times New Roman" pitchFamily="18" charset="0"/>
              </a:rPr>
              <a:t> </a:t>
            </a:r>
            <a:r>
              <a:rPr lang="en-US" sz="5400" dirty="0" err="1">
                <a:solidFill>
                  <a:srgbClr val="FF0000"/>
                </a:solidFill>
                <a:latin typeface="Times New Roman" pitchFamily="18" charset="0"/>
                <a:cs typeface="Times New Roman" pitchFamily="18" charset="0"/>
              </a:rPr>
              <a:t>đặt</a:t>
            </a:r>
            <a:r>
              <a:rPr lang="en-US" sz="5400" dirty="0">
                <a:solidFill>
                  <a:srgbClr val="FF0000"/>
                </a:solidFill>
                <a:latin typeface="Times New Roman" pitchFamily="18" charset="0"/>
                <a:cs typeface="Times New Roman" pitchFamily="18" charset="0"/>
              </a:rPr>
              <a:t> </a:t>
            </a:r>
            <a:r>
              <a:rPr lang="en-US" sz="5400" dirty="0" err="1">
                <a:solidFill>
                  <a:srgbClr val="FF0000"/>
                </a:solidFill>
                <a:latin typeface="Times New Roman" pitchFamily="18" charset="0"/>
                <a:cs typeface="Times New Roman" pitchFamily="18" charset="0"/>
              </a:rPr>
              <a:t>câu</a:t>
            </a:r>
            <a:r>
              <a:rPr lang="en-US" sz="5400" dirty="0">
                <a:solidFill>
                  <a:srgbClr val="FF0000"/>
                </a:solidFill>
                <a:latin typeface="Times New Roman" pitchFamily="18" charset="0"/>
                <a:cs typeface="Times New Roman" pitchFamily="18" charset="0"/>
              </a:rPr>
              <a:t>  </a:t>
            </a:r>
            <a:r>
              <a:rPr lang="en-US" sz="5400" dirty="0" err="1">
                <a:solidFill>
                  <a:srgbClr val="FF0000"/>
                </a:solidFill>
                <a:latin typeface="Times New Roman" pitchFamily="18" charset="0"/>
                <a:cs typeface="Times New Roman" pitchFamily="18" charset="0"/>
              </a:rPr>
              <a:t>với</a:t>
            </a:r>
            <a:r>
              <a:rPr lang="en-US" sz="5400" dirty="0">
                <a:solidFill>
                  <a:srgbClr val="FF0000"/>
                </a:solidFill>
                <a:latin typeface="Times New Roman" pitchFamily="18" charset="0"/>
                <a:cs typeface="Times New Roman" pitchFamily="18" charset="0"/>
              </a:rPr>
              <a:t> 1 </a:t>
            </a:r>
            <a:r>
              <a:rPr lang="en-US" sz="5400" dirty="0" err="1">
                <a:solidFill>
                  <a:srgbClr val="FF0000"/>
                </a:solidFill>
                <a:latin typeface="Times New Roman" pitchFamily="18" charset="0"/>
                <a:cs typeface="Times New Roman" pitchFamily="18" charset="0"/>
              </a:rPr>
              <a:t>động</a:t>
            </a:r>
            <a:r>
              <a:rPr lang="en-US" sz="5400" dirty="0">
                <a:solidFill>
                  <a:srgbClr val="FF0000"/>
                </a:solidFill>
                <a:latin typeface="Times New Roman" pitchFamily="18" charset="0"/>
                <a:cs typeface="Times New Roman" pitchFamily="18" charset="0"/>
              </a:rPr>
              <a:t> </a:t>
            </a:r>
            <a:r>
              <a:rPr lang="en-US" sz="5400" dirty="0" err="1">
                <a:solidFill>
                  <a:srgbClr val="FF0000"/>
                </a:solidFill>
                <a:latin typeface="Times New Roman" pitchFamily="18" charset="0"/>
                <a:cs typeface="Times New Roman" pitchFamily="18" charset="0"/>
              </a:rPr>
              <a:t>từ</a:t>
            </a:r>
            <a:r>
              <a:rPr lang="en-US" sz="5400" dirty="0">
                <a:solidFill>
                  <a:srgbClr val="FF0000"/>
                </a:solidFill>
                <a:latin typeface="Times New Roman" pitchFamily="18" charset="0"/>
                <a:cs typeface="Times New Roman" pitchFamily="18" charset="0"/>
              </a:rPr>
              <a:t> </a:t>
            </a:r>
          </a:p>
        </p:txBody>
      </p:sp>
    </p:spTree>
    <p:controls>
      <mc:AlternateContent xmlns:mc="http://schemas.openxmlformats.org/markup-compatibility/2006">
        <mc:Choice xmlns:v="urn:schemas-microsoft-com:vml" Requires="v">
          <p:control name="TextBox2" r:id="rId1" imgW="14798160" imgH="3368160"/>
        </mc:Choice>
        <mc:Fallback>
          <p:control name="TextBox2" r:id="rId1" imgW="14798160" imgH="3368160">
            <p:pic>
              <p:nvPicPr>
                <p:cNvPr id="2" name="TextBox2"/>
                <p:cNvPicPr preferRelativeResize="0">
                  <a:picLocks noChangeArrowheads="1" noChangeShapeType="1"/>
                </p:cNvPicPr>
                <p:nvPr/>
              </p:nvPicPr>
              <p:blipFill>
                <a:blip r:embed="rId4"/>
                <a:srcRect/>
                <a:stretch>
                  <a:fillRect/>
                </a:stretch>
              </p:blipFill>
              <p:spPr bwMode="auto">
                <a:xfrm>
                  <a:off x="2181225" y="6386513"/>
                  <a:ext cx="14794707" cy="33718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1" r:id="rId2" imgW="14790600" imgH="3368160"/>
        </mc:Choice>
        <mc:Fallback>
          <p:control name="TextBox1" r:id="rId2" imgW="14790600" imgH="3368160">
            <p:pic>
              <p:nvPicPr>
                <p:cNvPr id="3" name="TextBox1"/>
                <p:cNvPicPr preferRelativeResize="0">
                  <a:picLocks noChangeArrowheads="1" noChangeShapeType="1"/>
                </p:cNvPicPr>
                <p:nvPr/>
              </p:nvPicPr>
              <p:blipFill>
                <a:blip r:embed="rId5"/>
                <a:srcRect/>
                <a:stretch>
                  <a:fillRect/>
                </a:stretch>
              </p:blipFill>
              <p:spPr bwMode="auto">
                <a:xfrm>
                  <a:off x="2207420" y="2050257"/>
                  <a:ext cx="14794706" cy="33718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38291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338207" y="664194"/>
            <a:ext cx="17611587" cy="8958611"/>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pic>
        <p:nvPicPr>
          <p:cNvPr id="31" name="图片 67593" descr="PPT素材-21">
            <a:extLst>
              <a:ext uri="{FF2B5EF4-FFF2-40B4-BE49-F238E27FC236}">
                <a16:creationId xmlns:a16="http://schemas.microsoft.com/office/drawing/2014/main" id="{1EF22598-E450-D699-E4DC-34975D6FCF9E}"/>
              </a:ext>
            </a:extLst>
          </p:cNvPr>
          <p:cNvPicPr>
            <a:picLocks noChangeAspect="1"/>
          </p:cNvPicPr>
          <p:nvPr/>
        </p:nvPicPr>
        <p:blipFill>
          <a:blip r:embed="rId3"/>
          <a:stretch>
            <a:fillRect/>
          </a:stretch>
        </p:blipFill>
        <p:spPr>
          <a:xfrm>
            <a:off x="8185056" y="114300"/>
            <a:ext cx="9645744" cy="10061572"/>
          </a:xfrm>
          <a:prstGeom prst="rect">
            <a:avLst/>
          </a:prstGeom>
          <a:noFill/>
          <a:ln w="9525">
            <a:noFill/>
          </a:ln>
        </p:spPr>
      </p:pic>
      <p:grpSp>
        <p:nvGrpSpPr>
          <p:cNvPr id="35" name="Group 34">
            <a:extLst>
              <a:ext uri="{FF2B5EF4-FFF2-40B4-BE49-F238E27FC236}">
                <a16:creationId xmlns:a16="http://schemas.microsoft.com/office/drawing/2014/main" id="{87845D17-A278-2852-C905-1C9B5DB500D5}"/>
              </a:ext>
            </a:extLst>
          </p:cNvPr>
          <p:cNvGrpSpPr/>
          <p:nvPr/>
        </p:nvGrpSpPr>
        <p:grpSpPr>
          <a:xfrm>
            <a:off x="762000" y="3543300"/>
            <a:ext cx="7620000" cy="4953000"/>
            <a:chOff x="8877299" y="85725"/>
            <a:chExt cx="2428876" cy="1876425"/>
          </a:xfrm>
        </p:grpSpPr>
        <p:sp>
          <p:nvSpPr>
            <p:cNvPr id="36" name="Freeform 8">
              <a:extLst>
                <a:ext uri="{FF2B5EF4-FFF2-40B4-BE49-F238E27FC236}">
                  <a16:creationId xmlns:a16="http://schemas.microsoft.com/office/drawing/2014/main" id="{FB548252-E9E0-878F-E51B-FF8806BC9DAC}"/>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7" name="TextBox 36">
              <a:extLst>
                <a:ext uri="{FF2B5EF4-FFF2-40B4-BE49-F238E27FC236}">
                  <a16:creationId xmlns:a16="http://schemas.microsoft.com/office/drawing/2014/main" id="{CBBBC93C-B052-644F-BA8D-7A1DAB77F346}"/>
                </a:ext>
              </a:extLst>
            </p:cNvPr>
            <p:cNvSpPr txBox="1"/>
            <p:nvPr/>
          </p:nvSpPr>
          <p:spPr>
            <a:xfrm>
              <a:off x="8987532" y="885825"/>
              <a:ext cx="2238231" cy="8745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a:ea typeface="+mn-ea"/>
                  <a:cs typeface="#9Slide03 Arima Madurai Black" panose="00000A00000000000000" pitchFamily="2" charset="0"/>
                </a:rPr>
                <a:t>Đoạn</a:t>
              </a:r>
              <a:r>
                <a:rPr kumimoji="0" lang="en-US" sz="4800" b="1" i="0" u="none" strike="noStrike" kern="1200" cap="none" spc="0" normalizeH="0" baseline="0" noProof="0" dirty="0">
                  <a:ln>
                    <a:noFill/>
                  </a:ln>
                  <a:solidFill>
                    <a:srgbClr val="002060"/>
                  </a:solidFill>
                  <a:effectLst/>
                  <a:uLnTx/>
                  <a:uFillTx/>
                  <a:latin typeface="Calibri"/>
                  <a:ea typeface="+mn-ea"/>
                  <a:cs typeface="#9Slide03 Arima Madurai Black" panose="00000A00000000000000" pitchFamily="2" charset="0"/>
                </a:rPr>
                <a:t> b </a:t>
              </a:r>
              <a:r>
                <a:rPr kumimoji="0" lang="en-US" sz="4800" b="1" i="0" u="none" strike="noStrike" kern="1200" cap="none" spc="0" normalizeH="0" baseline="0" noProof="0" dirty="0" err="1">
                  <a:ln>
                    <a:noFill/>
                  </a:ln>
                  <a:solidFill>
                    <a:srgbClr val="002060"/>
                  </a:solidFill>
                  <a:effectLst/>
                  <a:uLnTx/>
                  <a:uFillTx/>
                  <a:latin typeface="Calibri"/>
                  <a:ea typeface="+mn-ea"/>
                  <a:cs typeface="#9Slide03 Arima Madurai Black" panose="00000A00000000000000" pitchFamily="2" charset="0"/>
                </a:rPr>
                <a:t>chứa</a:t>
              </a:r>
              <a:r>
                <a:rPr kumimoji="0" lang="en-US" sz="4800" b="1" i="0" u="none" strike="noStrike" kern="1200" cap="none" spc="0" normalizeH="0" baseline="0" noProof="0" dirty="0">
                  <a:ln>
                    <a:noFill/>
                  </a:ln>
                  <a:solidFill>
                    <a:srgbClr val="002060"/>
                  </a:solidFill>
                  <a:effectLst/>
                  <a:uLnTx/>
                  <a:uFillTx/>
                  <a:latin typeface="Calibri"/>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Calibri"/>
                  <a:ea typeface="+mn-ea"/>
                  <a:cs typeface="#9Slide03 Arima Madurai Black" panose="00000A00000000000000" pitchFamily="2" charset="0"/>
                </a:rPr>
                <a:t>các</a:t>
              </a:r>
              <a:r>
                <a:rPr kumimoji="0" lang="en-US" sz="4800" b="1" i="0" u="none" strike="noStrike" kern="1200" cap="none" spc="0" normalizeH="0" baseline="0" noProof="0" dirty="0">
                  <a:ln>
                    <a:noFill/>
                  </a:ln>
                  <a:solidFill>
                    <a:srgbClr val="002060"/>
                  </a:solidFill>
                  <a:effectLst/>
                  <a:uLnTx/>
                  <a:uFillTx/>
                  <a:latin typeface="Calibri"/>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Calibri"/>
                  <a:ea typeface="+mn-ea"/>
                  <a:cs typeface="#9Slide03 Arima Madurai Black" panose="00000A00000000000000" pitchFamily="2" charset="0"/>
                </a:rPr>
                <a:t>từ</a:t>
              </a:r>
              <a:r>
                <a:rPr kumimoji="0" lang="en-US" sz="4800" b="1" i="0" u="none" strike="noStrike" kern="1200" cap="none" spc="0" normalizeH="0" baseline="0" noProof="0" dirty="0">
                  <a:ln>
                    <a:noFill/>
                  </a:ln>
                  <a:solidFill>
                    <a:srgbClr val="002060"/>
                  </a:solidFill>
                  <a:effectLst/>
                  <a:uLnTx/>
                  <a:uFillTx/>
                  <a:latin typeface="Calibri"/>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Calibri"/>
                  <a:ea typeface="+mn-ea"/>
                  <a:cs typeface="#9Slide03 Arima Madurai Black" panose="00000A00000000000000" pitchFamily="2" charset="0"/>
                </a:rPr>
                <a:t>có</a:t>
              </a:r>
              <a:r>
                <a:rPr kumimoji="0" lang="en-US" sz="4800" b="1" i="0" u="none" strike="noStrike" kern="1200" cap="none" spc="0" normalizeH="0" baseline="0" noProof="0" dirty="0">
                  <a:ln>
                    <a:noFill/>
                  </a:ln>
                  <a:solidFill>
                    <a:srgbClr val="002060"/>
                  </a:solidFill>
                  <a:effectLst/>
                  <a:uLnTx/>
                  <a:uFillTx/>
                  <a:latin typeface="Calibri"/>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Calibri"/>
                  <a:ea typeface="+mn-ea"/>
                  <a:cs typeface="#9Slide03 Arima Madurai Black" panose="00000A00000000000000" pitchFamily="2" charset="0"/>
                </a:rPr>
                <a:t>nghĩa</a:t>
              </a:r>
              <a:r>
                <a:rPr kumimoji="0" lang="en-US" sz="4800" b="1" i="0" u="none" strike="noStrike" kern="1200" cap="none" spc="0" normalizeH="0" baseline="0" noProof="0" dirty="0">
                  <a:ln>
                    <a:noFill/>
                  </a:ln>
                  <a:solidFill>
                    <a:srgbClr val="002060"/>
                  </a:solidFill>
                  <a:effectLst/>
                  <a:uLnTx/>
                  <a:uFillTx/>
                  <a:latin typeface="Calibri"/>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Calibri"/>
                  <a:ea typeface="+mn-ea"/>
                  <a:cs typeface="#9Slide03 Arima Madurai Black" panose="00000A00000000000000" pitchFamily="2" charset="0"/>
                </a:rPr>
                <a:t>giống</a:t>
              </a:r>
              <a:r>
                <a:rPr kumimoji="0" lang="en-US" sz="4800" b="1" i="0" u="none" strike="noStrike" kern="1200" cap="none" spc="0" normalizeH="0" baseline="0" noProof="0" dirty="0">
                  <a:ln>
                    <a:noFill/>
                  </a:ln>
                  <a:solidFill>
                    <a:srgbClr val="002060"/>
                  </a:solidFill>
                  <a:effectLst/>
                  <a:uLnTx/>
                  <a:uFillTx/>
                  <a:latin typeface="Calibri"/>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002060"/>
                  </a:solidFill>
                  <a:effectLst/>
                  <a:uLnTx/>
                  <a:uFillTx/>
                  <a:latin typeface="Calibri"/>
                  <a:ea typeface="+mn-ea"/>
                  <a:cs typeface="#9Slide03 Arima Madurai Black" panose="00000A00000000000000" pitchFamily="2" charset="0"/>
                </a:rPr>
                <a:t>nhau</a:t>
              </a:r>
              <a:r>
                <a:rPr kumimoji="0" lang="en-US" sz="4800" b="1" i="0" u="none" strike="noStrike" kern="1200" cap="none" spc="0" normalizeH="0" baseline="0" noProof="0" dirty="0">
                  <a:ln>
                    <a:noFill/>
                  </a:ln>
                  <a:solidFill>
                    <a:srgbClr val="002060"/>
                  </a:solidFill>
                  <a:effectLst/>
                  <a:uLnTx/>
                  <a:uFillTx/>
                  <a:latin typeface="Calibri"/>
                  <a:ea typeface="+mn-ea"/>
                  <a:cs typeface="#9Slide03 Arima Madurai Black" panose="00000A00000000000000" pitchFamily="2" charset="0"/>
                </a:rPr>
                <a:t>: </a:t>
              </a:r>
              <a:r>
                <a:rPr kumimoji="0" lang="en-US" sz="4800" b="1" i="0" u="none" strike="noStrike" kern="1200" cap="none" spc="0" normalizeH="0" baseline="0" noProof="0" dirty="0">
                  <a:ln>
                    <a:noFill/>
                  </a:ln>
                  <a:solidFill>
                    <a:srgbClr val="FF0000"/>
                  </a:solidFill>
                  <a:effectLst/>
                  <a:uLnTx/>
                  <a:uFillTx/>
                  <a:latin typeface="Calibri"/>
                  <a:ea typeface="+mn-ea"/>
                  <a:cs typeface="#9Slide03 Arima Madurai Black" panose="00000A00000000000000" pitchFamily="2" charset="0"/>
                </a:rPr>
                <a:t>ban </a:t>
              </a:r>
              <a:r>
                <a:rPr kumimoji="0" lang="en-US" sz="4800" b="1" i="0" u="none" strike="noStrike" kern="1200" cap="none" spc="0" normalizeH="0" baseline="0" noProof="0" dirty="0" err="1">
                  <a:ln>
                    <a:noFill/>
                  </a:ln>
                  <a:solidFill>
                    <a:srgbClr val="FF0000"/>
                  </a:solidFill>
                  <a:effectLst/>
                  <a:uLnTx/>
                  <a:uFillTx/>
                  <a:latin typeface="Calibri"/>
                  <a:ea typeface="+mn-ea"/>
                  <a:cs typeface="#9Slide03 Arima Madurai Black" panose="00000A00000000000000" pitchFamily="2" charset="0"/>
                </a:rPr>
                <a:t>mai</a:t>
              </a:r>
              <a:r>
                <a:rPr kumimoji="0" lang="en-US" sz="4800" b="1" i="0" u="none" strike="noStrike" kern="1200" cap="none" spc="0" normalizeH="0" baseline="0" noProof="0" dirty="0">
                  <a:ln>
                    <a:noFill/>
                  </a:ln>
                  <a:solidFill>
                    <a:srgbClr val="FF0000"/>
                  </a:solidFill>
                  <a:effectLst/>
                  <a:uLnTx/>
                  <a:uFillTx/>
                  <a:latin typeface="Calibri"/>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FF0000"/>
                  </a:solidFill>
                  <a:effectLst/>
                  <a:uLnTx/>
                  <a:uFillTx/>
                  <a:latin typeface="Calibri"/>
                  <a:ea typeface="+mn-ea"/>
                  <a:cs typeface="#9Slide03 Arima Madurai Black" panose="00000A00000000000000" pitchFamily="2" charset="0"/>
                </a:rPr>
                <a:t>sáng</a:t>
              </a:r>
              <a:r>
                <a:rPr kumimoji="0" lang="en-US" sz="4800" b="1" i="0" u="none" strike="noStrike" kern="1200" cap="none" spc="0" normalizeH="0" baseline="0" noProof="0" dirty="0">
                  <a:ln>
                    <a:noFill/>
                  </a:ln>
                  <a:solidFill>
                    <a:srgbClr val="FF0000"/>
                  </a:solidFill>
                  <a:effectLst/>
                  <a:uLnTx/>
                  <a:uFillTx/>
                  <a:latin typeface="Calibri"/>
                  <a:ea typeface="+mn-ea"/>
                  <a:cs typeface="#9Slide03 Arima Madurai Black" panose="00000A00000000000000" pitchFamily="2" charset="0"/>
                </a:rPr>
                <a:t> </a:t>
              </a:r>
              <a:r>
                <a:rPr kumimoji="0" lang="en-US" sz="4800" b="1" i="0" u="none" strike="noStrike" kern="1200" cap="none" spc="0" normalizeH="0" baseline="0" noProof="0" dirty="0" err="1">
                  <a:ln>
                    <a:noFill/>
                  </a:ln>
                  <a:solidFill>
                    <a:srgbClr val="FF0000"/>
                  </a:solidFill>
                  <a:effectLst/>
                  <a:uLnTx/>
                  <a:uFillTx/>
                  <a:latin typeface="Calibri"/>
                  <a:ea typeface="+mn-ea"/>
                  <a:cs typeface="#9Slide03 Arima Madurai Black" panose="00000A00000000000000" pitchFamily="2" charset="0"/>
                </a:rPr>
                <a:t>sớm</a:t>
              </a:r>
              <a:r>
                <a:rPr kumimoji="0" lang="en-US" sz="4800" b="1" i="0" u="none" strike="noStrike" kern="1200" cap="none" spc="0" normalizeH="0" baseline="0" noProof="0" dirty="0">
                  <a:ln>
                    <a:noFill/>
                  </a:ln>
                  <a:solidFill>
                    <a:srgbClr val="FF0000"/>
                  </a:solidFill>
                  <a:effectLst/>
                  <a:uLnTx/>
                  <a:uFillTx/>
                  <a:latin typeface="Calibri"/>
                  <a:ea typeface="+mn-ea"/>
                  <a:cs typeface="#9Slide03 Arima Madurai Black" panose="00000A00000000000000" pitchFamily="2" charset="0"/>
                </a:rPr>
                <a:t>.</a:t>
              </a:r>
            </a:p>
          </p:txBody>
        </p:sp>
      </p:grpSp>
      <p:sp>
        <p:nvSpPr>
          <p:cNvPr id="40" name="TextBox 39">
            <a:extLst>
              <a:ext uri="{FF2B5EF4-FFF2-40B4-BE49-F238E27FC236}">
                <a16:creationId xmlns:a16="http://schemas.microsoft.com/office/drawing/2014/main" id="{E32CAE3B-161D-8EF9-0688-1A1494AFF6E2}"/>
              </a:ext>
            </a:extLst>
          </p:cNvPr>
          <p:cNvSpPr txBox="1"/>
          <p:nvPr/>
        </p:nvSpPr>
        <p:spPr>
          <a:xfrm>
            <a:off x="9753600" y="3162300"/>
            <a:ext cx="7315200" cy="2800767"/>
          </a:xfrm>
          <a:prstGeom prst="rect">
            <a:avLst/>
          </a:prstGeom>
          <a:noFill/>
        </p:spPr>
        <p:txBody>
          <a:bodyPr wrap="square" rtlCol="0">
            <a:spAutoFit/>
          </a:bodyPr>
          <a:lstStyle/>
          <a:p>
            <a:pPr lvl="0" algn="just">
              <a:spcAft>
                <a:spcPts val="500"/>
              </a:spcAft>
            </a:pPr>
            <a:r>
              <a:rPr lang="vi-VN" sz="4400" b="1" dirty="0">
                <a:solidFill>
                  <a:srgbClr val="002060"/>
                </a:solidFill>
                <a:latin typeface="Cambria" panose="02040503050406030204" pitchFamily="18" charset="0"/>
                <a:ea typeface="Cambria" panose="02040503050406030204" pitchFamily="18" charset="0"/>
              </a:rPr>
              <a:t> </a:t>
            </a:r>
            <a:r>
              <a:rPr lang="en-US" sz="4400" b="1" dirty="0">
                <a:solidFill>
                  <a:srgbClr val="002060"/>
                </a:solidFill>
                <a:latin typeface="Cambria" panose="02040503050406030204" pitchFamily="18" charset="0"/>
                <a:ea typeface="Cambria" panose="02040503050406030204" pitchFamily="18" charset="0"/>
              </a:rPr>
              <a:t>2 </a:t>
            </a:r>
            <a:r>
              <a:rPr lang="vi-VN" sz="4400" b="1" dirty="0">
                <a:solidFill>
                  <a:srgbClr val="002060"/>
                </a:solidFill>
                <a:latin typeface="Cambria" panose="02040503050406030204" pitchFamily="18" charset="0"/>
                <a:ea typeface="Cambria" panose="02040503050406030204" pitchFamily="18" charset="0"/>
              </a:rPr>
              <a:t>từ này đều nói về thời điểm bắt đầu buổi sáng, khi mặt trời sắp nhô lên khỏi đường chân trời</a:t>
            </a:r>
          </a:p>
        </p:txBody>
      </p:sp>
      <p:pic>
        <p:nvPicPr>
          <p:cNvPr id="3" name="Picture 2">
            <a:extLst>
              <a:ext uri="{FF2B5EF4-FFF2-40B4-BE49-F238E27FC236}">
                <a16:creationId xmlns:a16="http://schemas.microsoft.com/office/drawing/2014/main" id="{0FA7998D-551F-A404-6097-B78B191ABFF4}"/>
              </a:ext>
            </a:extLst>
          </p:cNvPr>
          <p:cNvPicPr>
            <a:picLocks noChangeAspect="1"/>
          </p:cNvPicPr>
          <p:nvPr/>
        </p:nvPicPr>
        <p:blipFill>
          <a:blip r:embed="rId6"/>
          <a:stretch>
            <a:fillRect/>
          </a:stretch>
        </p:blipFill>
        <p:spPr>
          <a:xfrm>
            <a:off x="304800" y="1409700"/>
            <a:ext cx="8829734" cy="1676400"/>
          </a:xfrm>
          <a:prstGeom prst="rect">
            <a:avLst/>
          </a:prstGeom>
        </p:spPr>
      </p:pic>
    </p:spTree>
    <p:extLst>
      <p:ext uri="{BB962C8B-B14F-4D97-AF65-F5344CB8AC3E}">
        <p14:creationId xmlns:p14="http://schemas.microsoft.com/office/powerpoint/2010/main" val="214113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0">
                                            <p:txEl>
                                              <p:pRg st="0" end="0"/>
                                            </p:txEl>
                                          </p:spTgt>
                                        </p:tgtEl>
                                        <p:attrNameLst>
                                          <p:attrName>style.visibility</p:attrName>
                                        </p:attrNameLst>
                                      </p:cBhvr>
                                      <p:to>
                                        <p:strVal val="visible"/>
                                      </p:to>
                                    </p:set>
                                    <p:animEffect transition="in" filter="wipe(down)">
                                      <p:cBhvr>
                                        <p:cTn id="19"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8207" y="664194"/>
            <a:ext cx="17611587" cy="8958611"/>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pic>
        <p:nvPicPr>
          <p:cNvPr id="31" name="图片 67593" descr="PPT素材-21">
            <a:extLst>
              <a:ext uri="{FF2B5EF4-FFF2-40B4-BE49-F238E27FC236}">
                <a16:creationId xmlns:a16="http://schemas.microsoft.com/office/drawing/2014/main" id="{1EF22598-E450-D699-E4DC-34975D6FCF9E}"/>
              </a:ext>
            </a:extLst>
          </p:cNvPr>
          <p:cNvPicPr>
            <a:picLocks noChangeAspect="1"/>
          </p:cNvPicPr>
          <p:nvPr/>
        </p:nvPicPr>
        <p:blipFill>
          <a:blip r:embed="rId3"/>
          <a:stretch>
            <a:fillRect/>
          </a:stretch>
        </p:blipFill>
        <p:spPr>
          <a:xfrm>
            <a:off x="8185056" y="114300"/>
            <a:ext cx="9645744" cy="10061572"/>
          </a:xfrm>
          <a:prstGeom prst="rect">
            <a:avLst/>
          </a:prstGeom>
          <a:noFill/>
          <a:ln w="9525">
            <a:noFill/>
          </a:ln>
        </p:spPr>
      </p:pic>
      <p:grpSp>
        <p:nvGrpSpPr>
          <p:cNvPr id="35" name="Group 34">
            <a:extLst>
              <a:ext uri="{FF2B5EF4-FFF2-40B4-BE49-F238E27FC236}">
                <a16:creationId xmlns:a16="http://schemas.microsoft.com/office/drawing/2014/main" id="{87845D17-A278-2852-C905-1C9B5DB500D5}"/>
              </a:ext>
            </a:extLst>
          </p:cNvPr>
          <p:cNvGrpSpPr/>
          <p:nvPr/>
        </p:nvGrpSpPr>
        <p:grpSpPr>
          <a:xfrm>
            <a:off x="762000" y="3543300"/>
            <a:ext cx="7620000" cy="4953000"/>
            <a:chOff x="8877299" y="85725"/>
            <a:chExt cx="2428876" cy="1876425"/>
          </a:xfrm>
        </p:grpSpPr>
        <p:sp>
          <p:nvSpPr>
            <p:cNvPr id="36" name="Freeform 8">
              <a:extLst>
                <a:ext uri="{FF2B5EF4-FFF2-40B4-BE49-F238E27FC236}">
                  <a16:creationId xmlns:a16="http://schemas.microsoft.com/office/drawing/2014/main" id="{FB548252-E9E0-878F-E51B-FF8806BC9DAC}"/>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7" name="TextBox 36">
              <a:extLst>
                <a:ext uri="{FF2B5EF4-FFF2-40B4-BE49-F238E27FC236}">
                  <a16:creationId xmlns:a16="http://schemas.microsoft.com/office/drawing/2014/main" id="{CBBBC93C-B052-644F-BA8D-7A1DAB77F346}"/>
                </a:ext>
              </a:extLst>
            </p:cNvPr>
            <p:cNvSpPr txBox="1"/>
            <p:nvPr/>
          </p:nvSpPr>
          <p:spPr>
            <a:xfrm>
              <a:off x="8987532" y="885825"/>
              <a:ext cx="2238231" cy="8745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cs typeface="#9Slide03 Arima Madurai Black" panose="00000A00000000000000" pitchFamily="2" charset="0"/>
                </a:rPr>
                <a:t>Đoạn</a:t>
              </a:r>
              <a:r>
                <a:rPr lang="en-US" sz="4800" b="1" dirty="0">
                  <a:solidFill>
                    <a:srgbClr val="002060"/>
                  </a:solidFill>
                  <a:cs typeface="#9Slide03 Arima Madurai Black" panose="00000A00000000000000" pitchFamily="2" charset="0"/>
                </a:rPr>
                <a:t> a </a:t>
              </a:r>
              <a:r>
                <a:rPr lang="en-US" sz="4800" b="1" dirty="0" err="1">
                  <a:solidFill>
                    <a:srgbClr val="002060"/>
                  </a:solidFill>
                  <a:cs typeface="#9Slide03 Arima Madurai Black" panose="00000A00000000000000" pitchFamily="2" charset="0"/>
                </a:rPr>
                <a:t>chứa</a:t>
              </a:r>
              <a:r>
                <a:rPr lang="en-US" sz="4800" b="1" dirty="0">
                  <a:solidFill>
                    <a:srgbClr val="002060"/>
                  </a:solidFill>
                  <a:cs typeface="#9Slide03 Arima Madurai Black" panose="00000A00000000000000" pitchFamily="2" charset="0"/>
                </a:rPr>
                <a:t> </a:t>
              </a:r>
              <a:r>
                <a:rPr lang="en-US" sz="4800" b="1" dirty="0" err="1">
                  <a:solidFill>
                    <a:srgbClr val="002060"/>
                  </a:solidFill>
                  <a:cs typeface="#9Slide03 Arima Madurai Black" panose="00000A00000000000000" pitchFamily="2" charset="0"/>
                </a:rPr>
                <a:t>các</a:t>
              </a:r>
              <a:r>
                <a:rPr lang="en-US" sz="4800" b="1" dirty="0">
                  <a:solidFill>
                    <a:srgbClr val="002060"/>
                  </a:solidFill>
                  <a:cs typeface="#9Slide03 Arima Madurai Black" panose="00000A00000000000000" pitchFamily="2" charset="0"/>
                </a:rPr>
                <a:t> </a:t>
              </a:r>
              <a:r>
                <a:rPr lang="en-US" sz="4800" b="1" dirty="0" err="1">
                  <a:solidFill>
                    <a:srgbClr val="002060"/>
                  </a:solidFill>
                  <a:cs typeface="#9Slide03 Arima Madurai Black" panose="00000A00000000000000" pitchFamily="2" charset="0"/>
                </a:rPr>
                <a:t>từ</a:t>
              </a:r>
              <a:r>
                <a:rPr lang="en-US" sz="4800" b="1" dirty="0">
                  <a:solidFill>
                    <a:srgbClr val="002060"/>
                  </a:solidFill>
                  <a:cs typeface="#9Slide03 Arima Madurai Black" panose="00000A00000000000000" pitchFamily="2" charset="0"/>
                </a:rPr>
                <a:t> </a:t>
              </a:r>
              <a:r>
                <a:rPr lang="en-US" sz="4800" b="1" dirty="0" err="1">
                  <a:solidFill>
                    <a:srgbClr val="002060"/>
                  </a:solidFill>
                  <a:cs typeface="#9Slide03 Arima Madurai Black" panose="00000A00000000000000" pitchFamily="2" charset="0"/>
                </a:rPr>
                <a:t>có</a:t>
              </a:r>
              <a:r>
                <a:rPr lang="en-US" sz="4800" b="1" dirty="0">
                  <a:solidFill>
                    <a:srgbClr val="002060"/>
                  </a:solidFill>
                  <a:cs typeface="#9Slide03 Arima Madurai Black" panose="00000A00000000000000" pitchFamily="2" charset="0"/>
                </a:rPr>
                <a:t> </a:t>
              </a:r>
              <a:r>
                <a:rPr lang="en-US" sz="4800" b="1" dirty="0" err="1">
                  <a:solidFill>
                    <a:srgbClr val="002060"/>
                  </a:solidFill>
                  <a:cs typeface="#9Slide03 Arima Madurai Black" panose="00000A00000000000000" pitchFamily="2" charset="0"/>
                </a:rPr>
                <a:t>nghĩa</a:t>
              </a:r>
              <a:r>
                <a:rPr lang="en-US" sz="4800" b="1" dirty="0">
                  <a:solidFill>
                    <a:srgbClr val="002060"/>
                  </a:solidFill>
                  <a:cs typeface="#9Slide03 Arima Madurai Black" panose="00000A00000000000000" pitchFamily="2" charset="0"/>
                </a:rPr>
                <a:t> </a:t>
              </a:r>
              <a:r>
                <a:rPr lang="en-US" sz="4800" b="1" dirty="0" err="1">
                  <a:solidFill>
                    <a:srgbClr val="002060"/>
                  </a:solidFill>
                  <a:cs typeface="#9Slide03 Arima Madurai Black" panose="00000A00000000000000" pitchFamily="2" charset="0"/>
                </a:rPr>
                <a:t>gần</a:t>
              </a:r>
              <a:r>
                <a:rPr lang="en-US" sz="4800" b="1" dirty="0">
                  <a:solidFill>
                    <a:srgbClr val="002060"/>
                  </a:solidFill>
                  <a:cs typeface="#9Slide03 Arima Madurai Black" panose="00000A00000000000000" pitchFamily="2" charset="0"/>
                </a:rPr>
                <a:t> </a:t>
              </a:r>
              <a:r>
                <a:rPr lang="en-US" sz="4800" b="1" dirty="0" err="1">
                  <a:solidFill>
                    <a:srgbClr val="002060"/>
                  </a:solidFill>
                  <a:cs typeface="#9Slide03 Arima Madurai Black" panose="00000A00000000000000" pitchFamily="2" charset="0"/>
                </a:rPr>
                <a:t>giống</a:t>
              </a:r>
              <a:r>
                <a:rPr lang="en-US" sz="4800" b="1" dirty="0">
                  <a:solidFill>
                    <a:srgbClr val="002060"/>
                  </a:solidFill>
                  <a:cs typeface="#9Slide03 Arima Madurai Black" panose="00000A00000000000000" pitchFamily="2" charset="0"/>
                </a:rPr>
                <a:t> </a:t>
              </a:r>
              <a:r>
                <a:rPr lang="en-US" sz="4800" b="1" dirty="0" err="1">
                  <a:solidFill>
                    <a:srgbClr val="002060"/>
                  </a:solidFill>
                  <a:cs typeface="#9Slide03 Arima Madurai Black" panose="00000A00000000000000" pitchFamily="2" charset="0"/>
                </a:rPr>
                <a:t>nhau</a:t>
              </a:r>
              <a:r>
                <a:rPr lang="en-US" sz="4800" b="1" dirty="0">
                  <a:solidFill>
                    <a:srgbClr val="002060"/>
                  </a:solidFill>
                  <a:cs typeface="#9Slide03 Arima Madurai Black" panose="00000A00000000000000" pitchFamily="2" charset="0"/>
                </a:rPr>
                <a:t>: </a:t>
              </a:r>
              <a:r>
                <a:rPr lang="en-US" sz="4800" b="1" dirty="0" err="1">
                  <a:solidFill>
                    <a:srgbClr val="FF0000"/>
                  </a:solidFill>
                  <a:cs typeface="#9Slide03 Arima Madurai Black" panose="00000A00000000000000" pitchFamily="2" charset="0"/>
                </a:rPr>
                <a:t>khuân</a:t>
              </a:r>
              <a:r>
                <a:rPr lang="en-US" sz="4800" b="1" dirty="0">
                  <a:solidFill>
                    <a:srgbClr val="FF0000"/>
                  </a:solidFill>
                  <a:cs typeface="#9Slide03 Arima Madurai Black" panose="00000A00000000000000" pitchFamily="2" charset="0"/>
                </a:rPr>
                <a:t>, </a:t>
              </a:r>
              <a:r>
                <a:rPr lang="en-US" sz="4800" b="1" dirty="0" err="1">
                  <a:solidFill>
                    <a:srgbClr val="FF0000"/>
                  </a:solidFill>
                  <a:cs typeface="#9Slide03 Arima Madurai Black" panose="00000A00000000000000" pitchFamily="2" charset="0"/>
                </a:rPr>
                <a:t>tha</a:t>
              </a:r>
              <a:r>
                <a:rPr lang="en-US" sz="4800" b="1" dirty="0">
                  <a:solidFill>
                    <a:srgbClr val="FF0000"/>
                  </a:solidFill>
                  <a:cs typeface="#9Slide03 Arima Madurai Black" panose="00000A00000000000000" pitchFamily="2" charset="0"/>
                </a:rPr>
                <a:t>, </a:t>
              </a:r>
              <a:r>
                <a:rPr lang="en-US" sz="4800" b="1" dirty="0" err="1">
                  <a:solidFill>
                    <a:srgbClr val="FF0000"/>
                  </a:solidFill>
                  <a:cs typeface="#9Slide03 Arima Madurai Black" panose="00000A00000000000000" pitchFamily="2" charset="0"/>
                </a:rPr>
                <a:t>vác</a:t>
              </a:r>
              <a:r>
                <a:rPr lang="en-US" sz="4800" b="1" dirty="0">
                  <a:solidFill>
                    <a:srgbClr val="FF0000"/>
                  </a:solidFill>
                  <a:cs typeface="#9Slide03 Arima Madurai Black" panose="00000A00000000000000" pitchFamily="2" charset="0"/>
                </a:rPr>
                <a:t>, </a:t>
              </a:r>
              <a:r>
                <a:rPr lang="en-US" sz="4800" b="1" dirty="0" err="1">
                  <a:solidFill>
                    <a:srgbClr val="FF0000"/>
                  </a:solidFill>
                  <a:cs typeface="#9Slide03 Arima Madurai Black" panose="00000A00000000000000" pitchFamily="2" charset="0"/>
                </a:rPr>
                <a:t>nhấc</a:t>
              </a:r>
              <a:r>
                <a:rPr lang="en-US" sz="4800" b="1" dirty="0">
                  <a:solidFill>
                    <a:srgbClr val="FF0000"/>
                  </a:solidFill>
                  <a:cs typeface="#9Slide03 Arima Madurai Black" panose="00000A00000000000000" pitchFamily="2" charset="0"/>
                </a:rPr>
                <a:t>.</a:t>
              </a:r>
              <a:endParaRPr kumimoji="0" lang="en-US" sz="4800" b="1" i="0" u="none" strike="noStrike" kern="1200" cap="none" spc="0" normalizeH="0" baseline="0" noProof="0" dirty="0">
                <a:ln>
                  <a:noFill/>
                </a:ln>
                <a:solidFill>
                  <a:srgbClr val="FF0000"/>
                </a:solidFill>
                <a:effectLst/>
                <a:uLnTx/>
                <a:uFillTx/>
                <a:cs typeface="#9Slide03 Arima Madurai Black" panose="00000A00000000000000" pitchFamily="2" charset="0"/>
              </a:endParaRPr>
            </a:p>
          </p:txBody>
        </p:sp>
      </p:grpSp>
      <p:pic>
        <p:nvPicPr>
          <p:cNvPr id="38" name="Picture 37">
            <a:extLst>
              <a:ext uri="{FF2B5EF4-FFF2-40B4-BE49-F238E27FC236}">
                <a16:creationId xmlns:a16="http://schemas.microsoft.com/office/drawing/2014/main" id="{0C9EC001-FC68-6D85-5C63-9EE7F06FCD39}"/>
              </a:ext>
            </a:extLst>
          </p:cNvPr>
          <p:cNvPicPr>
            <a:picLocks noChangeAspect="1"/>
          </p:cNvPicPr>
          <p:nvPr/>
        </p:nvPicPr>
        <p:blipFill>
          <a:blip r:embed="rId6"/>
          <a:stretch>
            <a:fillRect/>
          </a:stretch>
        </p:blipFill>
        <p:spPr>
          <a:xfrm>
            <a:off x="381000" y="952500"/>
            <a:ext cx="8963648" cy="2133600"/>
          </a:xfrm>
          <a:prstGeom prst="rect">
            <a:avLst/>
          </a:prstGeom>
        </p:spPr>
      </p:pic>
      <p:sp>
        <p:nvSpPr>
          <p:cNvPr id="40" name="TextBox 39">
            <a:extLst>
              <a:ext uri="{FF2B5EF4-FFF2-40B4-BE49-F238E27FC236}">
                <a16:creationId xmlns:a16="http://schemas.microsoft.com/office/drawing/2014/main" id="{E32CAE3B-161D-8EF9-0688-1A1494AFF6E2}"/>
              </a:ext>
            </a:extLst>
          </p:cNvPr>
          <p:cNvSpPr txBox="1"/>
          <p:nvPr/>
        </p:nvSpPr>
        <p:spPr>
          <a:xfrm>
            <a:off x="9601200" y="2095500"/>
            <a:ext cx="7315200" cy="6322244"/>
          </a:xfrm>
          <a:prstGeom prst="rect">
            <a:avLst/>
          </a:prstGeom>
          <a:noFill/>
        </p:spPr>
        <p:txBody>
          <a:bodyPr wrap="square" rtlCol="0">
            <a:spAutoFit/>
          </a:bodyPr>
          <a:lstStyle/>
          <a:p>
            <a:pPr algn="just"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vi-VN" sz="3200" b="1" i="0" u="none" strike="noStrike" dirty="0">
                <a:solidFill>
                  <a:srgbClr val="002060"/>
                </a:solidFill>
                <a:effectLst/>
                <a:latin typeface="Cambria" panose="02040503050406030204" pitchFamily="18" charset="0"/>
                <a:ea typeface="Cambria" panose="02040503050406030204" pitchFamily="18" charset="0"/>
              </a:rPr>
              <a:t>4 từ đều nói về hành động tác động vào một vật nặng (thường là</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vi-VN" sz="3200" b="1" i="0" u="none" strike="noStrike" dirty="0">
                <a:solidFill>
                  <a:srgbClr val="002060"/>
                </a:solidFill>
                <a:effectLst/>
                <a:latin typeface="Cambria" panose="02040503050406030204" pitchFamily="18" charset="0"/>
                <a:ea typeface="Cambria" panose="02040503050406030204" pitchFamily="18" charset="0"/>
              </a:rPr>
              <a:t>mang/chuyển) và làm cho vật đó thay đổi vị trí.</a:t>
            </a:r>
            <a:endParaRPr lang="vi-VN" sz="32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 Nét nghĩa khác nhau: </a:t>
            </a:r>
            <a:r>
              <a:rPr lang="vi-VN" sz="3200" b="0" i="0" u="none" strike="noStrike" dirty="0">
                <a:solidFill>
                  <a:srgbClr val="002060"/>
                </a:solidFill>
                <a:effectLst/>
                <a:latin typeface="Cambria" panose="02040503050406030204" pitchFamily="18" charset="0"/>
                <a:ea typeface="Cambria" panose="02040503050406030204" pitchFamily="18" charset="0"/>
              </a:rPr>
              <a:t>cách thức tác động và làm cho vật thay đổi vi trí.</a:t>
            </a:r>
            <a:endParaRPr lang="vi-VN" sz="32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 khuân: </a:t>
            </a:r>
            <a:r>
              <a:rPr lang="vi-VN" sz="3200" b="0" i="0" u="none" strike="noStrike" dirty="0">
                <a:solidFill>
                  <a:srgbClr val="002060"/>
                </a:solidFill>
                <a:effectLst/>
                <a:latin typeface="Cambria" panose="02040503050406030204" pitchFamily="18" charset="0"/>
                <a:ea typeface="Cambria" panose="02040503050406030204" pitchFamily="18" charset="0"/>
              </a:rPr>
              <a:t>khiêng vác đồ vật nặng;</a:t>
            </a:r>
            <a:endParaRPr lang="en-US" sz="3200" b="0" i="0" u="none" strike="noStrike"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 tha: </a:t>
            </a:r>
            <a:r>
              <a:rPr lang="vi-VN" sz="3200" b="0" i="0" u="none" strike="noStrike" dirty="0">
                <a:solidFill>
                  <a:srgbClr val="002060"/>
                </a:solidFill>
                <a:effectLst/>
                <a:latin typeface="Cambria" panose="02040503050406030204" pitchFamily="18" charset="0"/>
                <a:ea typeface="Cambria" panose="02040503050406030204" pitchFamily="18" charset="0"/>
              </a:rPr>
              <a:t>mang đi bằng cách ngậm chặt ở miệng hoặc mỏ;</a:t>
            </a:r>
            <a:endParaRPr lang="vi-VN" sz="32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 vác: </a:t>
            </a:r>
            <a:r>
              <a:rPr lang="vi-VN" sz="3200" b="0" i="0" u="none" strike="noStrike" dirty="0">
                <a:solidFill>
                  <a:srgbClr val="002060"/>
                </a:solidFill>
                <a:effectLst/>
                <a:latin typeface="Cambria" panose="02040503050406030204" pitchFamily="18" charset="0"/>
                <a:ea typeface="Cambria" panose="02040503050406030204" pitchFamily="18" charset="0"/>
              </a:rPr>
              <a:t>mang vật nặng bằng cách đặt lên vai;</a:t>
            </a:r>
            <a:endParaRPr lang="vi-VN" sz="32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 nhấc: </a:t>
            </a:r>
            <a:r>
              <a:rPr lang="vi-VN" sz="3200" b="0" i="0" u="none" strike="noStrike" dirty="0">
                <a:solidFill>
                  <a:srgbClr val="002060"/>
                </a:solidFill>
                <a:effectLst/>
                <a:latin typeface="Cambria" panose="02040503050406030204" pitchFamily="18" charset="0"/>
                <a:ea typeface="Cambria" panose="02040503050406030204" pitchFamily="18" charset="0"/>
              </a:rPr>
              <a:t>nâng lên, đưa lên cao hơn.</a:t>
            </a:r>
            <a:endParaRPr lang="vi-VN" sz="32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831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0">
                                            <p:txEl>
                                              <p:pRg st="0" end="0"/>
                                            </p:txEl>
                                          </p:spTgt>
                                        </p:tgtEl>
                                        <p:attrNameLst>
                                          <p:attrName>style.visibility</p:attrName>
                                        </p:attrNameLst>
                                      </p:cBhvr>
                                      <p:to>
                                        <p:strVal val="visible"/>
                                      </p:to>
                                    </p:set>
                                    <p:animEffect transition="in" filter="wipe(down)">
                                      <p:cBhvr>
                                        <p:cTn id="19" dur="500"/>
                                        <p:tgtEl>
                                          <p:spTgt spid="4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0">
                                            <p:txEl>
                                              <p:pRg st="1" end="1"/>
                                            </p:txEl>
                                          </p:spTgt>
                                        </p:tgtEl>
                                        <p:attrNameLst>
                                          <p:attrName>style.visibility</p:attrName>
                                        </p:attrNameLst>
                                      </p:cBhvr>
                                      <p:to>
                                        <p:strVal val="visible"/>
                                      </p:to>
                                    </p:set>
                                    <p:animEffect transition="in" filter="wipe(down)">
                                      <p:cBhvr>
                                        <p:cTn id="24" dur="500"/>
                                        <p:tgtEl>
                                          <p:spTgt spid="4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0">
                                            <p:txEl>
                                              <p:pRg st="2" end="2"/>
                                            </p:txEl>
                                          </p:spTgt>
                                        </p:tgtEl>
                                        <p:attrNameLst>
                                          <p:attrName>style.visibility</p:attrName>
                                        </p:attrNameLst>
                                      </p:cBhvr>
                                      <p:to>
                                        <p:strVal val="visible"/>
                                      </p:to>
                                    </p:set>
                                    <p:animEffect transition="in" filter="wipe(down)">
                                      <p:cBhvr>
                                        <p:cTn id="29" dur="500"/>
                                        <p:tgtEl>
                                          <p:spTgt spid="4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0">
                                            <p:txEl>
                                              <p:pRg st="3" end="3"/>
                                            </p:txEl>
                                          </p:spTgt>
                                        </p:tgtEl>
                                        <p:attrNameLst>
                                          <p:attrName>style.visibility</p:attrName>
                                        </p:attrNameLst>
                                      </p:cBhvr>
                                      <p:to>
                                        <p:strVal val="visible"/>
                                      </p:to>
                                    </p:set>
                                    <p:animEffect transition="in" filter="wipe(down)">
                                      <p:cBhvr>
                                        <p:cTn id="34" dur="500"/>
                                        <p:tgtEl>
                                          <p:spTgt spid="4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0">
                                            <p:txEl>
                                              <p:pRg st="4" end="4"/>
                                            </p:txEl>
                                          </p:spTgt>
                                        </p:tgtEl>
                                        <p:attrNameLst>
                                          <p:attrName>style.visibility</p:attrName>
                                        </p:attrNameLst>
                                      </p:cBhvr>
                                      <p:to>
                                        <p:strVal val="visible"/>
                                      </p:to>
                                    </p:set>
                                    <p:animEffect transition="in" filter="wipe(down)">
                                      <p:cBhvr>
                                        <p:cTn id="39" dur="500"/>
                                        <p:tgtEl>
                                          <p:spTgt spid="40">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0">
                                            <p:txEl>
                                              <p:pRg st="5" end="5"/>
                                            </p:txEl>
                                          </p:spTgt>
                                        </p:tgtEl>
                                        <p:attrNameLst>
                                          <p:attrName>style.visibility</p:attrName>
                                        </p:attrNameLst>
                                      </p:cBhvr>
                                      <p:to>
                                        <p:strVal val="visible"/>
                                      </p:to>
                                    </p:set>
                                    <p:animEffect transition="in" filter="wipe(down)">
                                      <p:cBhvr>
                                        <p:cTn id="44" dur="500"/>
                                        <p:tgtEl>
                                          <p:spTgt spid="4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p:cNvPicPr>
            <a:picLocks noChangeAspect="1"/>
          </p:cNvPicPr>
          <p:nvPr/>
        </p:nvPicPr>
        <p:blipFill>
          <a:blip r:embed="rId2"/>
          <a:srcRect l="83463"/>
          <a:stretch>
            <a:fillRect/>
          </a:stretch>
        </p:blipFill>
        <p:spPr>
          <a:xfrm rot="5400000" flipH="1">
            <a:off x="12100733" y="-2400105"/>
            <a:ext cx="3849221" cy="8160327"/>
          </a:xfrm>
          <a:prstGeom prst="rect">
            <a:avLst/>
          </a:prstGeom>
        </p:spPr>
      </p:pic>
      <p:pic>
        <p:nvPicPr>
          <p:cNvPr id="6" name="Picture 4" descr="Download finger , finger icon, left, right png and psd - finger pointing  icon png - Free PNG Images | TOP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5846309" y="2172995"/>
            <a:ext cx="1181444" cy="1208168"/>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22082" r="14173"/>
          <a:stretch/>
        </p:blipFill>
        <p:spPr>
          <a:xfrm>
            <a:off x="-462320" y="-376299"/>
            <a:ext cx="6787527" cy="10663299"/>
          </a:xfrm>
          <a:prstGeom prst="rect">
            <a:avLst/>
          </a:prstGeom>
        </p:spPr>
      </p:pic>
      <p:pic>
        <p:nvPicPr>
          <p:cNvPr id="12" name="图片 4">
            <a:extLst>
              <a:ext uri="{FF2B5EF4-FFF2-40B4-BE49-F238E27FC236}">
                <a16:creationId xmlns:a16="http://schemas.microsoft.com/office/drawing/2014/main" id="{209EA6AA-9632-4766-9009-4059FCA18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8275481"/>
            <a:ext cx="18288000" cy="2498276"/>
          </a:xfrm>
          <a:prstGeom prst="rect">
            <a:avLst/>
          </a:prstGeom>
        </p:spPr>
      </p:pic>
      <p:pic>
        <p:nvPicPr>
          <p:cNvPr id="2" name="Picture 1">
            <a:extLst>
              <a:ext uri="{FF2B5EF4-FFF2-40B4-BE49-F238E27FC236}">
                <a16:creationId xmlns:a16="http://schemas.microsoft.com/office/drawing/2014/main" id="{639F5BF7-AF94-7F58-53A7-6D973667DE2C}"/>
              </a:ext>
            </a:extLst>
          </p:cNvPr>
          <p:cNvPicPr>
            <a:picLocks noChangeAspect="1"/>
          </p:cNvPicPr>
          <p:nvPr/>
        </p:nvPicPr>
        <p:blipFill>
          <a:blip r:embed="rId7"/>
          <a:stretch>
            <a:fillRect/>
          </a:stretch>
        </p:blipFill>
        <p:spPr>
          <a:xfrm>
            <a:off x="182493" y="386915"/>
            <a:ext cx="5249111" cy="4179170"/>
          </a:xfrm>
          <a:prstGeom prst="rect">
            <a:avLst/>
          </a:prstGeom>
        </p:spPr>
      </p:pic>
      <p:sp>
        <p:nvSpPr>
          <p:cNvPr id="5" name="TextBox 7"/>
          <p:cNvSpPr txBox="1"/>
          <p:nvPr/>
        </p:nvSpPr>
        <p:spPr>
          <a:xfrm>
            <a:off x="7027753" y="2476500"/>
            <a:ext cx="10726847" cy="3693319"/>
          </a:xfrm>
          <a:prstGeom prst="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t">
            <a:spAutoFit/>
          </a:bodyPr>
          <a:lstStyle/>
          <a:p>
            <a:pPr marL="899576" lvl="1" indent="-514350" algn="just">
              <a:buAutoNum type="arabicPeriod"/>
            </a:pPr>
            <a:r>
              <a:rPr lang="vi-VN" sz="4800" b="1" dirty="0">
                <a:solidFill>
                  <a:srgbClr val="0070C0"/>
                </a:solidFill>
                <a:latin typeface="+mj-lt"/>
                <a:ea typeface="Cambria" panose="02040503050406030204" pitchFamily="18" charset="0"/>
                <a:cs typeface="Calibri" panose="020F0502020204030204" pitchFamily="34" charset="0"/>
              </a:rPr>
              <a:t> Nêu được thế nào là từ đồng nghĩa.</a:t>
            </a:r>
          </a:p>
          <a:p>
            <a:pPr marL="385226" lvl="1" algn="just"/>
            <a:r>
              <a:rPr lang="vi-VN" sz="4800" b="1" dirty="0">
                <a:solidFill>
                  <a:srgbClr val="0070C0"/>
                </a:solidFill>
                <a:latin typeface="+mj-lt"/>
                <a:ea typeface="Cambria" panose="02040503050406030204" pitchFamily="18" charset="0"/>
                <a:cs typeface="Calibri" panose="020F0502020204030204" pitchFamily="34" charset="0"/>
              </a:rPr>
              <a:t>2. Nhận biết được từ đồng nghĩa.</a:t>
            </a:r>
          </a:p>
          <a:p>
            <a:pPr marL="385226" lvl="1" algn="just"/>
            <a:r>
              <a:rPr lang="vi-VN" sz="4800" b="1" dirty="0">
                <a:solidFill>
                  <a:srgbClr val="0070C0"/>
                </a:solidFill>
                <a:latin typeface="+mj-lt"/>
                <a:ea typeface="Cambria" panose="02040503050406030204" pitchFamily="18" charset="0"/>
                <a:cs typeface="Calibri" panose="020F0502020204030204" pitchFamily="34" charset="0"/>
              </a:rPr>
              <a:t>3. </a:t>
            </a:r>
            <a:r>
              <a:rPr lang="vi-VN" sz="4800" b="1" dirty="0">
                <a:solidFill>
                  <a:srgbClr val="0070C0"/>
                </a:solidFill>
                <a:latin typeface="+mj-lt"/>
              </a:rPr>
              <a:t>Biết sử dụng từ đồng nghĩa, vận dụng bài học vào thực tiễn, phù hợp ngữ cảnh.</a:t>
            </a:r>
            <a:endParaRPr lang="en-US" sz="4800" b="1" dirty="0">
              <a:solidFill>
                <a:srgbClr val="0070C0"/>
              </a:solidFill>
              <a:latin typeface="+mj-lt"/>
            </a:endParaRPr>
          </a:p>
        </p:txBody>
      </p:sp>
    </p:spTree>
    <p:extLst>
      <p:ext uri="{BB962C8B-B14F-4D97-AF65-F5344CB8AC3E}">
        <p14:creationId xmlns:p14="http://schemas.microsoft.com/office/powerpoint/2010/main" val="266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504989" y="752974"/>
            <a:ext cx="17611587" cy="8958611"/>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11" name="Freeform 11"/>
          <p:cNvSpPr/>
          <p:nvPr/>
        </p:nvSpPr>
        <p:spPr>
          <a:xfrm rot="7291944">
            <a:off x="15993573" y="-351537"/>
            <a:ext cx="1585804" cy="2550269"/>
          </a:xfrm>
          <a:custGeom>
            <a:avLst/>
            <a:gdLst/>
            <a:ahLst/>
            <a:cxnLst/>
            <a:rect l="l" t="t" r="r" b="b"/>
            <a:pathLst>
              <a:path w="1585804" h="2550269">
                <a:moveTo>
                  <a:pt x="0" y="0"/>
                </a:moveTo>
                <a:lnTo>
                  <a:pt x="1585804" y="0"/>
                </a:lnTo>
                <a:lnTo>
                  <a:pt x="1585804" y="2550270"/>
                </a:lnTo>
                <a:lnTo>
                  <a:pt x="0" y="2550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rot="-719906">
            <a:off x="352426" y="-65867"/>
            <a:ext cx="2787091" cy="2189134"/>
          </a:xfrm>
          <a:custGeom>
            <a:avLst/>
            <a:gdLst/>
            <a:ahLst/>
            <a:cxnLst/>
            <a:rect l="l" t="t" r="r" b="b"/>
            <a:pathLst>
              <a:path w="2787091" h="2189134">
                <a:moveTo>
                  <a:pt x="0" y="0"/>
                </a:moveTo>
                <a:lnTo>
                  <a:pt x="2787091" y="0"/>
                </a:lnTo>
                <a:lnTo>
                  <a:pt x="2787091" y="2189134"/>
                </a:lnTo>
                <a:lnTo>
                  <a:pt x="0" y="21891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399C20F3-FC76-AB76-7E4B-A59D3F022DB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252" r="71731"/>
          <a:stretch/>
        </p:blipFill>
        <p:spPr>
          <a:xfrm>
            <a:off x="1066800" y="5067301"/>
            <a:ext cx="4117634" cy="5219700"/>
          </a:xfrm>
          <a:prstGeom prst="rect">
            <a:avLst/>
          </a:prstGeom>
        </p:spPr>
      </p:pic>
      <p:pic>
        <p:nvPicPr>
          <p:cNvPr id="17" name="Picture 16">
            <a:extLst>
              <a:ext uri="{FF2B5EF4-FFF2-40B4-BE49-F238E27FC236}">
                <a16:creationId xmlns:a16="http://schemas.microsoft.com/office/drawing/2014/main" id="{41912C50-F949-9DBF-EFFA-811456768E0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5637" t="-1626" b="-1626"/>
          <a:stretch/>
        </p:blipFill>
        <p:spPr>
          <a:xfrm>
            <a:off x="14173200" y="5232280"/>
            <a:ext cx="3436605" cy="505472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0633465C-4F06-3AC7-31C4-43D4CA3AC7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43400" y="2019300"/>
            <a:ext cx="10580819" cy="7924800"/>
          </a:xfrm>
          <a:prstGeom prst="rect">
            <a:avLst/>
          </a:prstGeom>
        </p:spPr>
      </p:pic>
    </p:spTree>
    <p:extLst>
      <p:ext uri="{BB962C8B-B14F-4D97-AF65-F5344CB8AC3E}">
        <p14:creationId xmlns:p14="http://schemas.microsoft.com/office/powerpoint/2010/main" val="414106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338207" y="664194"/>
            <a:ext cx="17611587" cy="8958611"/>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0" name="Freeform 90"/>
          <p:cNvSpPr/>
          <p:nvPr/>
        </p:nvSpPr>
        <p:spPr>
          <a:xfrm>
            <a:off x="16002000" y="8191500"/>
            <a:ext cx="2628188" cy="2303949"/>
          </a:xfrm>
          <a:custGeom>
            <a:avLst/>
            <a:gdLst/>
            <a:ahLst/>
            <a:cxnLst/>
            <a:rect l="l" t="t" r="r" b="b"/>
            <a:pathLst>
              <a:path w="3542588" h="3065949">
                <a:moveTo>
                  <a:pt x="0" y="0"/>
                </a:moveTo>
                <a:lnTo>
                  <a:pt x="3542588" y="0"/>
                </a:lnTo>
                <a:lnTo>
                  <a:pt x="3542588" y="3065950"/>
                </a:lnTo>
                <a:lnTo>
                  <a:pt x="0" y="3065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9" name="Freeform 99"/>
          <p:cNvSpPr/>
          <p:nvPr/>
        </p:nvSpPr>
        <p:spPr>
          <a:xfrm rot="-8211718">
            <a:off x="575927" y="-600143"/>
            <a:ext cx="1388914" cy="2233634"/>
          </a:xfrm>
          <a:custGeom>
            <a:avLst/>
            <a:gdLst/>
            <a:ahLst/>
            <a:cxnLst/>
            <a:rect l="l" t="t" r="r" b="b"/>
            <a:pathLst>
              <a:path w="1388914" h="2233634">
                <a:moveTo>
                  <a:pt x="0" y="0"/>
                </a:moveTo>
                <a:lnTo>
                  <a:pt x="1388914" y="0"/>
                </a:lnTo>
                <a:lnTo>
                  <a:pt x="1388914" y="2233634"/>
                </a:lnTo>
                <a:lnTo>
                  <a:pt x="0" y="2233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75" name="Group 174">
            <a:extLst>
              <a:ext uri="{FF2B5EF4-FFF2-40B4-BE49-F238E27FC236}">
                <a16:creationId xmlns:a16="http://schemas.microsoft.com/office/drawing/2014/main" id="{7392BEF7-067E-21D5-0921-D5DD80D7603C}"/>
              </a:ext>
            </a:extLst>
          </p:cNvPr>
          <p:cNvGrpSpPr/>
          <p:nvPr/>
        </p:nvGrpSpPr>
        <p:grpSpPr>
          <a:xfrm>
            <a:off x="1160742" y="342900"/>
            <a:ext cx="15846278" cy="1467761"/>
            <a:chOff x="1160742" y="342900"/>
            <a:chExt cx="15846278" cy="1467761"/>
          </a:xfrm>
        </p:grpSpPr>
        <p:grpSp>
          <p:nvGrpSpPr>
            <p:cNvPr id="170" name="Group 6">
              <a:extLst>
                <a:ext uri="{FF2B5EF4-FFF2-40B4-BE49-F238E27FC236}">
                  <a16:creationId xmlns:a16="http://schemas.microsoft.com/office/drawing/2014/main" id="{24343BE8-262F-86C6-DE90-937E9D3EC95B}"/>
                </a:ext>
              </a:extLst>
            </p:cNvPr>
            <p:cNvGrpSpPr/>
            <p:nvPr/>
          </p:nvGrpSpPr>
          <p:grpSpPr>
            <a:xfrm>
              <a:off x="2209800" y="342900"/>
              <a:ext cx="14071158" cy="1467761"/>
              <a:chOff x="0" y="0"/>
              <a:chExt cx="1978906" cy="1424845"/>
            </a:xfrm>
          </p:grpSpPr>
          <p:sp>
            <p:nvSpPr>
              <p:cNvPr id="171" name="Freeform 7">
                <a:extLst>
                  <a:ext uri="{FF2B5EF4-FFF2-40B4-BE49-F238E27FC236}">
                    <a16:creationId xmlns:a16="http://schemas.microsoft.com/office/drawing/2014/main" id="{76A0035E-CD22-6B6D-5FDF-E562F9E12E9E}"/>
                  </a:ext>
                </a:extLst>
              </p:cNvPr>
              <p:cNvSpPr/>
              <p:nvPr/>
            </p:nvSpPr>
            <p:spPr>
              <a:xfrm>
                <a:off x="0" y="0"/>
                <a:ext cx="1978906" cy="1424845"/>
              </a:xfrm>
              <a:custGeom>
                <a:avLst/>
                <a:gdLst/>
                <a:ahLst/>
                <a:cxnLst/>
                <a:rect l="l" t="t" r="r" b="b"/>
                <a:pathLst>
                  <a:path w="1978906" h="1424845">
                    <a:moveTo>
                      <a:pt x="52549" y="0"/>
                    </a:moveTo>
                    <a:lnTo>
                      <a:pt x="1926356" y="0"/>
                    </a:lnTo>
                    <a:cubicBezTo>
                      <a:pt x="1940293" y="0"/>
                      <a:pt x="1953659" y="5536"/>
                      <a:pt x="1963514" y="15391"/>
                    </a:cubicBezTo>
                    <a:cubicBezTo>
                      <a:pt x="1973369" y="25246"/>
                      <a:pt x="1978906" y="38612"/>
                      <a:pt x="1978906" y="52549"/>
                    </a:cubicBezTo>
                    <a:lnTo>
                      <a:pt x="1978906" y="1372296"/>
                    </a:lnTo>
                    <a:cubicBezTo>
                      <a:pt x="1978906" y="1401318"/>
                      <a:pt x="1955379" y="1424845"/>
                      <a:pt x="1926356" y="1424845"/>
                    </a:cubicBezTo>
                    <a:lnTo>
                      <a:pt x="52549" y="1424845"/>
                    </a:lnTo>
                    <a:cubicBezTo>
                      <a:pt x="38612" y="1424845"/>
                      <a:pt x="25246" y="1419308"/>
                      <a:pt x="15391" y="1409454"/>
                    </a:cubicBezTo>
                    <a:cubicBezTo>
                      <a:pt x="5536" y="1399599"/>
                      <a:pt x="0" y="1386232"/>
                      <a:pt x="0" y="1372296"/>
                    </a:cubicBezTo>
                    <a:lnTo>
                      <a:pt x="0" y="52549"/>
                    </a:lnTo>
                    <a:cubicBezTo>
                      <a:pt x="0" y="38612"/>
                      <a:pt x="5536" y="25246"/>
                      <a:pt x="15391" y="15391"/>
                    </a:cubicBezTo>
                    <a:cubicBezTo>
                      <a:pt x="25246" y="5536"/>
                      <a:pt x="38612" y="0"/>
                      <a:pt x="52549" y="0"/>
                    </a:cubicBezTo>
                    <a:close/>
                  </a:path>
                </a:pathLst>
              </a:custGeom>
              <a:solidFill>
                <a:srgbClr val="FFA7D2"/>
              </a:solidFill>
            </p:spPr>
            <p:txBody>
              <a:bodyPr/>
              <a:lstStyle/>
              <a:p>
                <a:endParaRPr lang="en-US"/>
              </a:p>
            </p:txBody>
          </p:sp>
          <p:sp>
            <p:nvSpPr>
              <p:cNvPr id="172" name="TextBox 8">
                <a:extLst>
                  <a:ext uri="{FF2B5EF4-FFF2-40B4-BE49-F238E27FC236}">
                    <a16:creationId xmlns:a16="http://schemas.microsoft.com/office/drawing/2014/main" id="{3C4EB448-E601-E972-0DF6-D9EEF6C2E105}"/>
                  </a:ext>
                </a:extLst>
              </p:cNvPr>
              <p:cNvSpPr txBox="1"/>
              <p:nvPr/>
            </p:nvSpPr>
            <p:spPr>
              <a:xfrm>
                <a:off x="0" y="-47625"/>
                <a:ext cx="1978906" cy="1472470"/>
              </a:xfrm>
              <a:prstGeom prst="rect">
                <a:avLst/>
              </a:prstGeom>
            </p:spPr>
            <p:txBody>
              <a:bodyPr lIns="50800" tIns="50800" rIns="50800" bIns="50800" rtlCol="0" anchor="ctr"/>
              <a:lstStyle/>
              <a:p>
                <a:pPr algn="ctr">
                  <a:lnSpc>
                    <a:spcPts val="2659"/>
                  </a:lnSpc>
                </a:pPr>
                <a:endParaRPr/>
              </a:p>
            </p:txBody>
          </p:sp>
        </p:grpSp>
        <p:sp>
          <p:nvSpPr>
            <p:cNvPr id="173" name="Freeform 11">
              <a:extLst>
                <a:ext uri="{FF2B5EF4-FFF2-40B4-BE49-F238E27FC236}">
                  <a16:creationId xmlns:a16="http://schemas.microsoft.com/office/drawing/2014/main" id="{00EA67D7-DC90-907B-9D09-586F9814C50A}"/>
                </a:ext>
              </a:extLst>
            </p:cNvPr>
            <p:cNvSpPr/>
            <p:nvPr/>
          </p:nvSpPr>
          <p:spPr>
            <a:xfrm rot="1709091">
              <a:off x="14550163" y="644106"/>
              <a:ext cx="2456857" cy="926233"/>
            </a:xfrm>
            <a:custGeom>
              <a:avLst/>
              <a:gdLst/>
              <a:ahLst/>
              <a:cxnLst/>
              <a:rect l="l" t="t" r="r" b="b"/>
              <a:pathLst>
                <a:path w="3587522" h="926233">
                  <a:moveTo>
                    <a:pt x="0" y="0"/>
                  </a:moveTo>
                  <a:lnTo>
                    <a:pt x="3587521" y="0"/>
                  </a:lnTo>
                  <a:lnTo>
                    <a:pt x="3587521" y="926233"/>
                  </a:lnTo>
                  <a:lnTo>
                    <a:pt x="0" y="926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4" name="Freeform 11">
              <a:extLst>
                <a:ext uri="{FF2B5EF4-FFF2-40B4-BE49-F238E27FC236}">
                  <a16:creationId xmlns:a16="http://schemas.microsoft.com/office/drawing/2014/main" id="{3A15AE07-262F-A3FE-3F60-E914B475C972}"/>
                </a:ext>
              </a:extLst>
            </p:cNvPr>
            <p:cNvSpPr/>
            <p:nvPr/>
          </p:nvSpPr>
          <p:spPr>
            <a:xfrm rot="19368388">
              <a:off x="1160742" y="685108"/>
              <a:ext cx="2578309" cy="926233"/>
            </a:xfrm>
            <a:custGeom>
              <a:avLst/>
              <a:gdLst/>
              <a:ahLst/>
              <a:cxnLst/>
              <a:rect l="l" t="t" r="r" b="b"/>
              <a:pathLst>
                <a:path w="3587522" h="926233">
                  <a:moveTo>
                    <a:pt x="0" y="0"/>
                  </a:moveTo>
                  <a:lnTo>
                    <a:pt x="3587521" y="0"/>
                  </a:lnTo>
                  <a:lnTo>
                    <a:pt x="3587521" y="926233"/>
                  </a:lnTo>
                  <a:lnTo>
                    <a:pt x="0" y="926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76" name="TextBox 175">
            <a:extLst>
              <a:ext uri="{FF2B5EF4-FFF2-40B4-BE49-F238E27FC236}">
                <a16:creationId xmlns:a16="http://schemas.microsoft.com/office/drawing/2014/main" id="{B0D92255-C409-DE8D-5A7D-4D0D0F61C650}"/>
              </a:ext>
            </a:extLst>
          </p:cNvPr>
          <p:cNvSpPr txBox="1"/>
          <p:nvPr/>
        </p:nvSpPr>
        <p:spPr>
          <a:xfrm>
            <a:off x="3886200" y="647700"/>
            <a:ext cx="10591800" cy="830997"/>
          </a:xfrm>
          <a:prstGeom prst="rect">
            <a:avLst/>
          </a:prstGeom>
          <a:noFill/>
        </p:spPr>
        <p:txBody>
          <a:bodyPr wrap="square" rtlCol="0">
            <a:spAutoFit/>
          </a:bodyPr>
          <a:lstStyle/>
          <a:p>
            <a:r>
              <a:rPr lang="en-US" sz="4800" b="1" i="0" dirty="0">
                <a:solidFill>
                  <a:srgbClr val="000000"/>
                </a:solidFill>
                <a:effectLst/>
              </a:rPr>
              <a:t>1. </a:t>
            </a:r>
            <a:r>
              <a:rPr lang="en-US" sz="4800" b="1" i="0" dirty="0" err="1">
                <a:solidFill>
                  <a:srgbClr val="000000"/>
                </a:solidFill>
                <a:effectLst/>
              </a:rPr>
              <a:t>Đọc</a:t>
            </a:r>
            <a:r>
              <a:rPr lang="en-US" sz="4800" b="1" i="0" dirty="0">
                <a:solidFill>
                  <a:srgbClr val="000000"/>
                </a:solidFill>
                <a:effectLst/>
              </a:rPr>
              <a:t> 2 </a:t>
            </a:r>
            <a:r>
              <a:rPr lang="en-US" sz="4800" b="1" i="0" dirty="0" err="1">
                <a:solidFill>
                  <a:srgbClr val="000000"/>
                </a:solidFill>
                <a:effectLst/>
              </a:rPr>
              <a:t>đoạn</a:t>
            </a:r>
            <a:r>
              <a:rPr lang="en-US" sz="4800" b="1" i="0" dirty="0">
                <a:solidFill>
                  <a:srgbClr val="000000"/>
                </a:solidFill>
                <a:effectLst/>
              </a:rPr>
              <a:t> </a:t>
            </a:r>
            <a:r>
              <a:rPr lang="en-US" sz="4800" b="1" i="0" dirty="0" err="1">
                <a:solidFill>
                  <a:srgbClr val="000000"/>
                </a:solidFill>
                <a:effectLst/>
              </a:rPr>
              <a:t>văn</a:t>
            </a:r>
            <a:r>
              <a:rPr lang="en-US" sz="4800" b="1" i="0" dirty="0">
                <a:solidFill>
                  <a:srgbClr val="000000"/>
                </a:solidFill>
                <a:effectLst/>
              </a:rPr>
              <a:t> </a:t>
            </a:r>
            <a:r>
              <a:rPr lang="en-US" sz="4800" b="1" i="0" dirty="0" err="1">
                <a:solidFill>
                  <a:srgbClr val="000000"/>
                </a:solidFill>
                <a:effectLst/>
              </a:rPr>
              <a:t>sau</a:t>
            </a:r>
            <a:r>
              <a:rPr lang="en-US" sz="4800" b="1" i="0" dirty="0">
                <a:solidFill>
                  <a:srgbClr val="000000"/>
                </a:solidFill>
                <a:effectLst/>
              </a:rPr>
              <a:t> </a:t>
            </a:r>
            <a:r>
              <a:rPr lang="en-US" sz="4800" b="1" i="0" dirty="0" err="1">
                <a:solidFill>
                  <a:srgbClr val="000000"/>
                </a:solidFill>
                <a:effectLst/>
              </a:rPr>
              <a:t>và</a:t>
            </a:r>
            <a:r>
              <a:rPr lang="en-US" sz="4800" b="1" i="0" dirty="0">
                <a:solidFill>
                  <a:srgbClr val="000000"/>
                </a:solidFill>
                <a:effectLst/>
              </a:rPr>
              <a:t> </a:t>
            </a:r>
            <a:r>
              <a:rPr lang="en-US" sz="4800" b="1" i="0" dirty="0" err="1">
                <a:solidFill>
                  <a:srgbClr val="000000"/>
                </a:solidFill>
                <a:effectLst/>
              </a:rPr>
              <a:t>trả</a:t>
            </a:r>
            <a:r>
              <a:rPr lang="en-US" sz="4800" b="1" i="0" dirty="0">
                <a:solidFill>
                  <a:srgbClr val="000000"/>
                </a:solidFill>
                <a:effectLst/>
              </a:rPr>
              <a:t> </a:t>
            </a:r>
            <a:r>
              <a:rPr lang="en-US" sz="4800" b="1" i="0" dirty="0" err="1">
                <a:solidFill>
                  <a:srgbClr val="000000"/>
                </a:solidFill>
                <a:effectLst/>
              </a:rPr>
              <a:t>lời</a:t>
            </a:r>
            <a:r>
              <a:rPr lang="en-US" sz="4800" b="1" i="0" dirty="0">
                <a:solidFill>
                  <a:srgbClr val="000000"/>
                </a:solidFill>
                <a:effectLst/>
              </a:rPr>
              <a:t> </a:t>
            </a:r>
            <a:r>
              <a:rPr lang="en-US" sz="4800" b="1" i="0" dirty="0" err="1">
                <a:solidFill>
                  <a:srgbClr val="000000"/>
                </a:solidFill>
                <a:effectLst/>
              </a:rPr>
              <a:t>câu</a:t>
            </a:r>
            <a:r>
              <a:rPr lang="en-US" sz="4800" b="1" i="0" dirty="0">
                <a:solidFill>
                  <a:srgbClr val="000000"/>
                </a:solidFill>
                <a:effectLst/>
              </a:rPr>
              <a:t> </a:t>
            </a:r>
            <a:r>
              <a:rPr lang="en-US" sz="4800" b="1" i="0" dirty="0" err="1">
                <a:solidFill>
                  <a:srgbClr val="000000"/>
                </a:solidFill>
                <a:effectLst/>
              </a:rPr>
              <a:t>hỏi</a:t>
            </a:r>
            <a:r>
              <a:rPr lang="en-US" sz="4800" b="1" i="0" dirty="0">
                <a:solidFill>
                  <a:srgbClr val="000000"/>
                </a:solidFill>
                <a:effectLst/>
              </a:rPr>
              <a:t>.</a:t>
            </a:r>
            <a:endParaRPr lang="en-US" sz="4800" b="1" dirty="0"/>
          </a:p>
        </p:txBody>
      </p:sp>
      <p:pic>
        <p:nvPicPr>
          <p:cNvPr id="178" name="Picture 177">
            <a:extLst>
              <a:ext uri="{FF2B5EF4-FFF2-40B4-BE49-F238E27FC236}">
                <a16:creationId xmlns:a16="http://schemas.microsoft.com/office/drawing/2014/main" id="{C3AC25BD-DCB1-B661-90AB-F876FF3A7076}"/>
              </a:ext>
            </a:extLst>
          </p:cNvPr>
          <p:cNvPicPr>
            <a:picLocks noChangeAspect="1"/>
          </p:cNvPicPr>
          <p:nvPr/>
        </p:nvPicPr>
        <p:blipFill>
          <a:blip r:embed="rId9"/>
          <a:stretch>
            <a:fillRect/>
          </a:stretch>
        </p:blipFill>
        <p:spPr>
          <a:xfrm>
            <a:off x="1208816" y="1913511"/>
            <a:ext cx="15870367" cy="2885844"/>
          </a:xfrm>
          <a:prstGeom prst="rect">
            <a:avLst/>
          </a:prstGeom>
        </p:spPr>
      </p:pic>
      <p:pic>
        <p:nvPicPr>
          <p:cNvPr id="180" name="Picture 179">
            <a:extLst>
              <a:ext uri="{FF2B5EF4-FFF2-40B4-BE49-F238E27FC236}">
                <a16:creationId xmlns:a16="http://schemas.microsoft.com/office/drawing/2014/main" id="{9D6088A1-66B0-C564-8895-4398911BEFFC}"/>
              </a:ext>
            </a:extLst>
          </p:cNvPr>
          <p:cNvPicPr>
            <a:picLocks noChangeAspect="1"/>
          </p:cNvPicPr>
          <p:nvPr/>
        </p:nvPicPr>
        <p:blipFill>
          <a:blip r:embed="rId10"/>
          <a:stretch>
            <a:fillRect/>
          </a:stretch>
        </p:blipFill>
        <p:spPr>
          <a:xfrm>
            <a:off x="1143000" y="4857706"/>
            <a:ext cx="15936183" cy="2745222"/>
          </a:xfrm>
          <a:prstGeom prst="rect">
            <a:avLst/>
          </a:prstGeom>
        </p:spPr>
      </p:pic>
      <p:sp>
        <p:nvSpPr>
          <p:cNvPr id="181" name="TextBox 180">
            <a:extLst>
              <a:ext uri="{FF2B5EF4-FFF2-40B4-BE49-F238E27FC236}">
                <a16:creationId xmlns:a16="http://schemas.microsoft.com/office/drawing/2014/main" id="{48DBECA2-5D8C-607E-B12C-938D6244C9E0}"/>
              </a:ext>
            </a:extLst>
          </p:cNvPr>
          <p:cNvSpPr txBox="1"/>
          <p:nvPr/>
        </p:nvSpPr>
        <p:spPr>
          <a:xfrm>
            <a:off x="1371600" y="7658100"/>
            <a:ext cx="15011400" cy="1938992"/>
          </a:xfrm>
          <a:prstGeom prst="rect">
            <a:avLst/>
          </a:prstGeom>
          <a:noFill/>
        </p:spPr>
        <p:txBody>
          <a:bodyPr wrap="square" rtlCol="0">
            <a:spAutoFit/>
          </a:bodyPr>
          <a:lstStyle/>
          <a:p>
            <a:pPr algn="just"/>
            <a:r>
              <a:rPr lang="en-US" sz="4000" b="1" i="0" dirty="0">
                <a:solidFill>
                  <a:srgbClr val="002060"/>
                </a:solidFill>
                <a:effectLst/>
                <a:ea typeface="Cambria" panose="02040503050406030204" pitchFamily="18" charset="0"/>
              </a:rPr>
              <a:t>a. </a:t>
            </a:r>
            <a:r>
              <a:rPr lang="en-US" sz="4000" b="1" i="0" dirty="0" err="1">
                <a:solidFill>
                  <a:srgbClr val="002060"/>
                </a:solidFill>
                <a:effectLst/>
                <a:ea typeface="Cambria" panose="02040503050406030204" pitchFamily="18" charset="0"/>
              </a:rPr>
              <a:t>Những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từ</a:t>
            </a:r>
            <a:r>
              <a:rPr lang="en-US" sz="4000" b="1" i="0" dirty="0">
                <a:solidFill>
                  <a:srgbClr val="002060"/>
                </a:solidFill>
                <a:effectLst/>
                <a:ea typeface="Cambria" panose="02040503050406030204" pitchFamily="18" charset="0"/>
              </a:rPr>
              <a:t> in </a:t>
            </a:r>
            <a:r>
              <a:rPr lang="en-US" sz="4000" b="1" i="0" dirty="0" err="1">
                <a:solidFill>
                  <a:srgbClr val="002060"/>
                </a:solidFill>
                <a:effectLst/>
                <a:ea typeface="Cambria" panose="02040503050406030204" pitchFamily="18" charset="0"/>
              </a:rPr>
              <a:t>đậm</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trong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đoạn</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văn</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nào</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có</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nghĩa</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giống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nhau</a:t>
            </a:r>
            <a:r>
              <a:rPr lang="en-US" sz="4000" b="1" i="0" dirty="0">
                <a:solidFill>
                  <a:srgbClr val="002060"/>
                </a:solidFill>
                <a:effectLst/>
                <a:ea typeface="Cambria" panose="02040503050406030204" pitchFamily="18" charset="0"/>
              </a:rPr>
              <a:t>?</a:t>
            </a:r>
          </a:p>
          <a:p>
            <a:pPr algn="just"/>
            <a:r>
              <a:rPr lang="en-US" sz="4000" b="1" i="0" dirty="0">
                <a:solidFill>
                  <a:srgbClr val="002060"/>
                </a:solidFill>
                <a:effectLst/>
                <a:ea typeface="Cambria" panose="02040503050406030204" pitchFamily="18" charset="0"/>
              </a:rPr>
              <a:t>b. </a:t>
            </a:r>
            <a:r>
              <a:rPr lang="en-US" sz="4000" b="1" i="0" dirty="0" err="1">
                <a:solidFill>
                  <a:srgbClr val="002060"/>
                </a:solidFill>
                <a:effectLst/>
                <a:ea typeface="Cambria" panose="02040503050406030204" pitchFamily="18" charset="0"/>
              </a:rPr>
              <a:t>Những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từ</a:t>
            </a:r>
            <a:r>
              <a:rPr lang="en-US" sz="4000" b="1" i="0" dirty="0">
                <a:solidFill>
                  <a:srgbClr val="002060"/>
                </a:solidFill>
                <a:effectLst/>
                <a:ea typeface="Cambria" panose="02040503050406030204" pitchFamily="18" charset="0"/>
              </a:rPr>
              <a:t> in </a:t>
            </a:r>
            <a:r>
              <a:rPr lang="en-US" sz="4000" b="1" i="0" dirty="0" err="1">
                <a:solidFill>
                  <a:srgbClr val="002060"/>
                </a:solidFill>
                <a:effectLst/>
                <a:ea typeface="Cambria" panose="02040503050406030204" pitchFamily="18" charset="0"/>
              </a:rPr>
              <a:t>đậm</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trong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đoạn</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văn</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nào</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có</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nghĩa</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gần</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giống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nhau</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Nêu</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nét</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nghĩa</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khác</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nhau</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giữa</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chúng</a:t>
            </a:r>
            <a:r>
              <a:rPr lang="en-US" sz="4000" b="1" i="0" dirty="0">
                <a:solidFill>
                  <a:srgbClr val="002060"/>
                </a:solidFill>
                <a:effectLst/>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fade">
                                      <p:cBhvr>
                                        <p:cTn id="7" dur="1000"/>
                                        <p:tgtEl>
                                          <p:spTgt spid="180"/>
                                        </p:tgtEl>
                                      </p:cBhvr>
                                    </p:animEffect>
                                    <p:anim calcmode="lin" valueType="num">
                                      <p:cBhvr>
                                        <p:cTn id="8" dur="1000" fill="hold"/>
                                        <p:tgtEl>
                                          <p:spTgt spid="180"/>
                                        </p:tgtEl>
                                        <p:attrNameLst>
                                          <p:attrName>ppt_x</p:attrName>
                                        </p:attrNameLst>
                                      </p:cBhvr>
                                      <p:tavLst>
                                        <p:tav tm="0">
                                          <p:val>
                                            <p:strVal val="#ppt_x"/>
                                          </p:val>
                                        </p:tav>
                                        <p:tav tm="100000">
                                          <p:val>
                                            <p:strVal val="#ppt_x"/>
                                          </p:val>
                                        </p:tav>
                                      </p:tavLst>
                                    </p:anim>
                                    <p:anim calcmode="lin" valueType="num">
                                      <p:cBhvr>
                                        <p:cTn id="9" dur="1000" fill="hold"/>
                                        <p:tgtEl>
                                          <p:spTgt spid="1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fade">
                                      <p:cBhvr>
                                        <p:cTn id="12" dur="1000"/>
                                        <p:tgtEl>
                                          <p:spTgt spid="178"/>
                                        </p:tgtEl>
                                      </p:cBhvr>
                                    </p:animEffect>
                                    <p:anim calcmode="lin" valueType="num">
                                      <p:cBhvr>
                                        <p:cTn id="13" dur="1000" fill="hold"/>
                                        <p:tgtEl>
                                          <p:spTgt spid="178"/>
                                        </p:tgtEl>
                                        <p:attrNameLst>
                                          <p:attrName>ppt_x</p:attrName>
                                        </p:attrNameLst>
                                      </p:cBhvr>
                                      <p:tavLst>
                                        <p:tav tm="0">
                                          <p:val>
                                            <p:strVal val="#ppt_x"/>
                                          </p:val>
                                        </p:tav>
                                        <p:tav tm="100000">
                                          <p:val>
                                            <p:strVal val="#ppt_x"/>
                                          </p:val>
                                        </p:tav>
                                      </p:tavLst>
                                    </p:anim>
                                    <p:anim calcmode="lin" valueType="num">
                                      <p:cBhvr>
                                        <p:cTn id="14" dur="1000" fill="hold"/>
                                        <p:tgtEl>
                                          <p:spTgt spid="17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fade">
                                      <p:cBhvr>
                                        <p:cTn id="17" dur="1000"/>
                                        <p:tgtEl>
                                          <p:spTgt spid="176"/>
                                        </p:tgtEl>
                                      </p:cBhvr>
                                    </p:animEffect>
                                    <p:anim calcmode="lin" valueType="num">
                                      <p:cBhvr>
                                        <p:cTn id="18" dur="1000" fill="hold"/>
                                        <p:tgtEl>
                                          <p:spTgt spid="176"/>
                                        </p:tgtEl>
                                        <p:attrNameLst>
                                          <p:attrName>ppt_x</p:attrName>
                                        </p:attrNameLst>
                                      </p:cBhvr>
                                      <p:tavLst>
                                        <p:tav tm="0">
                                          <p:val>
                                            <p:strVal val="#ppt_x"/>
                                          </p:val>
                                        </p:tav>
                                        <p:tav tm="100000">
                                          <p:val>
                                            <p:strVal val="#ppt_x"/>
                                          </p:val>
                                        </p:tav>
                                      </p:tavLst>
                                    </p:anim>
                                    <p:anim calcmode="lin" valueType="num">
                                      <p:cBhvr>
                                        <p:cTn id="19" dur="1000" fill="hold"/>
                                        <p:tgtEl>
                                          <p:spTgt spid="17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5"/>
                                        </p:tgtEl>
                                        <p:attrNameLst>
                                          <p:attrName>style.visibility</p:attrName>
                                        </p:attrNameLst>
                                      </p:cBhvr>
                                      <p:to>
                                        <p:strVal val="visible"/>
                                      </p:to>
                                    </p:set>
                                    <p:animEffect transition="in" filter="fade">
                                      <p:cBhvr>
                                        <p:cTn id="22" dur="1000"/>
                                        <p:tgtEl>
                                          <p:spTgt spid="175"/>
                                        </p:tgtEl>
                                      </p:cBhvr>
                                    </p:animEffect>
                                    <p:anim calcmode="lin" valueType="num">
                                      <p:cBhvr>
                                        <p:cTn id="23" dur="1000" fill="hold"/>
                                        <p:tgtEl>
                                          <p:spTgt spid="175"/>
                                        </p:tgtEl>
                                        <p:attrNameLst>
                                          <p:attrName>ppt_x</p:attrName>
                                        </p:attrNameLst>
                                      </p:cBhvr>
                                      <p:tavLst>
                                        <p:tav tm="0">
                                          <p:val>
                                            <p:strVal val="#ppt_x"/>
                                          </p:val>
                                        </p:tav>
                                        <p:tav tm="100000">
                                          <p:val>
                                            <p:strVal val="#ppt_x"/>
                                          </p:val>
                                        </p:tav>
                                      </p:tavLst>
                                    </p:anim>
                                    <p:anim calcmode="lin" valueType="num">
                                      <p:cBhvr>
                                        <p:cTn id="24" dur="1000" fill="hold"/>
                                        <p:tgtEl>
                                          <p:spTgt spid="17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1"/>
                                        </p:tgtEl>
                                        <p:attrNameLst>
                                          <p:attrName>style.visibility</p:attrName>
                                        </p:attrNameLst>
                                      </p:cBhvr>
                                      <p:to>
                                        <p:strVal val="visible"/>
                                      </p:to>
                                    </p:set>
                                    <p:animEffect transition="in" filter="barn(inVertical)">
                                      <p:cBhvr>
                                        <p:cTn id="29" dur="5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8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338206" y="234465"/>
            <a:ext cx="17611587" cy="9818070"/>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dirty="0"/>
          </a:p>
        </p:txBody>
      </p:sp>
      <p:sp>
        <p:nvSpPr>
          <p:cNvPr id="90" name="Freeform 90"/>
          <p:cNvSpPr/>
          <p:nvPr/>
        </p:nvSpPr>
        <p:spPr>
          <a:xfrm>
            <a:off x="16002000" y="8191500"/>
            <a:ext cx="2628188" cy="2303949"/>
          </a:xfrm>
          <a:custGeom>
            <a:avLst/>
            <a:gdLst/>
            <a:ahLst/>
            <a:cxnLst/>
            <a:rect l="l" t="t" r="r" b="b"/>
            <a:pathLst>
              <a:path w="3542588" h="3065949">
                <a:moveTo>
                  <a:pt x="0" y="0"/>
                </a:moveTo>
                <a:lnTo>
                  <a:pt x="3542588" y="0"/>
                </a:lnTo>
                <a:lnTo>
                  <a:pt x="3542588" y="3065950"/>
                </a:lnTo>
                <a:lnTo>
                  <a:pt x="0" y="3065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9" name="Freeform 99"/>
          <p:cNvSpPr/>
          <p:nvPr/>
        </p:nvSpPr>
        <p:spPr>
          <a:xfrm rot="-8211718">
            <a:off x="575927" y="-600143"/>
            <a:ext cx="1388914" cy="2233634"/>
          </a:xfrm>
          <a:custGeom>
            <a:avLst/>
            <a:gdLst/>
            <a:ahLst/>
            <a:cxnLst/>
            <a:rect l="l" t="t" r="r" b="b"/>
            <a:pathLst>
              <a:path w="1388914" h="2233634">
                <a:moveTo>
                  <a:pt x="0" y="0"/>
                </a:moveTo>
                <a:lnTo>
                  <a:pt x="1388914" y="0"/>
                </a:lnTo>
                <a:lnTo>
                  <a:pt x="1388914" y="2233634"/>
                </a:lnTo>
                <a:lnTo>
                  <a:pt x="0" y="2233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75" name="Group 174">
            <a:extLst>
              <a:ext uri="{FF2B5EF4-FFF2-40B4-BE49-F238E27FC236}">
                <a16:creationId xmlns:a16="http://schemas.microsoft.com/office/drawing/2014/main" id="{7392BEF7-067E-21D5-0921-D5DD80D7603C}"/>
              </a:ext>
            </a:extLst>
          </p:cNvPr>
          <p:cNvGrpSpPr/>
          <p:nvPr/>
        </p:nvGrpSpPr>
        <p:grpSpPr>
          <a:xfrm>
            <a:off x="1160742" y="342900"/>
            <a:ext cx="16074878" cy="1467761"/>
            <a:chOff x="1160742" y="342900"/>
            <a:chExt cx="16074878" cy="1467761"/>
          </a:xfrm>
        </p:grpSpPr>
        <p:grpSp>
          <p:nvGrpSpPr>
            <p:cNvPr id="170" name="Group 6">
              <a:extLst>
                <a:ext uri="{FF2B5EF4-FFF2-40B4-BE49-F238E27FC236}">
                  <a16:creationId xmlns:a16="http://schemas.microsoft.com/office/drawing/2014/main" id="{24343BE8-262F-86C6-DE90-937E9D3EC95B}"/>
                </a:ext>
              </a:extLst>
            </p:cNvPr>
            <p:cNvGrpSpPr/>
            <p:nvPr/>
          </p:nvGrpSpPr>
          <p:grpSpPr>
            <a:xfrm>
              <a:off x="2209800" y="342900"/>
              <a:ext cx="14071158" cy="1467761"/>
              <a:chOff x="0" y="0"/>
              <a:chExt cx="1978906" cy="1424845"/>
            </a:xfrm>
          </p:grpSpPr>
          <p:sp>
            <p:nvSpPr>
              <p:cNvPr id="171" name="Freeform 7">
                <a:extLst>
                  <a:ext uri="{FF2B5EF4-FFF2-40B4-BE49-F238E27FC236}">
                    <a16:creationId xmlns:a16="http://schemas.microsoft.com/office/drawing/2014/main" id="{76A0035E-CD22-6B6D-5FDF-E562F9E12E9E}"/>
                  </a:ext>
                </a:extLst>
              </p:cNvPr>
              <p:cNvSpPr/>
              <p:nvPr/>
            </p:nvSpPr>
            <p:spPr>
              <a:xfrm>
                <a:off x="0" y="0"/>
                <a:ext cx="1978906" cy="1424845"/>
              </a:xfrm>
              <a:custGeom>
                <a:avLst/>
                <a:gdLst/>
                <a:ahLst/>
                <a:cxnLst/>
                <a:rect l="l" t="t" r="r" b="b"/>
                <a:pathLst>
                  <a:path w="1978906" h="1424845">
                    <a:moveTo>
                      <a:pt x="52549" y="0"/>
                    </a:moveTo>
                    <a:lnTo>
                      <a:pt x="1926356" y="0"/>
                    </a:lnTo>
                    <a:cubicBezTo>
                      <a:pt x="1940293" y="0"/>
                      <a:pt x="1953659" y="5536"/>
                      <a:pt x="1963514" y="15391"/>
                    </a:cubicBezTo>
                    <a:cubicBezTo>
                      <a:pt x="1973369" y="25246"/>
                      <a:pt x="1978906" y="38612"/>
                      <a:pt x="1978906" y="52549"/>
                    </a:cubicBezTo>
                    <a:lnTo>
                      <a:pt x="1978906" y="1372296"/>
                    </a:lnTo>
                    <a:cubicBezTo>
                      <a:pt x="1978906" y="1401318"/>
                      <a:pt x="1955379" y="1424845"/>
                      <a:pt x="1926356" y="1424845"/>
                    </a:cubicBezTo>
                    <a:lnTo>
                      <a:pt x="52549" y="1424845"/>
                    </a:lnTo>
                    <a:cubicBezTo>
                      <a:pt x="38612" y="1424845"/>
                      <a:pt x="25246" y="1419308"/>
                      <a:pt x="15391" y="1409454"/>
                    </a:cubicBezTo>
                    <a:cubicBezTo>
                      <a:pt x="5536" y="1399599"/>
                      <a:pt x="0" y="1386232"/>
                      <a:pt x="0" y="1372296"/>
                    </a:cubicBezTo>
                    <a:lnTo>
                      <a:pt x="0" y="52549"/>
                    </a:lnTo>
                    <a:cubicBezTo>
                      <a:pt x="0" y="38612"/>
                      <a:pt x="5536" y="25246"/>
                      <a:pt x="15391" y="15391"/>
                    </a:cubicBezTo>
                    <a:cubicBezTo>
                      <a:pt x="25246" y="5536"/>
                      <a:pt x="38612" y="0"/>
                      <a:pt x="52549" y="0"/>
                    </a:cubicBezTo>
                    <a:close/>
                  </a:path>
                </a:pathLst>
              </a:custGeom>
              <a:solidFill>
                <a:srgbClr val="FFA7D2"/>
              </a:solidFill>
            </p:spPr>
            <p:txBody>
              <a:bodyPr/>
              <a:lstStyle/>
              <a:p>
                <a:endParaRPr lang="en-US"/>
              </a:p>
            </p:txBody>
          </p:sp>
          <p:sp>
            <p:nvSpPr>
              <p:cNvPr id="172" name="TextBox 8">
                <a:extLst>
                  <a:ext uri="{FF2B5EF4-FFF2-40B4-BE49-F238E27FC236}">
                    <a16:creationId xmlns:a16="http://schemas.microsoft.com/office/drawing/2014/main" id="{3C4EB448-E601-E972-0DF6-D9EEF6C2E105}"/>
                  </a:ext>
                </a:extLst>
              </p:cNvPr>
              <p:cNvSpPr txBox="1"/>
              <p:nvPr/>
            </p:nvSpPr>
            <p:spPr>
              <a:xfrm>
                <a:off x="0" y="-47625"/>
                <a:ext cx="1978906" cy="147247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3" name="Freeform 11">
              <a:extLst>
                <a:ext uri="{FF2B5EF4-FFF2-40B4-BE49-F238E27FC236}">
                  <a16:creationId xmlns:a16="http://schemas.microsoft.com/office/drawing/2014/main" id="{00EA67D7-DC90-907B-9D09-586F9814C50A}"/>
                </a:ext>
              </a:extLst>
            </p:cNvPr>
            <p:cNvSpPr/>
            <p:nvPr/>
          </p:nvSpPr>
          <p:spPr>
            <a:xfrm rot="1709091">
              <a:off x="14778763" y="529807"/>
              <a:ext cx="2456857" cy="926233"/>
            </a:xfrm>
            <a:custGeom>
              <a:avLst/>
              <a:gdLst/>
              <a:ahLst/>
              <a:cxnLst/>
              <a:rect l="l" t="t" r="r" b="b"/>
              <a:pathLst>
                <a:path w="3587522" h="926233">
                  <a:moveTo>
                    <a:pt x="0" y="0"/>
                  </a:moveTo>
                  <a:lnTo>
                    <a:pt x="3587521" y="0"/>
                  </a:lnTo>
                  <a:lnTo>
                    <a:pt x="3587521" y="926233"/>
                  </a:lnTo>
                  <a:lnTo>
                    <a:pt x="0" y="926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4" name="Freeform 11">
              <a:extLst>
                <a:ext uri="{FF2B5EF4-FFF2-40B4-BE49-F238E27FC236}">
                  <a16:creationId xmlns:a16="http://schemas.microsoft.com/office/drawing/2014/main" id="{3A15AE07-262F-A3FE-3F60-E914B475C972}"/>
                </a:ext>
              </a:extLst>
            </p:cNvPr>
            <p:cNvSpPr/>
            <p:nvPr/>
          </p:nvSpPr>
          <p:spPr>
            <a:xfrm rot="19368388">
              <a:off x="1160742" y="685108"/>
              <a:ext cx="2578309" cy="926233"/>
            </a:xfrm>
            <a:custGeom>
              <a:avLst/>
              <a:gdLst/>
              <a:ahLst/>
              <a:cxnLst/>
              <a:rect l="l" t="t" r="r" b="b"/>
              <a:pathLst>
                <a:path w="3587522" h="926233">
                  <a:moveTo>
                    <a:pt x="0" y="0"/>
                  </a:moveTo>
                  <a:lnTo>
                    <a:pt x="3587521" y="0"/>
                  </a:lnTo>
                  <a:lnTo>
                    <a:pt x="3587521" y="926233"/>
                  </a:lnTo>
                  <a:lnTo>
                    <a:pt x="0" y="926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76" name="TextBox 175">
            <a:extLst>
              <a:ext uri="{FF2B5EF4-FFF2-40B4-BE49-F238E27FC236}">
                <a16:creationId xmlns:a16="http://schemas.microsoft.com/office/drawing/2014/main" id="{B0D92255-C409-DE8D-5A7D-4D0D0F61C650}"/>
              </a:ext>
            </a:extLst>
          </p:cNvPr>
          <p:cNvSpPr txBox="1"/>
          <p:nvPr/>
        </p:nvSpPr>
        <p:spPr>
          <a:xfrm>
            <a:off x="3886200" y="175088"/>
            <a:ext cx="10820400" cy="1754326"/>
          </a:xfrm>
          <a:prstGeom prst="rect">
            <a:avLst/>
          </a:prstGeom>
          <a:noFill/>
        </p:spPr>
        <p:txBody>
          <a:bodyPr wrap="square" rtlCol="0">
            <a:spAutoFit/>
          </a:bodyPr>
          <a:lstStyle/>
          <a:p>
            <a:pPr lvl="0" algn="just"/>
            <a:r>
              <a:rPr lang="en-US" sz="5400" b="1" dirty="0">
                <a:solidFill>
                  <a:srgbClr val="000000"/>
                </a:solidFill>
                <a:latin typeface="Times New Roman" panose="02020603050405020304" pitchFamily="18" charset="0"/>
                <a:cs typeface="Times New Roman" panose="02020603050405020304" pitchFamily="18" charset="0"/>
              </a:rPr>
              <a:t>2. </a:t>
            </a:r>
            <a:r>
              <a:rPr lang="vi-VN" sz="5400" b="1" dirty="0">
                <a:solidFill>
                  <a:srgbClr val="000000"/>
                </a:solidFill>
                <a:latin typeface="Times New Roman" panose="02020603050405020304" pitchFamily="18" charset="0"/>
                <a:cs typeface="Times New Roman" panose="02020603050405020304" pitchFamily="18" charset="0"/>
              </a:rPr>
              <a:t>Tìm trong mỗi nhóm từ dưới đây những từ có nghĩa giống nhau.</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EAD4026-99A2-2AFB-6D06-7EDA4F4B75C7}"/>
              </a:ext>
            </a:extLst>
          </p:cNvPr>
          <p:cNvSpPr txBox="1"/>
          <p:nvPr/>
        </p:nvSpPr>
        <p:spPr>
          <a:xfrm>
            <a:off x="1086787" y="6781910"/>
            <a:ext cx="16317183" cy="1230209"/>
          </a:xfrm>
          <a:prstGeom prst="rect">
            <a:avLst/>
          </a:prstGeom>
          <a:noFill/>
        </p:spPr>
        <p:txBody>
          <a:bodyPr wrap="square" rtlCol="0">
            <a:spAutoFit/>
          </a:bodyPr>
          <a:lstStyle/>
          <a:p>
            <a:pPr algn="just">
              <a:lnSpc>
                <a:spcPct val="150000"/>
              </a:lnSpc>
            </a:pPr>
            <a:r>
              <a:rPr lang="vi-VN" sz="5600" b="1" i="0" dirty="0">
                <a:solidFill>
                  <a:srgbClr val="002060"/>
                </a:solidFill>
                <a:effectLst/>
                <a:latin typeface="+mj-lt"/>
                <a:cs typeface="Calibri" panose="020F0502020204030204" pitchFamily="34" charset="0"/>
              </a:rPr>
              <a:t>c. yên bình, tĩnh lặng, thanh bình, bình tĩnh, yên tĩnh</a:t>
            </a:r>
          </a:p>
        </p:txBody>
      </p:sp>
      <p:sp>
        <p:nvSpPr>
          <p:cNvPr id="5" name="TextBox 4">
            <a:extLst>
              <a:ext uri="{FF2B5EF4-FFF2-40B4-BE49-F238E27FC236}">
                <a16:creationId xmlns:a16="http://schemas.microsoft.com/office/drawing/2014/main" id="{6DC6195A-A1A4-ABFC-74C0-CC08FE88A6BA}"/>
              </a:ext>
            </a:extLst>
          </p:cNvPr>
          <p:cNvSpPr txBox="1"/>
          <p:nvPr/>
        </p:nvSpPr>
        <p:spPr>
          <a:xfrm>
            <a:off x="1143000" y="2754673"/>
            <a:ext cx="14183583" cy="1754326"/>
          </a:xfrm>
          <a:prstGeom prst="rect">
            <a:avLst/>
          </a:prstGeom>
          <a:noFill/>
        </p:spPr>
        <p:txBody>
          <a:bodyPr wrap="square" rtlCol="0">
            <a:spAutoFit/>
          </a:bodyPr>
          <a:lstStyle/>
          <a:p>
            <a:r>
              <a:rPr lang="vi-VN" sz="5400" b="1" i="0" dirty="0">
                <a:solidFill>
                  <a:srgbClr val="002060"/>
                </a:solidFill>
                <a:effectLst/>
                <a:latin typeface="+mj-lt"/>
                <a:cs typeface="Calibri" panose="020F0502020204030204" pitchFamily="34" charset="0"/>
              </a:rPr>
              <a:t>a. chăm chỉ, cần cù, sắt đá, siêng năng, chịu khó</a:t>
            </a:r>
          </a:p>
          <a:p>
            <a:endParaRPr lang="en-US" sz="5400" dirty="0"/>
          </a:p>
        </p:txBody>
      </p:sp>
      <p:sp>
        <p:nvSpPr>
          <p:cNvPr id="6" name="TextBox 5">
            <a:extLst>
              <a:ext uri="{FF2B5EF4-FFF2-40B4-BE49-F238E27FC236}">
                <a16:creationId xmlns:a16="http://schemas.microsoft.com/office/drawing/2014/main" id="{D286536D-0387-4DA8-C729-F6897519347B}"/>
              </a:ext>
            </a:extLst>
          </p:cNvPr>
          <p:cNvSpPr txBox="1"/>
          <p:nvPr/>
        </p:nvSpPr>
        <p:spPr>
          <a:xfrm>
            <a:off x="1117267" y="4950759"/>
            <a:ext cx="15685414" cy="1754326"/>
          </a:xfrm>
          <a:prstGeom prst="rect">
            <a:avLst/>
          </a:prstGeom>
          <a:noFill/>
        </p:spPr>
        <p:txBody>
          <a:bodyPr wrap="square" rtlCol="0">
            <a:spAutoFit/>
          </a:bodyPr>
          <a:lstStyle/>
          <a:p>
            <a:r>
              <a:rPr lang="vi-VN" sz="5400" b="1" i="0" dirty="0">
                <a:solidFill>
                  <a:srgbClr val="002060"/>
                </a:solidFill>
                <a:effectLst/>
                <a:latin typeface="+mj-lt"/>
                <a:cs typeface="Calibri" panose="020F0502020204030204" pitchFamily="34" charset="0"/>
              </a:rPr>
              <a:t>b. non sông, đất nước, núi non, giang sơn, quốc gia</a:t>
            </a:r>
          </a:p>
          <a:p>
            <a:endParaRPr lang="en-US" sz="5400" dirty="0"/>
          </a:p>
        </p:txBody>
      </p:sp>
    </p:spTree>
    <p:extLst>
      <p:ext uri="{BB962C8B-B14F-4D97-AF65-F5344CB8AC3E}">
        <p14:creationId xmlns:p14="http://schemas.microsoft.com/office/powerpoint/2010/main" val="127542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randombar(horizontal)">
                                      <p:cBhvr>
                                        <p:cTn id="7"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5A873-7983-2BD6-8DA1-7DC52B65CD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3E88D30-BE13-E75C-F44F-CFCFBEA186B1}"/>
              </a:ext>
            </a:extLst>
          </p:cNvPr>
          <p:cNvSpPr/>
          <p:nvPr/>
        </p:nvSpPr>
        <p:spPr>
          <a:xfrm>
            <a:off x="338207" y="664194"/>
            <a:ext cx="17611587" cy="8958611"/>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a:p>
        </p:txBody>
      </p:sp>
      <p:sp>
        <p:nvSpPr>
          <p:cNvPr id="90" name="Freeform 90">
            <a:extLst>
              <a:ext uri="{FF2B5EF4-FFF2-40B4-BE49-F238E27FC236}">
                <a16:creationId xmlns:a16="http://schemas.microsoft.com/office/drawing/2014/main" id="{A0DDF368-939C-24A0-EB9E-93B26266FB58}"/>
              </a:ext>
            </a:extLst>
          </p:cNvPr>
          <p:cNvSpPr/>
          <p:nvPr/>
        </p:nvSpPr>
        <p:spPr>
          <a:xfrm>
            <a:off x="16002000" y="8191500"/>
            <a:ext cx="2628188" cy="2303949"/>
          </a:xfrm>
          <a:custGeom>
            <a:avLst/>
            <a:gdLst/>
            <a:ahLst/>
            <a:cxnLst/>
            <a:rect l="l" t="t" r="r" b="b"/>
            <a:pathLst>
              <a:path w="3542588" h="3065949">
                <a:moveTo>
                  <a:pt x="0" y="0"/>
                </a:moveTo>
                <a:lnTo>
                  <a:pt x="3542588" y="0"/>
                </a:lnTo>
                <a:lnTo>
                  <a:pt x="3542588" y="3065950"/>
                </a:lnTo>
                <a:lnTo>
                  <a:pt x="0" y="3065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9" name="Freeform 99">
            <a:extLst>
              <a:ext uri="{FF2B5EF4-FFF2-40B4-BE49-F238E27FC236}">
                <a16:creationId xmlns:a16="http://schemas.microsoft.com/office/drawing/2014/main" id="{DE39D890-CED2-8DBE-AAD7-DEFB0888776A}"/>
              </a:ext>
            </a:extLst>
          </p:cNvPr>
          <p:cNvSpPr/>
          <p:nvPr/>
        </p:nvSpPr>
        <p:spPr>
          <a:xfrm rot="-8211718">
            <a:off x="575927" y="-600143"/>
            <a:ext cx="1388914" cy="2233634"/>
          </a:xfrm>
          <a:custGeom>
            <a:avLst/>
            <a:gdLst/>
            <a:ahLst/>
            <a:cxnLst/>
            <a:rect l="l" t="t" r="r" b="b"/>
            <a:pathLst>
              <a:path w="1388914" h="2233634">
                <a:moveTo>
                  <a:pt x="0" y="0"/>
                </a:moveTo>
                <a:lnTo>
                  <a:pt x="1388914" y="0"/>
                </a:lnTo>
                <a:lnTo>
                  <a:pt x="1388914" y="2233634"/>
                </a:lnTo>
                <a:lnTo>
                  <a:pt x="0" y="2233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75" name="Group 174">
            <a:extLst>
              <a:ext uri="{FF2B5EF4-FFF2-40B4-BE49-F238E27FC236}">
                <a16:creationId xmlns:a16="http://schemas.microsoft.com/office/drawing/2014/main" id="{D5F59011-C34F-93FA-948A-115BFDC5ADAB}"/>
              </a:ext>
            </a:extLst>
          </p:cNvPr>
          <p:cNvGrpSpPr/>
          <p:nvPr/>
        </p:nvGrpSpPr>
        <p:grpSpPr>
          <a:xfrm>
            <a:off x="1160742" y="342900"/>
            <a:ext cx="15846278" cy="1467761"/>
            <a:chOff x="1160742" y="342900"/>
            <a:chExt cx="15846278" cy="1467761"/>
          </a:xfrm>
        </p:grpSpPr>
        <p:grpSp>
          <p:nvGrpSpPr>
            <p:cNvPr id="170" name="Group 6">
              <a:extLst>
                <a:ext uri="{FF2B5EF4-FFF2-40B4-BE49-F238E27FC236}">
                  <a16:creationId xmlns:a16="http://schemas.microsoft.com/office/drawing/2014/main" id="{94E085AF-4A30-B411-0950-CB0273CC4A49}"/>
                </a:ext>
              </a:extLst>
            </p:cNvPr>
            <p:cNvGrpSpPr/>
            <p:nvPr/>
          </p:nvGrpSpPr>
          <p:grpSpPr>
            <a:xfrm>
              <a:off x="2209800" y="342900"/>
              <a:ext cx="14071158" cy="1467761"/>
              <a:chOff x="0" y="0"/>
              <a:chExt cx="1978906" cy="1424845"/>
            </a:xfrm>
          </p:grpSpPr>
          <p:sp>
            <p:nvSpPr>
              <p:cNvPr id="171" name="Freeform 7">
                <a:extLst>
                  <a:ext uri="{FF2B5EF4-FFF2-40B4-BE49-F238E27FC236}">
                    <a16:creationId xmlns:a16="http://schemas.microsoft.com/office/drawing/2014/main" id="{A13A42D6-C376-A6E7-E862-7F62B9959EF1}"/>
                  </a:ext>
                </a:extLst>
              </p:cNvPr>
              <p:cNvSpPr/>
              <p:nvPr/>
            </p:nvSpPr>
            <p:spPr>
              <a:xfrm>
                <a:off x="0" y="0"/>
                <a:ext cx="1978906" cy="1424845"/>
              </a:xfrm>
              <a:custGeom>
                <a:avLst/>
                <a:gdLst/>
                <a:ahLst/>
                <a:cxnLst/>
                <a:rect l="l" t="t" r="r" b="b"/>
                <a:pathLst>
                  <a:path w="1978906" h="1424845">
                    <a:moveTo>
                      <a:pt x="52549" y="0"/>
                    </a:moveTo>
                    <a:lnTo>
                      <a:pt x="1926356" y="0"/>
                    </a:lnTo>
                    <a:cubicBezTo>
                      <a:pt x="1940293" y="0"/>
                      <a:pt x="1953659" y="5536"/>
                      <a:pt x="1963514" y="15391"/>
                    </a:cubicBezTo>
                    <a:cubicBezTo>
                      <a:pt x="1973369" y="25246"/>
                      <a:pt x="1978906" y="38612"/>
                      <a:pt x="1978906" y="52549"/>
                    </a:cubicBezTo>
                    <a:lnTo>
                      <a:pt x="1978906" y="1372296"/>
                    </a:lnTo>
                    <a:cubicBezTo>
                      <a:pt x="1978906" y="1401318"/>
                      <a:pt x="1955379" y="1424845"/>
                      <a:pt x="1926356" y="1424845"/>
                    </a:cubicBezTo>
                    <a:lnTo>
                      <a:pt x="52549" y="1424845"/>
                    </a:lnTo>
                    <a:cubicBezTo>
                      <a:pt x="38612" y="1424845"/>
                      <a:pt x="25246" y="1419308"/>
                      <a:pt x="15391" y="1409454"/>
                    </a:cubicBezTo>
                    <a:cubicBezTo>
                      <a:pt x="5536" y="1399599"/>
                      <a:pt x="0" y="1386232"/>
                      <a:pt x="0" y="1372296"/>
                    </a:cubicBezTo>
                    <a:lnTo>
                      <a:pt x="0" y="52549"/>
                    </a:lnTo>
                    <a:cubicBezTo>
                      <a:pt x="0" y="38612"/>
                      <a:pt x="5536" y="25246"/>
                      <a:pt x="15391" y="15391"/>
                    </a:cubicBezTo>
                    <a:cubicBezTo>
                      <a:pt x="25246" y="5536"/>
                      <a:pt x="38612" y="0"/>
                      <a:pt x="52549" y="0"/>
                    </a:cubicBezTo>
                    <a:close/>
                  </a:path>
                </a:pathLst>
              </a:custGeom>
              <a:solidFill>
                <a:srgbClr val="FFA7D2"/>
              </a:solidFill>
            </p:spPr>
            <p:txBody>
              <a:bodyPr/>
              <a:lstStyle/>
              <a:p>
                <a:endParaRPr lang="en-US"/>
              </a:p>
            </p:txBody>
          </p:sp>
          <p:sp>
            <p:nvSpPr>
              <p:cNvPr id="172" name="TextBox 8">
                <a:extLst>
                  <a:ext uri="{FF2B5EF4-FFF2-40B4-BE49-F238E27FC236}">
                    <a16:creationId xmlns:a16="http://schemas.microsoft.com/office/drawing/2014/main" id="{A27F2D16-48D7-31B8-BD0D-EF75BE3C727A}"/>
                  </a:ext>
                </a:extLst>
              </p:cNvPr>
              <p:cNvSpPr txBox="1"/>
              <p:nvPr/>
            </p:nvSpPr>
            <p:spPr>
              <a:xfrm>
                <a:off x="0" y="-47625"/>
                <a:ext cx="1978906" cy="1472470"/>
              </a:xfrm>
              <a:prstGeom prst="rect">
                <a:avLst/>
              </a:prstGeom>
            </p:spPr>
            <p:txBody>
              <a:bodyPr lIns="50800" tIns="50800" rIns="50800" bIns="50800" rtlCol="0" anchor="ctr"/>
              <a:lstStyle/>
              <a:p>
                <a:pPr algn="ctr">
                  <a:lnSpc>
                    <a:spcPts val="2659"/>
                  </a:lnSpc>
                </a:pPr>
                <a:endParaRPr/>
              </a:p>
            </p:txBody>
          </p:sp>
        </p:grpSp>
        <p:sp>
          <p:nvSpPr>
            <p:cNvPr id="173" name="Freeform 11">
              <a:extLst>
                <a:ext uri="{FF2B5EF4-FFF2-40B4-BE49-F238E27FC236}">
                  <a16:creationId xmlns:a16="http://schemas.microsoft.com/office/drawing/2014/main" id="{E19B0343-B12C-5AA2-6F42-E6F1233F8E41}"/>
                </a:ext>
              </a:extLst>
            </p:cNvPr>
            <p:cNvSpPr/>
            <p:nvPr/>
          </p:nvSpPr>
          <p:spPr>
            <a:xfrm rot="1709091">
              <a:off x="14550163" y="644106"/>
              <a:ext cx="2456857" cy="926233"/>
            </a:xfrm>
            <a:custGeom>
              <a:avLst/>
              <a:gdLst/>
              <a:ahLst/>
              <a:cxnLst/>
              <a:rect l="l" t="t" r="r" b="b"/>
              <a:pathLst>
                <a:path w="3587522" h="926233">
                  <a:moveTo>
                    <a:pt x="0" y="0"/>
                  </a:moveTo>
                  <a:lnTo>
                    <a:pt x="3587521" y="0"/>
                  </a:lnTo>
                  <a:lnTo>
                    <a:pt x="3587521" y="926233"/>
                  </a:lnTo>
                  <a:lnTo>
                    <a:pt x="0" y="926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4" name="Freeform 11">
              <a:extLst>
                <a:ext uri="{FF2B5EF4-FFF2-40B4-BE49-F238E27FC236}">
                  <a16:creationId xmlns:a16="http://schemas.microsoft.com/office/drawing/2014/main" id="{92EE45ED-07EA-5F9C-A620-0F7EA599F03F}"/>
                </a:ext>
              </a:extLst>
            </p:cNvPr>
            <p:cNvSpPr/>
            <p:nvPr/>
          </p:nvSpPr>
          <p:spPr>
            <a:xfrm rot="19368388">
              <a:off x="1160742" y="685108"/>
              <a:ext cx="2578309" cy="926233"/>
            </a:xfrm>
            <a:custGeom>
              <a:avLst/>
              <a:gdLst/>
              <a:ahLst/>
              <a:cxnLst/>
              <a:rect l="l" t="t" r="r" b="b"/>
              <a:pathLst>
                <a:path w="3587522" h="926233">
                  <a:moveTo>
                    <a:pt x="0" y="0"/>
                  </a:moveTo>
                  <a:lnTo>
                    <a:pt x="3587521" y="0"/>
                  </a:lnTo>
                  <a:lnTo>
                    <a:pt x="3587521" y="926233"/>
                  </a:lnTo>
                  <a:lnTo>
                    <a:pt x="0" y="926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76" name="TextBox 175">
            <a:extLst>
              <a:ext uri="{FF2B5EF4-FFF2-40B4-BE49-F238E27FC236}">
                <a16:creationId xmlns:a16="http://schemas.microsoft.com/office/drawing/2014/main" id="{9C214FB2-2D27-2BCF-CB0A-1CF2FF036752}"/>
              </a:ext>
            </a:extLst>
          </p:cNvPr>
          <p:cNvSpPr txBox="1"/>
          <p:nvPr/>
        </p:nvSpPr>
        <p:spPr>
          <a:xfrm>
            <a:off x="3886200" y="647700"/>
            <a:ext cx="10591800" cy="830997"/>
          </a:xfrm>
          <a:prstGeom prst="rect">
            <a:avLst/>
          </a:prstGeom>
          <a:noFill/>
        </p:spPr>
        <p:txBody>
          <a:bodyPr wrap="square" rtlCol="0">
            <a:spAutoFit/>
          </a:bodyPr>
          <a:lstStyle/>
          <a:p>
            <a:r>
              <a:rPr lang="en-US" sz="4800" b="1" i="0" dirty="0">
                <a:solidFill>
                  <a:srgbClr val="000000"/>
                </a:solidFill>
                <a:effectLst/>
              </a:rPr>
              <a:t>1. </a:t>
            </a:r>
            <a:r>
              <a:rPr lang="en-US" sz="4800" b="1" i="0" dirty="0" err="1">
                <a:solidFill>
                  <a:srgbClr val="000000"/>
                </a:solidFill>
                <a:effectLst/>
              </a:rPr>
              <a:t>Đọc</a:t>
            </a:r>
            <a:r>
              <a:rPr lang="en-US" sz="4800" b="1" i="0" dirty="0">
                <a:solidFill>
                  <a:srgbClr val="000000"/>
                </a:solidFill>
                <a:effectLst/>
              </a:rPr>
              <a:t> 2 </a:t>
            </a:r>
            <a:r>
              <a:rPr lang="en-US" sz="4800" b="1" i="0" dirty="0" err="1">
                <a:solidFill>
                  <a:srgbClr val="000000"/>
                </a:solidFill>
                <a:effectLst/>
              </a:rPr>
              <a:t>đoạn</a:t>
            </a:r>
            <a:r>
              <a:rPr lang="en-US" sz="4800" b="1" i="0" dirty="0">
                <a:solidFill>
                  <a:srgbClr val="000000"/>
                </a:solidFill>
                <a:effectLst/>
              </a:rPr>
              <a:t> </a:t>
            </a:r>
            <a:r>
              <a:rPr lang="en-US" sz="4800" b="1" i="0" dirty="0" err="1">
                <a:solidFill>
                  <a:srgbClr val="000000"/>
                </a:solidFill>
                <a:effectLst/>
              </a:rPr>
              <a:t>văn</a:t>
            </a:r>
            <a:r>
              <a:rPr lang="en-US" sz="4800" b="1" i="0" dirty="0">
                <a:solidFill>
                  <a:srgbClr val="000000"/>
                </a:solidFill>
                <a:effectLst/>
              </a:rPr>
              <a:t> </a:t>
            </a:r>
            <a:r>
              <a:rPr lang="en-US" sz="4800" b="1" i="0" dirty="0" err="1">
                <a:solidFill>
                  <a:srgbClr val="000000"/>
                </a:solidFill>
                <a:effectLst/>
              </a:rPr>
              <a:t>sau</a:t>
            </a:r>
            <a:r>
              <a:rPr lang="en-US" sz="4800" b="1" i="0" dirty="0">
                <a:solidFill>
                  <a:srgbClr val="000000"/>
                </a:solidFill>
                <a:effectLst/>
              </a:rPr>
              <a:t> </a:t>
            </a:r>
            <a:r>
              <a:rPr lang="en-US" sz="4800" b="1" i="0" dirty="0" err="1">
                <a:solidFill>
                  <a:srgbClr val="000000"/>
                </a:solidFill>
                <a:effectLst/>
              </a:rPr>
              <a:t>và</a:t>
            </a:r>
            <a:r>
              <a:rPr lang="en-US" sz="4800" b="1" i="0" dirty="0">
                <a:solidFill>
                  <a:srgbClr val="000000"/>
                </a:solidFill>
                <a:effectLst/>
              </a:rPr>
              <a:t> </a:t>
            </a:r>
            <a:r>
              <a:rPr lang="en-US" sz="4800" b="1" i="0" dirty="0" err="1">
                <a:solidFill>
                  <a:srgbClr val="000000"/>
                </a:solidFill>
                <a:effectLst/>
              </a:rPr>
              <a:t>trả</a:t>
            </a:r>
            <a:r>
              <a:rPr lang="en-US" sz="4800" b="1" i="0" dirty="0">
                <a:solidFill>
                  <a:srgbClr val="000000"/>
                </a:solidFill>
                <a:effectLst/>
              </a:rPr>
              <a:t> </a:t>
            </a:r>
            <a:r>
              <a:rPr lang="en-US" sz="4800" b="1" i="0" dirty="0" err="1">
                <a:solidFill>
                  <a:srgbClr val="000000"/>
                </a:solidFill>
                <a:effectLst/>
              </a:rPr>
              <a:t>lời</a:t>
            </a:r>
            <a:r>
              <a:rPr lang="en-US" sz="4800" b="1" i="0" dirty="0">
                <a:solidFill>
                  <a:srgbClr val="000000"/>
                </a:solidFill>
                <a:effectLst/>
              </a:rPr>
              <a:t> </a:t>
            </a:r>
            <a:r>
              <a:rPr lang="en-US" sz="4800" b="1" i="0" dirty="0" err="1">
                <a:solidFill>
                  <a:srgbClr val="000000"/>
                </a:solidFill>
                <a:effectLst/>
              </a:rPr>
              <a:t>câu</a:t>
            </a:r>
            <a:r>
              <a:rPr lang="en-US" sz="4800" b="1" i="0" dirty="0">
                <a:solidFill>
                  <a:srgbClr val="000000"/>
                </a:solidFill>
                <a:effectLst/>
              </a:rPr>
              <a:t> </a:t>
            </a:r>
            <a:r>
              <a:rPr lang="en-US" sz="4800" b="1" i="0" dirty="0" err="1">
                <a:solidFill>
                  <a:srgbClr val="000000"/>
                </a:solidFill>
                <a:effectLst/>
              </a:rPr>
              <a:t>hỏi</a:t>
            </a:r>
            <a:r>
              <a:rPr lang="en-US" sz="4800" b="1" i="0" dirty="0">
                <a:solidFill>
                  <a:srgbClr val="000000"/>
                </a:solidFill>
                <a:effectLst/>
              </a:rPr>
              <a:t>.</a:t>
            </a:r>
            <a:endParaRPr lang="en-US" sz="4800" b="1" dirty="0"/>
          </a:p>
        </p:txBody>
      </p:sp>
      <p:pic>
        <p:nvPicPr>
          <p:cNvPr id="178" name="Picture 177">
            <a:extLst>
              <a:ext uri="{FF2B5EF4-FFF2-40B4-BE49-F238E27FC236}">
                <a16:creationId xmlns:a16="http://schemas.microsoft.com/office/drawing/2014/main" id="{BE60DA2F-0FB2-26A0-10E2-550A1C712225}"/>
              </a:ext>
            </a:extLst>
          </p:cNvPr>
          <p:cNvPicPr>
            <a:picLocks noChangeAspect="1"/>
          </p:cNvPicPr>
          <p:nvPr/>
        </p:nvPicPr>
        <p:blipFill>
          <a:blip r:embed="rId9"/>
          <a:stretch>
            <a:fillRect/>
          </a:stretch>
        </p:blipFill>
        <p:spPr>
          <a:xfrm>
            <a:off x="1208816" y="1913511"/>
            <a:ext cx="15870367" cy="2885844"/>
          </a:xfrm>
          <a:prstGeom prst="rect">
            <a:avLst/>
          </a:prstGeom>
        </p:spPr>
      </p:pic>
      <p:pic>
        <p:nvPicPr>
          <p:cNvPr id="180" name="Picture 179">
            <a:extLst>
              <a:ext uri="{FF2B5EF4-FFF2-40B4-BE49-F238E27FC236}">
                <a16:creationId xmlns:a16="http://schemas.microsoft.com/office/drawing/2014/main" id="{A96CB5D4-358A-5ECC-EF26-D61793E13377}"/>
              </a:ext>
            </a:extLst>
          </p:cNvPr>
          <p:cNvPicPr>
            <a:picLocks noChangeAspect="1"/>
          </p:cNvPicPr>
          <p:nvPr/>
        </p:nvPicPr>
        <p:blipFill>
          <a:blip r:embed="rId10"/>
          <a:stretch>
            <a:fillRect/>
          </a:stretch>
        </p:blipFill>
        <p:spPr>
          <a:xfrm>
            <a:off x="1143000" y="4857706"/>
            <a:ext cx="15936183" cy="2745222"/>
          </a:xfrm>
          <a:prstGeom prst="rect">
            <a:avLst/>
          </a:prstGeom>
        </p:spPr>
      </p:pic>
      <p:sp>
        <p:nvSpPr>
          <p:cNvPr id="181" name="TextBox 180">
            <a:extLst>
              <a:ext uri="{FF2B5EF4-FFF2-40B4-BE49-F238E27FC236}">
                <a16:creationId xmlns:a16="http://schemas.microsoft.com/office/drawing/2014/main" id="{421CF725-A18E-600D-6536-85873312C4DA}"/>
              </a:ext>
            </a:extLst>
          </p:cNvPr>
          <p:cNvSpPr txBox="1"/>
          <p:nvPr/>
        </p:nvSpPr>
        <p:spPr>
          <a:xfrm>
            <a:off x="1371600" y="7658100"/>
            <a:ext cx="15011400" cy="1938992"/>
          </a:xfrm>
          <a:prstGeom prst="rect">
            <a:avLst/>
          </a:prstGeom>
          <a:noFill/>
        </p:spPr>
        <p:txBody>
          <a:bodyPr wrap="square" rtlCol="0">
            <a:spAutoFit/>
          </a:bodyPr>
          <a:lstStyle/>
          <a:p>
            <a:pPr algn="just"/>
            <a:r>
              <a:rPr lang="en-US" sz="4000" b="1" i="0" dirty="0">
                <a:solidFill>
                  <a:srgbClr val="002060"/>
                </a:solidFill>
                <a:effectLst/>
                <a:ea typeface="Cambria" panose="02040503050406030204" pitchFamily="18" charset="0"/>
              </a:rPr>
              <a:t>a. </a:t>
            </a:r>
            <a:r>
              <a:rPr lang="en-US" sz="4000" b="1" i="0" dirty="0" err="1">
                <a:solidFill>
                  <a:srgbClr val="002060"/>
                </a:solidFill>
                <a:effectLst/>
                <a:ea typeface="Cambria" panose="02040503050406030204" pitchFamily="18" charset="0"/>
              </a:rPr>
              <a:t>Những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từ</a:t>
            </a:r>
            <a:r>
              <a:rPr lang="en-US" sz="4000" b="1" i="0" dirty="0">
                <a:solidFill>
                  <a:srgbClr val="002060"/>
                </a:solidFill>
                <a:effectLst/>
                <a:ea typeface="Cambria" panose="02040503050406030204" pitchFamily="18" charset="0"/>
              </a:rPr>
              <a:t> in </a:t>
            </a:r>
            <a:r>
              <a:rPr lang="en-US" sz="4000" b="1" i="0" dirty="0" err="1">
                <a:solidFill>
                  <a:srgbClr val="002060"/>
                </a:solidFill>
                <a:effectLst/>
                <a:ea typeface="Cambria" panose="02040503050406030204" pitchFamily="18" charset="0"/>
              </a:rPr>
              <a:t>đậm</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trong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đoạn</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văn</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nào</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có</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nghĩa</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giống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nhau</a:t>
            </a:r>
            <a:r>
              <a:rPr lang="en-US" sz="4000" b="1" i="0" dirty="0">
                <a:solidFill>
                  <a:srgbClr val="002060"/>
                </a:solidFill>
                <a:effectLst/>
                <a:ea typeface="Cambria" panose="02040503050406030204" pitchFamily="18" charset="0"/>
              </a:rPr>
              <a:t>?</a:t>
            </a:r>
          </a:p>
          <a:p>
            <a:pPr algn="just"/>
            <a:r>
              <a:rPr lang="en-US" sz="4000" b="1" i="0" dirty="0">
                <a:solidFill>
                  <a:srgbClr val="002060"/>
                </a:solidFill>
                <a:effectLst/>
                <a:ea typeface="Cambria" panose="02040503050406030204" pitchFamily="18" charset="0"/>
              </a:rPr>
              <a:t>b. </a:t>
            </a:r>
            <a:r>
              <a:rPr lang="en-US" sz="4000" b="1" i="0" dirty="0" err="1">
                <a:solidFill>
                  <a:srgbClr val="002060"/>
                </a:solidFill>
                <a:effectLst/>
                <a:ea typeface="Cambria" panose="02040503050406030204" pitchFamily="18" charset="0"/>
              </a:rPr>
              <a:t>Những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từ</a:t>
            </a:r>
            <a:r>
              <a:rPr lang="en-US" sz="4000" b="1" i="0" dirty="0">
                <a:solidFill>
                  <a:srgbClr val="002060"/>
                </a:solidFill>
                <a:effectLst/>
                <a:ea typeface="Cambria" panose="02040503050406030204" pitchFamily="18" charset="0"/>
              </a:rPr>
              <a:t> in </a:t>
            </a:r>
            <a:r>
              <a:rPr lang="en-US" sz="4000" b="1" i="0" dirty="0" err="1">
                <a:solidFill>
                  <a:srgbClr val="002060"/>
                </a:solidFill>
                <a:effectLst/>
                <a:ea typeface="Cambria" panose="02040503050406030204" pitchFamily="18" charset="0"/>
              </a:rPr>
              <a:t>đậm</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trong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đoạn</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văn</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nào</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có</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nghĩa</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gần</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giống</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nhau</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Nêu</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nét</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nghĩa</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khác</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nhau</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giữa</a:t>
            </a:r>
            <a:r>
              <a:rPr lang="en-US" sz="4000" b="1" i="0" dirty="0">
                <a:solidFill>
                  <a:srgbClr val="002060"/>
                </a:solidFill>
                <a:effectLst/>
                <a:ea typeface="Cambria" panose="02040503050406030204" pitchFamily="18" charset="0"/>
              </a:rPr>
              <a:t> </a:t>
            </a:r>
            <a:r>
              <a:rPr lang="en-US" sz="4000" b="1" i="0" dirty="0" err="1">
                <a:solidFill>
                  <a:srgbClr val="002060"/>
                </a:solidFill>
                <a:effectLst/>
                <a:ea typeface="Cambria" panose="02040503050406030204" pitchFamily="18" charset="0"/>
              </a:rPr>
              <a:t>chúng</a:t>
            </a:r>
            <a:r>
              <a:rPr lang="en-US" sz="4000" b="1" i="0" dirty="0">
                <a:solidFill>
                  <a:srgbClr val="002060"/>
                </a:solidFill>
                <a:effectLst/>
                <a:ea typeface="Cambria" panose="02040503050406030204" pitchFamily="18" charset="0"/>
              </a:rPr>
              <a:t>.</a:t>
            </a:r>
          </a:p>
        </p:txBody>
      </p:sp>
      <p:cxnSp>
        <p:nvCxnSpPr>
          <p:cNvPr id="4" name="Straight Connector 3">
            <a:extLst>
              <a:ext uri="{FF2B5EF4-FFF2-40B4-BE49-F238E27FC236}">
                <a16:creationId xmlns:a16="http://schemas.microsoft.com/office/drawing/2014/main" id="{846909B4-C56C-365D-5C42-10CFBC675C22}"/>
              </a:ext>
            </a:extLst>
          </p:cNvPr>
          <p:cNvCxnSpPr/>
          <p:nvPr/>
        </p:nvCxnSpPr>
        <p:spPr>
          <a:xfrm>
            <a:off x="10134600" y="8343900"/>
            <a:ext cx="39624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5" name="Straight Connector 4">
            <a:extLst>
              <a:ext uri="{FF2B5EF4-FFF2-40B4-BE49-F238E27FC236}">
                <a16:creationId xmlns:a16="http://schemas.microsoft.com/office/drawing/2014/main" id="{81ADC655-7FE5-8B03-241F-6D7968C21774}"/>
              </a:ext>
            </a:extLst>
          </p:cNvPr>
          <p:cNvCxnSpPr>
            <a:cxnSpLocks/>
          </p:cNvCxnSpPr>
          <p:nvPr/>
        </p:nvCxnSpPr>
        <p:spPr>
          <a:xfrm>
            <a:off x="10134600" y="8877300"/>
            <a:ext cx="48768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a:extLst>
              <a:ext uri="{FF2B5EF4-FFF2-40B4-BE49-F238E27FC236}">
                <a16:creationId xmlns:a16="http://schemas.microsoft.com/office/drawing/2014/main" id="{17263DEA-1E6C-9646-B3C1-D593DB956311}"/>
              </a:ext>
            </a:extLst>
          </p:cNvPr>
          <p:cNvCxnSpPr>
            <a:cxnSpLocks/>
          </p:cNvCxnSpPr>
          <p:nvPr/>
        </p:nvCxnSpPr>
        <p:spPr>
          <a:xfrm>
            <a:off x="1371600" y="9505652"/>
            <a:ext cx="67056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200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420DF-3660-46DF-06AF-B1391B2E49E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03C5D52-5A88-92CF-0521-C3D4ED366307}"/>
              </a:ext>
            </a:extLst>
          </p:cNvPr>
          <p:cNvSpPr/>
          <p:nvPr/>
        </p:nvSpPr>
        <p:spPr>
          <a:xfrm>
            <a:off x="338206" y="234465"/>
            <a:ext cx="17611587" cy="9818070"/>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2"/>
            <a:stretch>
              <a:fillRect t="-11588" b="-6364"/>
            </a:stretch>
          </a:blipFill>
        </p:spPr>
        <p:txBody>
          <a:bodyPr/>
          <a:lstStyle/>
          <a:p>
            <a:endParaRPr lang="en-US" dirty="0"/>
          </a:p>
        </p:txBody>
      </p:sp>
      <p:sp>
        <p:nvSpPr>
          <p:cNvPr id="90" name="Freeform 90">
            <a:extLst>
              <a:ext uri="{FF2B5EF4-FFF2-40B4-BE49-F238E27FC236}">
                <a16:creationId xmlns:a16="http://schemas.microsoft.com/office/drawing/2014/main" id="{6131E33F-3E42-D497-B277-49820E714CB7}"/>
              </a:ext>
            </a:extLst>
          </p:cNvPr>
          <p:cNvSpPr/>
          <p:nvPr/>
        </p:nvSpPr>
        <p:spPr>
          <a:xfrm>
            <a:off x="16002000" y="8191500"/>
            <a:ext cx="2628188" cy="2303949"/>
          </a:xfrm>
          <a:custGeom>
            <a:avLst/>
            <a:gdLst/>
            <a:ahLst/>
            <a:cxnLst/>
            <a:rect l="l" t="t" r="r" b="b"/>
            <a:pathLst>
              <a:path w="3542588" h="3065949">
                <a:moveTo>
                  <a:pt x="0" y="0"/>
                </a:moveTo>
                <a:lnTo>
                  <a:pt x="3542588" y="0"/>
                </a:lnTo>
                <a:lnTo>
                  <a:pt x="3542588" y="3065950"/>
                </a:lnTo>
                <a:lnTo>
                  <a:pt x="0" y="30659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9" name="Freeform 99">
            <a:extLst>
              <a:ext uri="{FF2B5EF4-FFF2-40B4-BE49-F238E27FC236}">
                <a16:creationId xmlns:a16="http://schemas.microsoft.com/office/drawing/2014/main" id="{37C6C78A-F212-0B71-89E2-F0F4B3E274BD}"/>
              </a:ext>
            </a:extLst>
          </p:cNvPr>
          <p:cNvSpPr/>
          <p:nvPr/>
        </p:nvSpPr>
        <p:spPr>
          <a:xfrm rot="-8211718">
            <a:off x="575927" y="-600143"/>
            <a:ext cx="1388914" cy="2233634"/>
          </a:xfrm>
          <a:custGeom>
            <a:avLst/>
            <a:gdLst/>
            <a:ahLst/>
            <a:cxnLst/>
            <a:rect l="l" t="t" r="r" b="b"/>
            <a:pathLst>
              <a:path w="1388914" h="2233634">
                <a:moveTo>
                  <a:pt x="0" y="0"/>
                </a:moveTo>
                <a:lnTo>
                  <a:pt x="1388914" y="0"/>
                </a:lnTo>
                <a:lnTo>
                  <a:pt x="1388914" y="2233634"/>
                </a:lnTo>
                <a:lnTo>
                  <a:pt x="0" y="2233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75" name="Group 174">
            <a:extLst>
              <a:ext uri="{FF2B5EF4-FFF2-40B4-BE49-F238E27FC236}">
                <a16:creationId xmlns:a16="http://schemas.microsoft.com/office/drawing/2014/main" id="{66850A86-7E72-643F-9ED4-75952C50A176}"/>
              </a:ext>
            </a:extLst>
          </p:cNvPr>
          <p:cNvGrpSpPr/>
          <p:nvPr/>
        </p:nvGrpSpPr>
        <p:grpSpPr>
          <a:xfrm>
            <a:off x="1160742" y="342900"/>
            <a:ext cx="16074878" cy="1467761"/>
            <a:chOff x="1160742" y="342900"/>
            <a:chExt cx="16074878" cy="1467761"/>
          </a:xfrm>
        </p:grpSpPr>
        <p:grpSp>
          <p:nvGrpSpPr>
            <p:cNvPr id="170" name="Group 6">
              <a:extLst>
                <a:ext uri="{FF2B5EF4-FFF2-40B4-BE49-F238E27FC236}">
                  <a16:creationId xmlns:a16="http://schemas.microsoft.com/office/drawing/2014/main" id="{BD60D690-7AC2-E6A8-E9EE-43850E43F899}"/>
                </a:ext>
              </a:extLst>
            </p:cNvPr>
            <p:cNvGrpSpPr/>
            <p:nvPr/>
          </p:nvGrpSpPr>
          <p:grpSpPr>
            <a:xfrm>
              <a:off x="2209800" y="342900"/>
              <a:ext cx="14071158" cy="1467761"/>
              <a:chOff x="0" y="0"/>
              <a:chExt cx="1978906" cy="1424845"/>
            </a:xfrm>
          </p:grpSpPr>
          <p:sp>
            <p:nvSpPr>
              <p:cNvPr id="171" name="Freeform 7">
                <a:extLst>
                  <a:ext uri="{FF2B5EF4-FFF2-40B4-BE49-F238E27FC236}">
                    <a16:creationId xmlns:a16="http://schemas.microsoft.com/office/drawing/2014/main" id="{60A78E92-A11E-F8C9-5430-81A8CD4A04EC}"/>
                  </a:ext>
                </a:extLst>
              </p:cNvPr>
              <p:cNvSpPr/>
              <p:nvPr/>
            </p:nvSpPr>
            <p:spPr>
              <a:xfrm>
                <a:off x="0" y="0"/>
                <a:ext cx="1978906" cy="1424845"/>
              </a:xfrm>
              <a:custGeom>
                <a:avLst/>
                <a:gdLst/>
                <a:ahLst/>
                <a:cxnLst/>
                <a:rect l="l" t="t" r="r" b="b"/>
                <a:pathLst>
                  <a:path w="1978906" h="1424845">
                    <a:moveTo>
                      <a:pt x="52549" y="0"/>
                    </a:moveTo>
                    <a:lnTo>
                      <a:pt x="1926356" y="0"/>
                    </a:lnTo>
                    <a:cubicBezTo>
                      <a:pt x="1940293" y="0"/>
                      <a:pt x="1953659" y="5536"/>
                      <a:pt x="1963514" y="15391"/>
                    </a:cubicBezTo>
                    <a:cubicBezTo>
                      <a:pt x="1973369" y="25246"/>
                      <a:pt x="1978906" y="38612"/>
                      <a:pt x="1978906" y="52549"/>
                    </a:cubicBezTo>
                    <a:lnTo>
                      <a:pt x="1978906" y="1372296"/>
                    </a:lnTo>
                    <a:cubicBezTo>
                      <a:pt x="1978906" y="1401318"/>
                      <a:pt x="1955379" y="1424845"/>
                      <a:pt x="1926356" y="1424845"/>
                    </a:cubicBezTo>
                    <a:lnTo>
                      <a:pt x="52549" y="1424845"/>
                    </a:lnTo>
                    <a:cubicBezTo>
                      <a:pt x="38612" y="1424845"/>
                      <a:pt x="25246" y="1419308"/>
                      <a:pt x="15391" y="1409454"/>
                    </a:cubicBezTo>
                    <a:cubicBezTo>
                      <a:pt x="5536" y="1399599"/>
                      <a:pt x="0" y="1386232"/>
                      <a:pt x="0" y="1372296"/>
                    </a:cubicBezTo>
                    <a:lnTo>
                      <a:pt x="0" y="52549"/>
                    </a:lnTo>
                    <a:cubicBezTo>
                      <a:pt x="0" y="38612"/>
                      <a:pt x="5536" y="25246"/>
                      <a:pt x="15391" y="15391"/>
                    </a:cubicBezTo>
                    <a:cubicBezTo>
                      <a:pt x="25246" y="5536"/>
                      <a:pt x="38612" y="0"/>
                      <a:pt x="52549" y="0"/>
                    </a:cubicBezTo>
                    <a:close/>
                  </a:path>
                </a:pathLst>
              </a:custGeom>
              <a:solidFill>
                <a:srgbClr val="FFA7D2"/>
              </a:solidFill>
            </p:spPr>
            <p:txBody>
              <a:bodyPr/>
              <a:lstStyle/>
              <a:p>
                <a:endParaRPr lang="en-US"/>
              </a:p>
            </p:txBody>
          </p:sp>
          <p:sp>
            <p:nvSpPr>
              <p:cNvPr id="172" name="TextBox 8">
                <a:extLst>
                  <a:ext uri="{FF2B5EF4-FFF2-40B4-BE49-F238E27FC236}">
                    <a16:creationId xmlns:a16="http://schemas.microsoft.com/office/drawing/2014/main" id="{D8F7C94A-8F5A-DE77-54F9-91E12723D382}"/>
                  </a:ext>
                </a:extLst>
              </p:cNvPr>
              <p:cNvSpPr txBox="1"/>
              <p:nvPr/>
            </p:nvSpPr>
            <p:spPr>
              <a:xfrm>
                <a:off x="0" y="-47625"/>
                <a:ext cx="1978906" cy="147247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3" name="Freeform 11">
              <a:extLst>
                <a:ext uri="{FF2B5EF4-FFF2-40B4-BE49-F238E27FC236}">
                  <a16:creationId xmlns:a16="http://schemas.microsoft.com/office/drawing/2014/main" id="{9266DCE2-5CD8-A5E5-1ABD-0E62B0D6342E}"/>
                </a:ext>
              </a:extLst>
            </p:cNvPr>
            <p:cNvSpPr/>
            <p:nvPr/>
          </p:nvSpPr>
          <p:spPr>
            <a:xfrm rot="1709091">
              <a:off x="14778763" y="529807"/>
              <a:ext cx="2456857" cy="926233"/>
            </a:xfrm>
            <a:custGeom>
              <a:avLst/>
              <a:gdLst/>
              <a:ahLst/>
              <a:cxnLst/>
              <a:rect l="l" t="t" r="r" b="b"/>
              <a:pathLst>
                <a:path w="3587522" h="926233">
                  <a:moveTo>
                    <a:pt x="0" y="0"/>
                  </a:moveTo>
                  <a:lnTo>
                    <a:pt x="3587521" y="0"/>
                  </a:lnTo>
                  <a:lnTo>
                    <a:pt x="3587521" y="926233"/>
                  </a:lnTo>
                  <a:lnTo>
                    <a:pt x="0" y="926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4" name="Freeform 11">
              <a:extLst>
                <a:ext uri="{FF2B5EF4-FFF2-40B4-BE49-F238E27FC236}">
                  <a16:creationId xmlns:a16="http://schemas.microsoft.com/office/drawing/2014/main" id="{03B7F1B5-FA24-82A1-1D8B-431F1532808E}"/>
                </a:ext>
              </a:extLst>
            </p:cNvPr>
            <p:cNvSpPr/>
            <p:nvPr/>
          </p:nvSpPr>
          <p:spPr>
            <a:xfrm rot="19368388">
              <a:off x="1160742" y="685108"/>
              <a:ext cx="2578309" cy="926233"/>
            </a:xfrm>
            <a:custGeom>
              <a:avLst/>
              <a:gdLst/>
              <a:ahLst/>
              <a:cxnLst/>
              <a:rect l="l" t="t" r="r" b="b"/>
              <a:pathLst>
                <a:path w="3587522" h="926233">
                  <a:moveTo>
                    <a:pt x="0" y="0"/>
                  </a:moveTo>
                  <a:lnTo>
                    <a:pt x="3587521" y="0"/>
                  </a:lnTo>
                  <a:lnTo>
                    <a:pt x="3587521" y="926233"/>
                  </a:lnTo>
                  <a:lnTo>
                    <a:pt x="0" y="9262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76" name="TextBox 175">
            <a:extLst>
              <a:ext uri="{FF2B5EF4-FFF2-40B4-BE49-F238E27FC236}">
                <a16:creationId xmlns:a16="http://schemas.microsoft.com/office/drawing/2014/main" id="{68B30B7D-9A96-8C24-DFD9-95BCBC09797D}"/>
              </a:ext>
            </a:extLst>
          </p:cNvPr>
          <p:cNvSpPr txBox="1"/>
          <p:nvPr/>
        </p:nvSpPr>
        <p:spPr>
          <a:xfrm>
            <a:off x="3886200" y="175088"/>
            <a:ext cx="10820400" cy="1754326"/>
          </a:xfrm>
          <a:prstGeom prst="rect">
            <a:avLst/>
          </a:prstGeom>
          <a:noFill/>
        </p:spPr>
        <p:txBody>
          <a:bodyPr wrap="square" rtlCol="0">
            <a:spAutoFit/>
          </a:bodyPr>
          <a:lstStyle/>
          <a:p>
            <a:pPr lvl="0" algn="just"/>
            <a:r>
              <a:rPr lang="en-US" sz="5400" b="1" dirty="0">
                <a:solidFill>
                  <a:srgbClr val="000000"/>
                </a:solidFill>
                <a:latin typeface="Times New Roman" panose="02020603050405020304" pitchFamily="18" charset="0"/>
                <a:cs typeface="Times New Roman" panose="02020603050405020304" pitchFamily="18" charset="0"/>
              </a:rPr>
              <a:t>2. </a:t>
            </a:r>
            <a:r>
              <a:rPr lang="vi-VN" sz="5400" b="1" dirty="0">
                <a:solidFill>
                  <a:srgbClr val="000000"/>
                </a:solidFill>
                <a:latin typeface="Times New Roman" panose="02020603050405020304" pitchFamily="18" charset="0"/>
                <a:cs typeface="Times New Roman" panose="02020603050405020304" pitchFamily="18" charset="0"/>
              </a:rPr>
              <a:t>Tìm trong mỗi nhóm từ dưới đây những từ có nghĩa giống nhau.</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15ED0B6-0C18-9695-AEF8-50EF72693D21}"/>
              </a:ext>
            </a:extLst>
          </p:cNvPr>
          <p:cNvSpPr txBox="1"/>
          <p:nvPr/>
        </p:nvSpPr>
        <p:spPr>
          <a:xfrm>
            <a:off x="1086787" y="6781910"/>
            <a:ext cx="16317183" cy="1230209"/>
          </a:xfrm>
          <a:prstGeom prst="rect">
            <a:avLst/>
          </a:prstGeom>
          <a:noFill/>
        </p:spPr>
        <p:txBody>
          <a:bodyPr wrap="square" rtlCol="0">
            <a:spAutoFit/>
          </a:bodyPr>
          <a:lstStyle/>
          <a:p>
            <a:pPr algn="just">
              <a:lnSpc>
                <a:spcPct val="150000"/>
              </a:lnSpc>
            </a:pPr>
            <a:r>
              <a:rPr lang="vi-VN" sz="5600" b="1" i="0" dirty="0">
                <a:solidFill>
                  <a:srgbClr val="002060"/>
                </a:solidFill>
                <a:effectLst/>
                <a:latin typeface="+mj-lt"/>
                <a:cs typeface="Calibri" panose="020F0502020204030204" pitchFamily="34" charset="0"/>
              </a:rPr>
              <a:t>c. yên bình, tĩnh lặng, thanh bình, bình tĩnh, yên tĩnh</a:t>
            </a:r>
          </a:p>
        </p:txBody>
      </p:sp>
      <p:sp>
        <p:nvSpPr>
          <p:cNvPr id="5" name="TextBox 4">
            <a:extLst>
              <a:ext uri="{FF2B5EF4-FFF2-40B4-BE49-F238E27FC236}">
                <a16:creationId xmlns:a16="http://schemas.microsoft.com/office/drawing/2014/main" id="{5C63F383-37E0-0AE0-6421-A91F73C93684}"/>
              </a:ext>
            </a:extLst>
          </p:cNvPr>
          <p:cNvSpPr txBox="1"/>
          <p:nvPr/>
        </p:nvSpPr>
        <p:spPr>
          <a:xfrm>
            <a:off x="1143000" y="2754673"/>
            <a:ext cx="14183583" cy="1754326"/>
          </a:xfrm>
          <a:prstGeom prst="rect">
            <a:avLst/>
          </a:prstGeom>
          <a:noFill/>
        </p:spPr>
        <p:txBody>
          <a:bodyPr wrap="square" rtlCol="0">
            <a:spAutoFit/>
          </a:bodyPr>
          <a:lstStyle/>
          <a:p>
            <a:r>
              <a:rPr lang="vi-VN" sz="5400" b="1" i="0" dirty="0">
                <a:solidFill>
                  <a:srgbClr val="002060"/>
                </a:solidFill>
                <a:effectLst/>
                <a:latin typeface="+mj-lt"/>
                <a:cs typeface="Calibri" panose="020F0502020204030204" pitchFamily="34" charset="0"/>
              </a:rPr>
              <a:t>a. chăm chỉ, cần cù, sắt đá, siêng năng, chịu khó</a:t>
            </a:r>
          </a:p>
          <a:p>
            <a:endParaRPr lang="en-US" sz="5400" dirty="0"/>
          </a:p>
        </p:txBody>
      </p:sp>
      <p:sp>
        <p:nvSpPr>
          <p:cNvPr id="6" name="TextBox 5">
            <a:extLst>
              <a:ext uri="{FF2B5EF4-FFF2-40B4-BE49-F238E27FC236}">
                <a16:creationId xmlns:a16="http://schemas.microsoft.com/office/drawing/2014/main" id="{DEBD86DE-9F32-417A-3A42-8A5709C2570D}"/>
              </a:ext>
            </a:extLst>
          </p:cNvPr>
          <p:cNvSpPr txBox="1"/>
          <p:nvPr/>
        </p:nvSpPr>
        <p:spPr>
          <a:xfrm>
            <a:off x="1117267" y="4950759"/>
            <a:ext cx="15685414" cy="1754326"/>
          </a:xfrm>
          <a:prstGeom prst="rect">
            <a:avLst/>
          </a:prstGeom>
          <a:noFill/>
        </p:spPr>
        <p:txBody>
          <a:bodyPr wrap="square" rtlCol="0">
            <a:spAutoFit/>
          </a:bodyPr>
          <a:lstStyle/>
          <a:p>
            <a:r>
              <a:rPr lang="vi-VN" sz="5400" b="1" i="0" dirty="0">
                <a:solidFill>
                  <a:srgbClr val="002060"/>
                </a:solidFill>
                <a:effectLst/>
                <a:latin typeface="+mj-lt"/>
                <a:cs typeface="Calibri" panose="020F0502020204030204" pitchFamily="34" charset="0"/>
              </a:rPr>
              <a:t>b. non sông, đất nước, núi non, giang sơn, quốc gia</a:t>
            </a:r>
          </a:p>
          <a:p>
            <a:endParaRPr lang="en-US" sz="5400" dirty="0"/>
          </a:p>
        </p:txBody>
      </p:sp>
      <p:cxnSp>
        <p:nvCxnSpPr>
          <p:cNvPr id="4" name="Straight Connector 3">
            <a:extLst>
              <a:ext uri="{FF2B5EF4-FFF2-40B4-BE49-F238E27FC236}">
                <a16:creationId xmlns:a16="http://schemas.microsoft.com/office/drawing/2014/main" id="{AD475088-043C-70C4-D1C1-9991F6B34D90}"/>
              </a:ext>
            </a:extLst>
          </p:cNvPr>
          <p:cNvCxnSpPr>
            <a:cxnSpLocks/>
          </p:cNvCxnSpPr>
          <p:nvPr/>
        </p:nvCxnSpPr>
        <p:spPr>
          <a:xfrm>
            <a:off x="4038600" y="1951259"/>
            <a:ext cx="87630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5742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randombar(horizontal)">
                                      <p:cBhvr>
                                        <p:cTn id="7" dur="500"/>
                                        <p:tgtEl>
                                          <p:spTgt spid="17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1630</TotalTime>
  <Words>1436</Words>
  <Application>Microsoft Office PowerPoint</Application>
  <PresentationFormat>Custom</PresentationFormat>
  <Paragraphs>142</Paragraphs>
  <Slides>32</Slides>
  <Notes>11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32</vt:i4>
      </vt:variant>
    </vt:vector>
  </HeadingPairs>
  <TitlesOfParts>
    <vt:vector size="42" baseType="lpstr">
      <vt:lpstr>#9Slide03 Arima Madurai Black</vt:lpstr>
      <vt:lpstr>#9Slide05 SVNClementine</vt:lpstr>
      <vt:lpstr>Arial</vt:lpstr>
      <vt:lpstr>Calibri</vt:lpstr>
      <vt:lpstr>Cambria</vt:lpstr>
      <vt:lpstr>Segoe UI Black</vt:lpstr>
      <vt:lpstr>Times New Roman</vt:lpstr>
      <vt:lpstr>Office Theme</vt:lpstr>
      <vt:lpstr>1_Chủ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Trang T</cp:lastModifiedBy>
  <cp:revision>50</cp:revision>
  <cp:lastPrinted>2024-10-07T17:56:19Z</cp:lastPrinted>
  <dcterms:created xsi:type="dcterms:W3CDTF">2006-08-16T00:00:00Z</dcterms:created>
  <dcterms:modified xsi:type="dcterms:W3CDTF">2024-10-13T10:07:19Z</dcterms:modified>
  <dc:identifier>DAGFWQ5R7NY</dc:identifier>
</cp:coreProperties>
</file>