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5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95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0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3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0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18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2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8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4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D96F9-5420-4B71-B2DF-E3E24707C555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EDCF4-E57C-42EC-809E-F1AA30BF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8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9230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7830" y="319349"/>
            <a:ext cx="7169517" cy="10059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8832" y="1417351"/>
            <a:ext cx="1579785" cy="148039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600280" y="3742343"/>
            <a:ext cx="71334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45161" y="3053060"/>
            <a:ext cx="64437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solidFill>
                  <a:srgbClr val="FFC000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NGÔN NGỮ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99966" y="4790400"/>
            <a:ext cx="4328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(24-36 </a:t>
            </a:r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54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</p:spPr>
      </p:pic>
      <p:sp>
        <p:nvSpPr>
          <p:cNvPr id="5" name="Rectangle 4"/>
          <p:cNvSpPr/>
          <p:nvPr/>
        </p:nvSpPr>
        <p:spPr>
          <a:xfrm>
            <a:off x="1661375" y="1166843"/>
            <a:ext cx="901521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i="1" dirty="0" smtClean="0">
                <a:solidFill>
                  <a:srgbClr val="3C3C3C"/>
                </a:solidFill>
                <a:effectLst/>
                <a:latin typeface="+mj-lt"/>
              </a:rPr>
              <a:t>1. Kiến thức:</a:t>
            </a:r>
            <a:endParaRPr lang="vi-VN" b="0" i="0" dirty="0" smtClean="0">
              <a:solidFill>
                <a:srgbClr val="3C3C3C"/>
              </a:solidFill>
              <a:effectLst/>
              <a:latin typeface="+mj-lt"/>
            </a:endParaRP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Trẻ biết tên truyện “Chiếc áo mùa xuân”, tên các nhân vật trong truyện: Thỏ mẹ, Thỏ con, cô Gà Gô, bạn Nhái Bén, anh Châu Chấu. Trẻ hiểu nội dung truyện: Sang mùa xuân các loài vật đều thay áo mới.</a:t>
            </a:r>
          </a:p>
          <a:p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Trẻ hiểu nghĩa của từ: “ Chiếc áo mùa xuân”, “nằng nặc”.</a:t>
            </a:r>
          </a:p>
          <a:p>
            <a:r>
              <a:rPr lang="vi-VN" b="1" i="1" dirty="0" smtClean="0">
                <a:solidFill>
                  <a:srgbClr val="3C3C3C"/>
                </a:solidFill>
                <a:effectLst/>
                <a:latin typeface="+mj-lt"/>
              </a:rPr>
              <a:t>2. Kỹ năng:</a:t>
            </a:r>
            <a:endParaRPr lang="vi-VN" b="0" i="0" dirty="0" smtClean="0">
              <a:solidFill>
                <a:srgbClr val="3C3C3C"/>
              </a:solidFill>
              <a:effectLst/>
              <a:latin typeface="+mj-lt"/>
            </a:endParaRPr>
          </a:p>
          <a:p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Phát triển và rèn luyện sự quan sát, chú ý, ghi nhớ có chủ đích</a:t>
            </a:r>
          </a:p>
          <a:p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Phát triển và mở rộng vốn từ cho trẻ.</a:t>
            </a:r>
          </a:p>
          <a:p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Rèn cho trẻ nói đủ câu, nghe hiểu và trả lời được các câu hỏi của cô.</a:t>
            </a:r>
          </a:p>
          <a:p>
            <a:r>
              <a:rPr lang="vi-VN" b="1" i="1" dirty="0" smtClean="0">
                <a:solidFill>
                  <a:srgbClr val="3C3C3C"/>
                </a:solidFill>
                <a:effectLst/>
                <a:latin typeface="+mj-lt"/>
              </a:rPr>
              <a:t>3. Giáo dục:</a:t>
            </a:r>
            <a:endParaRPr lang="vi-VN" b="0" i="0" dirty="0" smtClean="0">
              <a:solidFill>
                <a:srgbClr val="3C3C3C"/>
              </a:solidFill>
              <a:effectLst/>
              <a:latin typeface="+mj-lt"/>
            </a:endParaRPr>
          </a:p>
          <a:p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Thông qua nội dung bài học giáo dục trẻ biết mặc quần áo phù hợp với thời tiết.</a:t>
            </a:r>
          </a:p>
          <a:p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Hứng thú tham gia vào các hoạt động.</a:t>
            </a:r>
            <a:endParaRPr lang="vi-VN" b="0" i="0" dirty="0">
              <a:solidFill>
                <a:srgbClr val="3C3C3C"/>
              </a:solidFill>
              <a:effectLst/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1527" y="447677"/>
            <a:ext cx="4417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95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5607" cy="6858000"/>
          </a:xfrm>
        </p:spPr>
      </p:pic>
      <p:sp>
        <p:nvSpPr>
          <p:cNvPr id="5" name="Rectangle 4"/>
          <p:cNvSpPr/>
          <p:nvPr/>
        </p:nvSpPr>
        <p:spPr>
          <a:xfrm>
            <a:off x="2051821" y="86021"/>
            <a:ext cx="86645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74" y="730249"/>
            <a:ext cx="10251582" cy="534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5571"/>
            <a:ext cx="12192000" cy="6290535"/>
          </a:xfrm>
        </p:spPr>
      </p:pic>
      <p:sp>
        <p:nvSpPr>
          <p:cNvPr id="7" name="TextBox 6"/>
          <p:cNvSpPr txBox="1"/>
          <p:nvPr/>
        </p:nvSpPr>
        <p:spPr>
          <a:xfrm>
            <a:off x="2975020" y="0"/>
            <a:ext cx="66068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2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5607" cy="685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43" y="694252"/>
            <a:ext cx="10289013" cy="54360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88606" y="72737"/>
            <a:ext cx="6465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72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sp>
        <p:nvSpPr>
          <p:cNvPr id="5" name="Rectangle 4"/>
          <p:cNvSpPr/>
          <p:nvPr/>
        </p:nvSpPr>
        <p:spPr>
          <a:xfrm>
            <a:off x="3048000" y="120402"/>
            <a:ext cx="6096000" cy="52322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vi-VN" sz="1400" b="1" i="0" dirty="0" smtClean="0">
                <a:solidFill>
                  <a:srgbClr val="3C3C3C"/>
                </a:solidFill>
                <a:effectLst/>
                <a:latin typeface="Roboto Condensed"/>
              </a:rPr>
              <a:t> </a:t>
            </a:r>
            <a:endParaRPr lang="en-US" sz="1400" b="1" i="0" dirty="0" smtClean="0">
              <a:solidFill>
                <a:srgbClr val="3C3C3C"/>
              </a:solidFill>
              <a:effectLst/>
              <a:latin typeface="Roboto Condensed"/>
            </a:endParaRPr>
          </a:p>
          <a:p>
            <a:pPr algn="just"/>
            <a:endParaRPr lang="en-US" sz="1400" b="1" dirty="0">
              <a:solidFill>
                <a:srgbClr val="3C3C3C"/>
              </a:solidFill>
              <a:latin typeface="Roboto Condensed"/>
            </a:endParaRPr>
          </a:p>
          <a:p>
            <a:pPr algn="just"/>
            <a:r>
              <a:rPr lang="en-US" sz="20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vi-VN" sz="20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Đàm thoại :</a:t>
            </a:r>
            <a:endParaRPr lang="vi-VN" sz="2800" b="1" i="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Cô vừa kể cho chúng mình nghe truyện gì?</a:t>
            </a:r>
            <a:endParaRPr lang="vi-VN" sz="2400" b="0" i="0" dirty="0" smtClean="0">
              <a:solidFill>
                <a:srgbClr val="3C3C3C"/>
              </a:solidFill>
              <a:effectLst/>
              <a:latin typeface="+mj-lt"/>
            </a:endParaRP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Trong câu chuy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ệ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n có nh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ữ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ng nhân vật nào?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 - Mùa xuân đến trong rừng ai đã thay áo mới?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Nhái bén có áo màu gì?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Trích dẫn “Trong r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ừ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ng cô G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à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 Gô 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…..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toàn thân tỏa ánh xanh nh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ư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 cây c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ỏ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”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Những con vật nào có áo mới nữa?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Trích dẫn “ Ngay cả những anh châu chấu ….. cười chế diễu”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Thỏ con mặc áo màu gì?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Ai đã chế diễu thỏ con?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 Khi bị Châu Chấu chế giễu Thỏ con đã làm gì?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Trích dẫn “ ha ha ha .....thay áo mới cho mình ”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Giải nghĩa từ khó “nằng nặc” có nghĩa là đòi bằng được.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- Th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ỏ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 m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ẹ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 bảo thỏ con làm gì?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“Con th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ử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 soi g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ươ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ng xem n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à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o .... quần áo mùa xuân m</a:t>
            </a:r>
            <a:r>
              <a:rPr lang="vi-VN" dirty="0">
                <a:solidFill>
                  <a:srgbClr val="3C3C3C"/>
                </a:solidFill>
                <a:latin typeface="+mj-lt"/>
              </a:rPr>
              <a:t>ớ</a:t>
            </a:r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i”.</a:t>
            </a:r>
          </a:p>
          <a:p>
            <a:pPr algn="just"/>
            <a:r>
              <a:rPr lang="vi-VN" b="0" i="0" dirty="0" smtClean="0">
                <a:solidFill>
                  <a:srgbClr val="3C3C3C"/>
                </a:solidFill>
                <a:effectLst/>
                <a:latin typeface="+mj-lt"/>
              </a:rPr>
              <a:t>*</a:t>
            </a:r>
            <a:endParaRPr lang="vi-VN" b="0" i="0" dirty="0">
              <a:solidFill>
                <a:srgbClr val="3C3C3C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192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tangle 4"/>
          <p:cNvSpPr/>
          <p:nvPr/>
        </p:nvSpPr>
        <p:spPr>
          <a:xfrm>
            <a:off x="2326783" y="1997839"/>
            <a:ext cx="6096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                </a:t>
            </a:r>
            <a:r>
              <a:rPr lang="en-US" sz="2400" b="0" i="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Giáo</a:t>
            </a:r>
            <a:r>
              <a:rPr lang="en-US" sz="24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dục</a:t>
            </a:r>
            <a:r>
              <a:rPr lang="en-US" sz="24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trẻ</a:t>
            </a:r>
            <a:r>
              <a:rPr lang="en-US" sz="24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   -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Khi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mùa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xuân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đến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các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loài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vật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đều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thay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áo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mới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để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phù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hợp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với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thời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tiết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cây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cối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đâm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chồi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nảy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lộc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muôn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hoa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đua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nhau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khoe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sắc</a:t>
            </a:r>
            <a:r>
              <a:rPr lang="en-US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Arial" panose="020B0604020202020204" pitchFamily="34" charset="0"/>
              </a:rPr>
              <a:t>  - </a:t>
            </a:r>
            <a:r>
              <a:rPr lang="vi-VN" dirty="0" smtClean="0">
                <a:solidFill>
                  <a:srgbClr val="7030A0"/>
                </a:solidFill>
              </a:rPr>
              <a:t>Mùa </a:t>
            </a:r>
            <a:r>
              <a:rPr lang="vi-VN" dirty="0">
                <a:solidFill>
                  <a:srgbClr val="7030A0"/>
                </a:solidFill>
              </a:rPr>
              <a:t>xuân đến, thời tiết đã ấm hơn các con được mặc </a:t>
            </a:r>
            <a:r>
              <a:rPr lang="vi-VN" dirty="0" smtClean="0">
                <a:solidFill>
                  <a:srgbClr val="7030A0"/>
                </a:solidFill>
              </a:rPr>
              <a:t>quầnáo </a:t>
            </a:r>
            <a:r>
              <a:rPr lang="vi-VN" dirty="0">
                <a:solidFill>
                  <a:srgbClr val="7030A0"/>
                </a:solidFill>
              </a:rPr>
              <a:t>mới, chúng mình có thích khơng? Chúng mình nhớ </a:t>
            </a:r>
            <a:r>
              <a:rPr lang="vi-VN" dirty="0" smtClean="0">
                <a:solidFill>
                  <a:srgbClr val="7030A0"/>
                </a:solidFill>
              </a:rPr>
              <a:t>khi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vi-VN" dirty="0" smtClean="0">
                <a:solidFill>
                  <a:srgbClr val="7030A0"/>
                </a:solidFill>
              </a:rPr>
              <a:t>trời </a:t>
            </a:r>
            <a:r>
              <a:rPr lang="vi-VN" dirty="0">
                <a:solidFill>
                  <a:srgbClr val="7030A0"/>
                </a:solidFill>
              </a:rPr>
              <a:t>lạnh thì chúng mình phải mặc quần áo ấm, đội mũ và </a:t>
            </a:r>
            <a:r>
              <a:rPr lang="vi-VN" dirty="0" smtClean="0">
                <a:solidFill>
                  <a:srgbClr val="7030A0"/>
                </a:solidFill>
              </a:rPr>
              <a:t>đi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vi-VN" dirty="0" smtClean="0">
                <a:solidFill>
                  <a:srgbClr val="7030A0"/>
                </a:solidFill>
              </a:rPr>
              <a:t>tất</a:t>
            </a:r>
            <a:r>
              <a:rPr lang="vi-VN" dirty="0">
                <a:solidFill>
                  <a:srgbClr val="7030A0"/>
                </a:solidFill>
              </a:rPr>
              <a:t>, cịn khi trời ấm, nóng chúng mình mặc quần </a:t>
            </a:r>
            <a:r>
              <a:rPr lang="vi-VN" dirty="0" smtClean="0">
                <a:solidFill>
                  <a:srgbClr val="7030A0"/>
                </a:solidFill>
              </a:rPr>
              <a:t>áothống</a:t>
            </a:r>
            <a:br>
              <a:rPr lang="vi-VN" dirty="0" smtClean="0">
                <a:solidFill>
                  <a:srgbClr val="7030A0"/>
                </a:solidFill>
              </a:rPr>
            </a:br>
            <a:r>
              <a:rPr lang="vi-VN" dirty="0">
                <a:solidFill>
                  <a:srgbClr val="7030A0"/>
                </a:solidFill>
              </a:rPr>
              <a:t>mát.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33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tangle 4"/>
          <p:cNvSpPr/>
          <p:nvPr/>
        </p:nvSpPr>
        <p:spPr>
          <a:xfrm>
            <a:off x="1790163" y="1519708"/>
            <a:ext cx="735383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endParaRPr lang="en-US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ở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3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260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 Condensed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 Nguyen Duc</dc:creator>
  <cp:lastModifiedBy>Huy Nguyen Duc</cp:lastModifiedBy>
  <cp:revision>5</cp:revision>
  <dcterms:created xsi:type="dcterms:W3CDTF">2025-01-10T14:22:11Z</dcterms:created>
  <dcterms:modified xsi:type="dcterms:W3CDTF">2025-01-10T15:02:39Z</dcterms:modified>
</cp:coreProperties>
</file>