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4" r:id="rId11"/>
    <p:sldId id="267" r:id="rId12"/>
    <p:sldId id="275" r:id="rId13"/>
    <p:sldId id="269" r:id="rId14"/>
    <p:sldId id="270" r:id="rId15"/>
    <p:sldId id="272" r:id="rId16"/>
    <p:sldId id="274" r:id="rId17"/>
    <p:sldId id="277" r:id="rId18"/>
    <p:sldId id="278" r:id="rId19"/>
    <p:sldId id="279" r:id="rId20"/>
    <p:sldId id="280" r:id="rId21"/>
    <p:sldId id="28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58B3-9765-4110-AEC4-4BCB35E9AB3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E273-3CCA-4B78-9EF0-86637DA20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97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58B3-9765-4110-AEC4-4BCB35E9AB3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E273-3CCA-4B78-9EF0-86637DA20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001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58B3-9765-4110-AEC4-4BCB35E9AB3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E273-3CCA-4B78-9EF0-86637DA20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50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46B5D-E41E-412E-9CFD-379595B05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3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58B3-9765-4110-AEC4-4BCB35E9AB3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E273-3CCA-4B78-9EF0-86637DA20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6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58B3-9765-4110-AEC4-4BCB35E9AB3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E273-3CCA-4B78-9EF0-86637DA20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1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58B3-9765-4110-AEC4-4BCB35E9AB3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E273-3CCA-4B78-9EF0-86637DA20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8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58B3-9765-4110-AEC4-4BCB35E9AB3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E273-3CCA-4B78-9EF0-86637DA20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9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58B3-9765-4110-AEC4-4BCB35E9AB3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E273-3CCA-4B78-9EF0-86637DA20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23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58B3-9765-4110-AEC4-4BCB35E9AB3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E273-3CCA-4B78-9EF0-86637DA20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8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58B3-9765-4110-AEC4-4BCB35E9AB3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E273-3CCA-4B78-9EF0-86637DA20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9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58B3-9765-4110-AEC4-4BCB35E9AB3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7E273-3CCA-4B78-9EF0-86637DA20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41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958B3-9765-4110-AEC4-4BCB35E9AB3C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7E273-3CCA-4B78-9EF0-86637DA20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4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31870" y="777240"/>
            <a:ext cx="4686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CỰ KHỐI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4410" y="2503170"/>
            <a:ext cx="10801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LĨNH VỰC PHÁT TRIỂN NGÔN NGỮ</a:t>
            </a:r>
            <a:endParaRPr lang="en-US" sz="4800" dirty="0">
              <a:solidFill>
                <a:srgbClr val="FF0000"/>
              </a:solidFill>
              <a:latin typeface="Aachen" panose="02020500000000000000" pitchFamily="18" charset="0"/>
              <a:ea typeface="Aachen" panose="02020500000000000000" pitchFamily="18" charset="0"/>
              <a:cs typeface="Aachen" panose="02020500000000000000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43250" y="3726180"/>
            <a:ext cx="7955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Đề</a:t>
            </a:r>
            <a:r>
              <a:rPr lang="en-US" sz="3600" dirty="0" smtClean="0">
                <a:solidFill>
                  <a:srgbClr val="00206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tài</a:t>
            </a:r>
            <a:r>
              <a:rPr lang="en-US" sz="3600" dirty="0" smtClean="0">
                <a:solidFill>
                  <a:srgbClr val="00206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: </a:t>
            </a:r>
            <a:r>
              <a:rPr lang="en-US" sz="3600" dirty="0" err="1" smtClean="0">
                <a:solidFill>
                  <a:srgbClr val="FF000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Làm</a:t>
            </a:r>
            <a:r>
              <a:rPr lang="en-US" sz="3600" dirty="0" smtClean="0">
                <a:solidFill>
                  <a:srgbClr val="FF000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quen</a:t>
            </a:r>
            <a:r>
              <a:rPr lang="en-US" sz="3600" dirty="0" smtClean="0">
                <a:solidFill>
                  <a:srgbClr val="FF000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chữ</a:t>
            </a:r>
            <a:r>
              <a:rPr lang="en-US" sz="3600" dirty="0" smtClean="0">
                <a:solidFill>
                  <a:srgbClr val="FF000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cái</a:t>
            </a:r>
            <a:r>
              <a:rPr lang="en-US" sz="3600" dirty="0" smtClean="0">
                <a:solidFill>
                  <a:srgbClr val="FF000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 l, m, n</a:t>
            </a:r>
          </a:p>
          <a:p>
            <a:r>
              <a:rPr lang="en-US" sz="3600" dirty="0" err="1" smtClean="0">
                <a:solidFill>
                  <a:srgbClr val="00206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Lứa</a:t>
            </a:r>
            <a:r>
              <a:rPr lang="en-US" sz="3600" dirty="0" smtClean="0">
                <a:solidFill>
                  <a:srgbClr val="00206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tuổi</a:t>
            </a:r>
            <a:r>
              <a:rPr lang="en-US" sz="3600" dirty="0" smtClean="0">
                <a:solidFill>
                  <a:srgbClr val="00206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: </a:t>
            </a:r>
            <a:r>
              <a:rPr lang="en-US" sz="3600" dirty="0" err="1" smtClean="0">
                <a:solidFill>
                  <a:srgbClr val="00B05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Mẫu</a:t>
            </a:r>
            <a:r>
              <a:rPr lang="en-US" sz="3600" dirty="0" smtClean="0">
                <a:solidFill>
                  <a:srgbClr val="00B05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giáo</a:t>
            </a:r>
            <a:r>
              <a:rPr lang="en-US" sz="3600" dirty="0" smtClean="0">
                <a:solidFill>
                  <a:srgbClr val="00B05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Aachen" panose="02020500000000000000" pitchFamily="18" charset="0"/>
                <a:ea typeface="Aachen" panose="02020500000000000000" pitchFamily="18" charset="0"/>
                <a:cs typeface="Aachen" panose="02020500000000000000" pitchFamily="18" charset="0"/>
              </a:rPr>
              <a:t>lớn</a:t>
            </a:r>
            <a:endParaRPr lang="en-US" sz="3600" dirty="0">
              <a:solidFill>
                <a:srgbClr val="00B050"/>
              </a:solidFill>
              <a:latin typeface="Aachen" panose="02020500000000000000" pitchFamily="18" charset="0"/>
              <a:ea typeface="Aachen" panose="02020500000000000000" pitchFamily="18" charset="0"/>
              <a:cs typeface="Aachen" panose="02020500000000000000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89120" y="6012180"/>
            <a:ext cx="4743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Adorable" panose="03000600000000020000" pitchFamily="66" charset="0"/>
              </a:rPr>
              <a:t>Năm</a:t>
            </a:r>
            <a:r>
              <a:rPr lang="en-US" sz="2400" b="1" dirty="0" smtClean="0">
                <a:solidFill>
                  <a:srgbClr val="FF0000"/>
                </a:solidFill>
                <a:latin typeface="Adorable" panose="03000600000000020000" pitchFamily="66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Adorable" panose="03000600000000020000" pitchFamily="66" charset="0"/>
              </a:rPr>
              <a:t>học</a:t>
            </a:r>
            <a:r>
              <a:rPr lang="en-US" sz="2400" b="1" dirty="0" smtClean="0">
                <a:solidFill>
                  <a:srgbClr val="FF0000"/>
                </a:solidFill>
                <a:latin typeface="Adorable" panose="03000600000000020000" pitchFamily="66" charset="0"/>
              </a:rPr>
              <a:t>: 2024 - 2025</a:t>
            </a:r>
            <a:endParaRPr lang="en-US" sz="2400" b="1" dirty="0">
              <a:solidFill>
                <a:srgbClr val="FF0000"/>
              </a:solidFill>
              <a:latin typeface="Adorable" panose="03000600000000020000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74595" y="5226189"/>
            <a:ext cx="7840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Giáo</a:t>
            </a:r>
            <a:r>
              <a:rPr lang="en-US" sz="2800" dirty="0" smtClean="0"/>
              <a:t> </a:t>
            </a:r>
            <a:r>
              <a:rPr lang="en-US" sz="2800" dirty="0" err="1" smtClean="0"/>
              <a:t>viên</a:t>
            </a:r>
            <a:r>
              <a:rPr lang="en-US" sz="2800" dirty="0" smtClean="0"/>
              <a:t>: </a:t>
            </a:r>
            <a:r>
              <a:rPr lang="en-US" sz="3200" b="1" dirty="0" err="1" smtClean="0">
                <a:solidFill>
                  <a:srgbClr val="7030A0"/>
                </a:solidFill>
                <a:latin typeface="Adorable" panose="03000600000000020000" pitchFamily="66" charset="0"/>
              </a:rPr>
              <a:t>Nguyễn</a:t>
            </a:r>
            <a:r>
              <a:rPr lang="en-US" sz="3200" b="1" dirty="0" smtClean="0">
                <a:solidFill>
                  <a:srgbClr val="7030A0"/>
                </a:solidFill>
                <a:latin typeface="Adorable" panose="03000600000000020000" pitchFamily="66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dorable" panose="03000600000000020000" pitchFamily="66" charset="0"/>
              </a:rPr>
              <a:t>Thảo</a:t>
            </a:r>
            <a:r>
              <a:rPr lang="en-US" sz="3200" b="1" dirty="0" smtClean="0">
                <a:solidFill>
                  <a:srgbClr val="7030A0"/>
                </a:solidFill>
                <a:latin typeface="Adorable" panose="03000600000000020000" pitchFamily="66" charset="0"/>
              </a:rPr>
              <a:t> – </a:t>
            </a:r>
            <a:r>
              <a:rPr lang="en-US" sz="3200" b="1" dirty="0" err="1" smtClean="0">
                <a:solidFill>
                  <a:srgbClr val="7030A0"/>
                </a:solidFill>
                <a:latin typeface="Adorable" panose="03000600000000020000" pitchFamily="66" charset="0"/>
              </a:rPr>
              <a:t>Phạm</a:t>
            </a:r>
            <a:r>
              <a:rPr lang="en-US" sz="3200" b="1" dirty="0" smtClean="0">
                <a:solidFill>
                  <a:srgbClr val="7030A0"/>
                </a:solidFill>
                <a:latin typeface="Adorable" panose="03000600000000020000" pitchFamily="66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dorable" panose="03000600000000020000" pitchFamily="66" charset="0"/>
              </a:rPr>
              <a:t>Huệ</a:t>
            </a:r>
            <a:endParaRPr lang="en-US" sz="3200" b="1" dirty="0">
              <a:solidFill>
                <a:srgbClr val="7030A0"/>
              </a:solidFill>
              <a:latin typeface="Adorable" panose="0300060000000002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616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1570" y="1543050"/>
            <a:ext cx="108585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b="1" dirty="0" smtClean="0">
                <a:solidFill>
                  <a:srgbClr val="0070C0"/>
                </a:solidFill>
                <a:latin typeface=".VnAvant" panose="020B7200000000000000" pitchFamily="34" charset="0"/>
              </a:rPr>
              <a:t>Qu¶ </a:t>
            </a:r>
            <a:r>
              <a:rPr lang="en-US" sz="16600" b="1" dirty="0" err="1" smtClean="0">
                <a:solidFill>
                  <a:srgbClr val="FF0000"/>
                </a:solidFill>
                <a:latin typeface=".VnAvant" panose="020B7200000000000000" pitchFamily="34" charset="0"/>
              </a:rPr>
              <a:t>m</a:t>
            </a:r>
            <a:r>
              <a:rPr lang="en-US" sz="16600" b="1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Ýt</a:t>
            </a:r>
            <a:endParaRPr lang="en-US" sz="16600" b="1" dirty="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363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68980" y="91441"/>
            <a:ext cx="234315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m</a:t>
            </a:r>
            <a:endParaRPr lang="en-US" sz="413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4344352" y="171451"/>
            <a:ext cx="298992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vi-VN" alt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5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4"/>
          <p:cNvSpPr>
            <a:spLocks noChangeArrowheads="1" noChangeShapeType="1" noTextEdit="1"/>
          </p:cNvSpPr>
          <p:nvPr/>
        </p:nvSpPr>
        <p:spPr bwMode="auto">
          <a:xfrm>
            <a:off x="4419600" y="2286000"/>
            <a:ext cx="3143250" cy="20129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600" b="1" kern="10">
                <a:solidFill>
                  <a:srgbClr val="FF3300"/>
                </a:solidFill>
                <a:cs typeface="Arial" panose="020B0604020202020204" pitchFamily="34" charset="0"/>
              </a:rPr>
              <a:t>m</a:t>
            </a:r>
          </a:p>
        </p:txBody>
      </p:sp>
      <p:sp>
        <p:nvSpPr>
          <p:cNvPr id="6" name="Rectangle 25"/>
          <p:cNvSpPr>
            <a:spLocks noChangeArrowheads="1"/>
          </p:cNvSpPr>
          <p:nvPr/>
        </p:nvSpPr>
        <p:spPr bwMode="auto">
          <a:xfrm>
            <a:off x="4452938" y="2286001"/>
            <a:ext cx="571500" cy="1928813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24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WordArt 23"/>
          <p:cNvSpPr>
            <a:spLocks noChangeArrowheads="1" noChangeShapeType="1" noTextEdit="1"/>
          </p:cNvSpPr>
          <p:nvPr/>
        </p:nvSpPr>
        <p:spPr bwMode="auto">
          <a:xfrm>
            <a:off x="4495801" y="2286000"/>
            <a:ext cx="1857375" cy="20002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b="1" kern="10">
                <a:solidFill>
                  <a:srgbClr val="FF3300"/>
                </a:solidFill>
                <a:cs typeface="Arial" panose="020B0604020202020204" pitchFamily="34" charset="0"/>
              </a:rPr>
              <a:t>n</a:t>
            </a:r>
          </a:p>
        </p:txBody>
      </p:sp>
      <p:sp>
        <p:nvSpPr>
          <p:cNvPr id="7173" name="TextBox 7"/>
          <p:cNvSpPr txBox="1">
            <a:spLocks noChangeArrowheads="1"/>
          </p:cNvSpPr>
          <p:nvPr/>
        </p:nvSpPr>
        <p:spPr bwMode="auto">
          <a:xfrm>
            <a:off x="4572000" y="609600"/>
            <a:ext cx="28638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Đặc điểm chữ m</a:t>
            </a:r>
            <a:endParaRPr lang="vi-VN" altLang="en-US" sz="3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581401" y="5410200"/>
            <a:ext cx="5788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err="1"/>
              <a:t>Chữ</a:t>
            </a:r>
            <a:r>
              <a:rPr lang="en-US" altLang="en-US" sz="1800" b="1" dirty="0"/>
              <a:t> m </a:t>
            </a:r>
            <a:r>
              <a:rPr lang="en-US" altLang="en-US" sz="1800" b="1" dirty="0" err="1"/>
              <a:t>gồm</a:t>
            </a:r>
            <a:r>
              <a:rPr lang="en-US" altLang="en-US" sz="1800" b="1" dirty="0"/>
              <a:t> 3 </a:t>
            </a:r>
            <a:r>
              <a:rPr lang="en-US" altLang="en-US" sz="1800" b="1" dirty="0" err="1"/>
              <a:t>nét</a:t>
            </a:r>
            <a:r>
              <a:rPr lang="en-US" altLang="en-US" sz="1800" b="1" dirty="0"/>
              <a:t>: 1 </a:t>
            </a:r>
            <a:r>
              <a:rPr lang="en-US" altLang="en-US" sz="1800" b="1" dirty="0" err="1"/>
              <a:t>nét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sổ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thẳng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và</a:t>
            </a:r>
            <a:r>
              <a:rPr lang="en-US" altLang="en-US" sz="1800" b="1" dirty="0"/>
              <a:t> 2 </a:t>
            </a:r>
            <a:r>
              <a:rPr lang="en-US" altLang="en-US" sz="1800" b="1" dirty="0" err="1"/>
              <a:t>nét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móc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xuôi</a:t>
            </a:r>
            <a:endParaRPr lang="vi-VN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372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Quả na có tác dụng như thế nào đối với sức khỏe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845" y="182562"/>
            <a:ext cx="7620000" cy="46066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" name="TextBox 2"/>
          <p:cNvSpPr txBox="1"/>
          <p:nvPr/>
        </p:nvSpPr>
        <p:spPr>
          <a:xfrm>
            <a:off x="3806190" y="5177790"/>
            <a:ext cx="59093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rgbClr val="0070C0"/>
                </a:solidFill>
                <a:latin typeface=".VnAvant" panose="020B7200000000000000" pitchFamily="34" charset="0"/>
              </a:rPr>
              <a:t>Qu¶ </a:t>
            </a:r>
            <a:r>
              <a:rPr lang="en-US" sz="9600" b="1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na</a:t>
            </a:r>
            <a:endParaRPr lang="en-US" sz="9600" b="1" dirty="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904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5930" y="1817370"/>
            <a:ext cx="95097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b="1" dirty="0" smtClean="0">
                <a:solidFill>
                  <a:srgbClr val="0070C0"/>
                </a:solidFill>
                <a:latin typeface=".VnAvant" panose="020B7200000000000000" pitchFamily="34" charset="0"/>
              </a:rPr>
              <a:t>Qu¶ </a:t>
            </a:r>
            <a:r>
              <a:rPr lang="en-US" sz="16600" b="1" dirty="0" err="1" smtClean="0">
                <a:solidFill>
                  <a:srgbClr val="FF0000"/>
                </a:solidFill>
                <a:latin typeface=".VnAvant" panose="020B7200000000000000" pitchFamily="34" charset="0"/>
              </a:rPr>
              <a:t>n</a:t>
            </a:r>
            <a:r>
              <a:rPr lang="en-US" sz="16600" b="1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a</a:t>
            </a:r>
            <a:endParaRPr lang="en-US" sz="16600" b="1" dirty="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81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56733" y="217172"/>
            <a:ext cx="635508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n</a:t>
            </a:r>
            <a:endParaRPr lang="en-US" sz="413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4344352" y="171451"/>
            <a:ext cx="298992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vi-VN" alt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25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2819400" y="3429000"/>
            <a:ext cx="685800" cy="26670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3429000"/>
            <a:ext cx="1905000" cy="28384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1" name="WordArt 7"/>
          <p:cNvSpPr>
            <a:spLocks noChangeArrowheads="1" noChangeShapeType="1" noTextEdit="1"/>
          </p:cNvSpPr>
          <p:nvPr/>
        </p:nvSpPr>
        <p:spPr bwMode="auto">
          <a:xfrm>
            <a:off x="5410200" y="990600"/>
            <a:ext cx="17526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cs typeface="Arial" panose="020B0604020202020204" pitchFamily="34" charset="0"/>
              </a:rPr>
              <a:t>n</a:t>
            </a:r>
          </a:p>
        </p:txBody>
      </p:sp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4572000" y="304800"/>
            <a:ext cx="249713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Cấu tạo chữ n</a:t>
            </a:r>
            <a:endParaRPr lang="vi-VN" altLang="en-US" sz="3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191001" y="6400800"/>
            <a:ext cx="5788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err="1"/>
              <a:t>Chữ</a:t>
            </a:r>
            <a:r>
              <a:rPr lang="en-US" altLang="en-US" sz="1800" b="1" dirty="0"/>
              <a:t> n </a:t>
            </a:r>
            <a:r>
              <a:rPr lang="en-US" altLang="en-US" sz="1800" b="1" dirty="0" err="1"/>
              <a:t>gồm</a:t>
            </a:r>
            <a:r>
              <a:rPr lang="en-US" altLang="en-US" sz="1800" b="1" dirty="0"/>
              <a:t> 2 </a:t>
            </a:r>
            <a:r>
              <a:rPr lang="en-US" altLang="en-US" sz="1800" b="1" dirty="0" err="1"/>
              <a:t>nét</a:t>
            </a:r>
            <a:r>
              <a:rPr lang="en-US" altLang="en-US" sz="1800" b="1" dirty="0"/>
              <a:t>: 1 </a:t>
            </a:r>
            <a:r>
              <a:rPr lang="en-US" altLang="en-US" sz="1800" b="1" dirty="0" err="1"/>
              <a:t>nét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sổ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thẳng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và</a:t>
            </a:r>
            <a:r>
              <a:rPr lang="en-US" altLang="en-US" sz="1800" b="1" dirty="0"/>
              <a:t> 1 </a:t>
            </a:r>
            <a:r>
              <a:rPr lang="en-US" altLang="en-US" sz="1800" b="1" dirty="0" err="1"/>
              <a:t>nét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móc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xuôi</a:t>
            </a:r>
            <a:r>
              <a:rPr lang="en-US" altLang="en-US" sz="1800" b="1" dirty="0"/>
              <a:t> </a:t>
            </a:r>
            <a:endParaRPr lang="vi-VN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14540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21" dur="2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3" dur="2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nimBg="1"/>
      <p:bldP spid="36868" grpId="1" animBg="1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590800" y="381000"/>
            <a:ext cx="13716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5000" b="1">
                <a:solidFill>
                  <a:srgbClr val="0000CC"/>
                </a:solidFill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334000" y="457200"/>
            <a:ext cx="14478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0" b="1">
                <a:solidFill>
                  <a:srgbClr val="006600"/>
                </a:solidFill>
                <a:latin typeface=".VnAvant" panose="020B7200000000000000" pitchFamily="34" charset="0"/>
                <a:cs typeface="Arial" panose="020B0604020202020204" pitchFamily="34" charset="0"/>
              </a:rPr>
              <a:t>l</a:t>
            </a:r>
            <a:endParaRPr lang="vi-VN" altLang="en-US" sz="15000" b="1">
              <a:solidFill>
                <a:srgbClr val="006600"/>
              </a:solidFill>
              <a:cs typeface="Arial" panose="020B0604020202020204" pitchFamily="34" charset="0"/>
            </a:endParaRPr>
          </a:p>
        </p:txBody>
      </p:sp>
      <p:pic>
        <p:nvPicPr>
          <p:cNvPr id="15370" name="Picture 1" descr="l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838200"/>
            <a:ext cx="685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362201" y="2362200"/>
            <a:ext cx="1916113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5000" b="1">
                <a:solidFill>
                  <a:srgbClr val="0000FF"/>
                </a:solidFill>
                <a:latin typeface=".VnAvant" panose="020B7200000000000000" pitchFamily="34" charset="0"/>
              </a:rPr>
              <a:t>M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57801" y="2286000"/>
            <a:ext cx="1992313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0" b="1">
                <a:solidFill>
                  <a:srgbClr val="006600"/>
                </a:solidFill>
                <a:latin typeface=".VnAvant" panose="020B7200000000000000" pitchFamily="34" charset="0"/>
                <a:cs typeface="Arial" panose="020B0604020202020204" pitchFamily="34" charset="0"/>
              </a:rPr>
              <a:t>m</a:t>
            </a:r>
            <a:endParaRPr lang="vi-VN" altLang="en-US" sz="15000" b="1">
              <a:solidFill>
                <a:srgbClr val="006600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696200" y="2362200"/>
            <a:ext cx="16002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0" i="1">
                <a:solidFill>
                  <a:srgbClr val="FF0000"/>
                </a:solidFill>
                <a:latin typeface=".VnMonotype corsiva" pitchFamily="34" charset="0"/>
                <a:cs typeface="Arial" panose="020B0604020202020204" pitchFamily="34" charset="0"/>
              </a:rPr>
              <a:t>m</a:t>
            </a:r>
            <a:endParaRPr lang="vi-VN" altLang="en-US" sz="15000" i="1">
              <a:solidFill>
                <a:srgbClr val="FF0000"/>
              </a:solidFill>
              <a:latin typeface=".VnMonotype corsiva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848600" y="4457700"/>
            <a:ext cx="16764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0">
                <a:solidFill>
                  <a:srgbClr val="FF0000"/>
                </a:solidFill>
                <a:latin typeface=".VnMonotype corsiva" pitchFamily="34" charset="0"/>
                <a:cs typeface="Arial" panose="020B0604020202020204" pitchFamily="34" charset="0"/>
              </a:rPr>
              <a:t>n</a:t>
            </a:r>
            <a:endParaRPr lang="vi-VN" altLang="en-US" sz="15000">
              <a:solidFill>
                <a:srgbClr val="FF0000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5486400" y="4267200"/>
            <a:ext cx="14478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5000" b="1">
                <a:solidFill>
                  <a:srgbClr val="006600"/>
                </a:solidFill>
                <a:latin typeface=".VnAvant" panose="020B7200000000000000" pitchFamily="34" charset="0"/>
              </a:rPr>
              <a:t>n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438400" y="4457700"/>
            <a:ext cx="16002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5000" b="1">
                <a:solidFill>
                  <a:srgbClr val="0000FF"/>
                </a:solidFill>
                <a:latin typeface=".VnAvant" panose="020B7200000000000000" pitchFamily="34" charset="0"/>
              </a:rPr>
              <a:t>N</a:t>
            </a:r>
          </a:p>
        </p:txBody>
      </p:sp>
      <p:sp>
        <p:nvSpPr>
          <p:cNvPr id="10251" name="TextBox 13"/>
          <p:cNvSpPr txBox="1">
            <a:spLocks noChangeArrowheads="1"/>
          </p:cNvSpPr>
          <p:nvPr/>
        </p:nvSpPr>
        <p:spPr bwMode="auto">
          <a:xfrm>
            <a:off x="4267200" y="152400"/>
            <a:ext cx="34607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Các kiểu chữ l, m, n</a:t>
            </a:r>
            <a:endParaRPr lang="vi-VN" altLang="en-US" sz="3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33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4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WordArt 2"/>
          <p:cNvSpPr>
            <a:spLocks noChangeArrowheads="1" noChangeShapeType="1" noTextEdit="1"/>
          </p:cNvSpPr>
          <p:nvPr/>
        </p:nvSpPr>
        <p:spPr bwMode="auto">
          <a:xfrm>
            <a:off x="3124200" y="457200"/>
            <a:ext cx="381000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cs typeface="Arial" panose="020B0604020202020204" pitchFamily="34" charset="0"/>
              </a:rPr>
              <a:t>l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495800" y="26670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/>
          </a:p>
        </p:txBody>
      </p:sp>
      <p:sp>
        <p:nvSpPr>
          <p:cNvPr id="54276" name="WordArt 4"/>
          <p:cNvSpPr>
            <a:spLocks noChangeArrowheads="1" noChangeShapeType="1" noTextEdit="1"/>
          </p:cNvSpPr>
          <p:nvPr/>
        </p:nvSpPr>
        <p:spPr bwMode="auto">
          <a:xfrm>
            <a:off x="8305800" y="838200"/>
            <a:ext cx="12954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</a:p>
        </p:txBody>
      </p:sp>
      <p:sp>
        <p:nvSpPr>
          <p:cNvPr id="54277" name="WordArt 5"/>
          <p:cNvSpPr>
            <a:spLocks noChangeArrowheads="1" noChangeShapeType="1" noTextEdit="1"/>
          </p:cNvSpPr>
          <p:nvPr/>
        </p:nvSpPr>
        <p:spPr bwMode="auto">
          <a:xfrm>
            <a:off x="5029200" y="1066800"/>
            <a:ext cx="17526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8000"/>
                </a:solidFill>
                <a:cs typeface="Arial" panose="020B0604020202020204" pitchFamily="34" charset="0"/>
              </a:rPr>
              <a:t>m</a:t>
            </a:r>
          </a:p>
        </p:txBody>
      </p:sp>
      <p:sp>
        <p:nvSpPr>
          <p:cNvPr id="54278" name="WordArt 6"/>
          <p:cNvSpPr>
            <a:spLocks noChangeArrowheads="1" noChangeShapeType="1" noTextEdit="1"/>
          </p:cNvSpPr>
          <p:nvPr/>
        </p:nvSpPr>
        <p:spPr bwMode="auto">
          <a:xfrm>
            <a:off x="3124200" y="2971800"/>
            <a:ext cx="3810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cs typeface="Arial" panose="020B0604020202020204" pitchFamily="34" charset="0"/>
              </a:rPr>
              <a:t>l</a:t>
            </a:r>
          </a:p>
        </p:txBody>
      </p:sp>
      <p:sp>
        <p:nvSpPr>
          <p:cNvPr id="54279" name="WordArt 7"/>
          <p:cNvSpPr>
            <a:spLocks noChangeArrowheads="1" noChangeShapeType="1" noTextEdit="1"/>
          </p:cNvSpPr>
          <p:nvPr/>
        </p:nvSpPr>
        <p:spPr bwMode="auto">
          <a:xfrm>
            <a:off x="5105400" y="3352800"/>
            <a:ext cx="3048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8000"/>
                </a:solidFill>
                <a:cs typeface="Arial" panose="020B0604020202020204" pitchFamily="34" charset="0"/>
              </a:rPr>
              <a:t>l</a:t>
            </a:r>
          </a:p>
        </p:txBody>
      </p:sp>
      <p:sp>
        <p:nvSpPr>
          <p:cNvPr id="54280" name="WordArt 8"/>
          <p:cNvSpPr>
            <a:spLocks noChangeArrowheads="1" noChangeShapeType="1" noTextEdit="1"/>
          </p:cNvSpPr>
          <p:nvPr/>
        </p:nvSpPr>
        <p:spPr bwMode="auto">
          <a:xfrm>
            <a:off x="8382000" y="3276600"/>
            <a:ext cx="3048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 panose="020B0604020202020204" pitchFamily="34" charset="0"/>
              </a:rPr>
              <a:t>l</a:t>
            </a:r>
          </a:p>
        </p:txBody>
      </p:sp>
      <p:pic>
        <p:nvPicPr>
          <p:cNvPr id="5428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5105400"/>
            <a:ext cx="990600" cy="1371600"/>
          </a:xfrm>
          <a:prstGeom prst="rect">
            <a:avLst/>
          </a:prstGeom>
          <a:solidFill>
            <a:srgbClr val="99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181601"/>
            <a:ext cx="8953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5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181601"/>
            <a:ext cx="8953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6" name="Line 14"/>
          <p:cNvSpPr>
            <a:spLocks noChangeShapeType="1"/>
          </p:cNvSpPr>
          <p:nvPr/>
        </p:nvSpPr>
        <p:spPr bwMode="auto">
          <a:xfrm>
            <a:off x="4191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15"/>
          <p:cNvSpPr>
            <a:spLocks noChangeShapeType="1"/>
          </p:cNvSpPr>
          <p:nvPr/>
        </p:nvSpPr>
        <p:spPr bwMode="auto">
          <a:xfrm>
            <a:off x="7315200" y="0"/>
            <a:ext cx="7620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TextBox 13"/>
          <p:cNvSpPr txBox="1">
            <a:spLocks noChangeArrowheads="1"/>
          </p:cNvSpPr>
          <p:nvPr/>
        </p:nvSpPr>
        <p:spPr bwMode="auto">
          <a:xfrm>
            <a:off x="5181600" y="0"/>
            <a:ext cx="14541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So sánh</a:t>
            </a:r>
            <a:endParaRPr lang="vi-VN" altLang="en-US" sz="3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19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542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5428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542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3"/>
          <p:cNvSpPr>
            <a:spLocks noChangeArrowheads="1" noChangeShapeType="1" noTextEdit="1"/>
          </p:cNvSpPr>
          <p:nvPr/>
        </p:nvSpPr>
        <p:spPr bwMode="auto">
          <a:xfrm>
            <a:off x="3196591" y="1680210"/>
            <a:ext cx="4957763" cy="1066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055148"/>
              </a:avLst>
            </a:prstTxWarp>
          </a:bodyPr>
          <a:lstStyle/>
          <a:p>
            <a:pPr algn="ctr"/>
            <a:r>
              <a:rPr lang="vi-VN" sz="36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9900"/>
                </a:solidFill>
                <a:cs typeface="Arial" panose="020B0604020202020204" pitchFamily="34" charset="0"/>
              </a:rPr>
              <a:t>Trò chơi</a:t>
            </a:r>
            <a:endParaRPr lang="en-US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9900"/>
              </a:solidFill>
              <a:cs typeface="Arial" panose="020B0604020202020204" pitchFamily="34" charset="0"/>
            </a:endParaRPr>
          </a:p>
        </p:txBody>
      </p:sp>
      <p:sp>
        <p:nvSpPr>
          <p:cNvPr id="12291" name="WordArt 4"/>
          <p:cNvSpPr>
            <a:spLocks noChangeArrowheads="1" noChangeShapeType="1" noTextEdit="1"/>
          </p:cNvSpPr>
          <p:nvPr/>
        </p:nvSpPr>
        <p:spPr bwMode="auto">
          <a:xfrm>
            <a:off x="2964180" y="3345180"/>
            <a:ext cx="5715000" cy="1905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778"/>
              </a:avLst>
            </a:prstTxWarp>
          </a:bodyPr>
          <a:lstStyle/>
          <a:p>
            <a:pPr algn="ctr"/>
            <a:r>
              <a:rPr lang="en-US" sz="3600" b="1" i="1" kern="10" dirty="0" err="1">
                <a:ln w="28575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r>
              <a:rPr lang="en-US" sz="3600" b="1" i="1" kern="10" dirty="0">
                <a:ln w="28575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kern="10" dirty="0" err="1">
                <a:ln w="28575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sz="3600" b="1" i="1" kern="10" dirty="0">
              <a:ln w="28575">
                <a:solidFill>
                  <a:srgbClr val="3333CC"/>
                </a:solidFill>
                <a:round/>
                <a:headEnd/>
                <a:tailEnd/>
              </a:ln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50235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3560" y="1596450"/>
            <a:ext cx="8839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i="0" dirty="0" smtClean="0">
                <a:solidFill>
                  <a:srgbClr val="333333"/>
                </a:solidFill>
                <a:effectLst/>
                <a:latin typeface="Time New Roman"/>
              </a:rPr>
              <a:t>1. Kiến thức:</a:t>
            </a:r>
            <a:endParaRPr lang="vi-VN" sz="2800" b="0" i="0" dirty="0" smtClean="0">
              <a:solidFill>
                <a:srgbClr val="333333"/>
              </a:solidFill>
              <a:effectLst/>
              <a:latin typeface="Time New Roman"/>
            </a:endParaRPr>
          </a:p>
          <a:p>
            <a:r>
              <a:rPr lang="vi-VN" sz="2800" b="0" i="0" dirty="0" smtClean="0">
                <a:solidFill>
                  <a:srgbClr val="333333"/>
                </a:solidFill>
                <a:effectLst/>
                <a:latin typeface="Time New Roman"/>
              </a:rPr>
              <a:t>- Dạy trẻ nhận biết và phát âm đúng chữ cái l,m,n</a:t>
            </a:r>
          </a:p>
          <a:p>
            <a:r>
              <a:rPr lang="vi-VN" sz="2800" b="0" i="0" dirty="0" smtClean="0">
                <a:solidFill>
                  <a:srgbClr val="333333"/>
                </a:solidFill>
                <a:effectLst/>
                <a:latin typeface="Time New Roman"/>
              </a:rPr>
              <a:t>- Trẻ tìm đúng chữ cái l,m,n trong từ.</a:t>
            </a:r>
          </a:p>
          <a:p>
            <a:r>
              <a:rPr lang="vi-VN" sz="2800" b="0" i="0" dirty="0" smtClean="0">
                <a:solidFill>
                  <a:srgbClr val="333333"/>
                </a:solidFill>
                <a:effectLst/>
                <a:latin typeface="Time New Roman"/>
              </a:rPr>
              <a:t>- Trẻ nhận biết được chữ in thường, in hoa và chữ viết thường</a:t>
            </a:r>
          </a:p>
          <a:p>
            <a:r>
              <a:rPr lang="vi-VN" sz="2800" b="1" i="0" dirty="0" smtClean="0">
                <a:solidFill>
                  <a:srgbClr val="333333"/>
                </a:solidFill>
                <a:effectLst/>
                <a:latin typeface="Time New Roman"/>
              </a:rPr>
              <a:t>2. Kỹ năng:</a:t>
            </a:r>
            <a:endParaRPr lang="vi-VN" sz="2800" b="0" i="0" dirty="0" smtClean="0">
              <a:solidFill>
                <a:srgbClr val="333333"/>
              </a:solidFill>
              <a:effectLst/>
              <a:latin typeface="Time New Roman"/>
            </a:endParaRPr>
          </a:p>
          <a:p>
            <a:r>
              <a:rPr lang="vi-VN" sz="2800" b="1" i="0" dirty="0" smtClean="0">
                <a:solidFill>
                  <a:srgbClr val="333333"/>
                </a:solidFill>
                <a:effectLst/>
                <a:latin typeface="Time New Roman"/>
              </a:rPr>
              <a:t>- </a:t>
            </a:r>
            <a:r>
              <a:rPr lang="vi-VN" sz="2800" b="0" i="0" dirty="0" smtClean="0">
                <a:solidFill>
                  <a:srgbClr val="333333"/>
                </a:solidFill>
                <a:effectLst/>
                <a:latin typeface="Time New Roman"/>
              </a:rPr>
              <a:t>Rèn kĩ năng nhận biết và phát âm đúng chữ cái l,m,n</a:t>
            </a:r>
          </a:p>
          <a:p>
            <a:r>
              <a:rPr lang="vi-VN" sz="2800" b="0" i="0" dirty="0" smtClean="0">
                <a:solidFill>
                  <a:srgbClr val="333333"/>
                </a:solidFill>
                <a:effectLst/>
                <a:latin typeface="Time New Roman"/>
              </a:rPr>
              <a:t>- Trẻ so sánh, phân biệt sự giống và khác nhau giữa các chữ cái l,m,n</a:t>
            </a:r>
          </a:p>
          <a:p>
            <a:r>
              <a:rPr lang="vi-VN" sz="2800" b="1" i="0" dirty="0" smtClean="0">
                <a:solidFill>
                  <a:srgbClr val="333333"/>
                </a:solidFill>
                <a:effectLst/>
                <a:latin typeface="Time New Roman"/>
              </a:rPr>
              <a:t>3. Thái độ:</a:t>
            </a:r>
            <a:endParaRPr lang="vi-VN" sz="2800" b="0" i="0" dirty="0" smtClean="0">
              <a:solidFill>
                <a:srgbClr val="333333"/>
              </a:solidFill>
              <a:effectLst/>
              <a:latin typeface="Time New Roman"/>
            </a:endParaRPr>
          </a:p>
          <a:p>
            <a:r>
              <a:rPr lang="vi-VN" sz="2800" b="1" i="0" dirty="0" smtClean="0">
                <a:solidFill>
                  <a:srgbClr val="333333"/>
                </a:solidFill>
                <a:effectLst/>
                <a:latin typeface="Time New Roman"/>
              </a:rPr>
              <a:t>- </a:t>
            </a:r>
            <a:r>
              <a:rPr lang="vi-VN" sz="2800" b="0" i="0" dirty="0" smtClean="0">
                <a:solidFill>
                  <a:srgbClr val="333333"/>
                </a:solidFill>
                <a:effectLst/>
                <a:latin typeface="Time New Roman"/>
              </a:rPr>
              <a:t>Trẻ hứng thú tham gia học.</a:t>
            </a:r>
            <a:endParaRPr lang="vi-VN" sz="2800" b="0" i="0" dirty="0">
              <a:solidFill>
                <a:srgbClr val="333333"/>
              </a:solidFill>
              <a:effectLst/>
              <a:latin typeface="Time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2880" y="240030"/>
            <a:ext cx="4206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 New Roman"/>
              </a:rPr>
              <a:t>Mục</a:t>
            </a:r>
            <a:r>
              <a:rPr lang="en-US" sz="3200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 New Roman"/>
              </a:rPr>
              <a:t>đích</a:t>
            </a:r>
            <a:r>
              <a:rPr lang="en-US" sz="3200" b="1" dirty="0" smtClean="0">
                <a:solidFill>
                  <a:srgbClr val="FF0000"/>
                </a:solidFill>
                <a:latin typeface="Time New Roman"/>
              </a:rPr>
              <a:t> – </a:t>
            </a:r>
            <a:r>
              <a:rPr lang="en-US" sz="3200" b="1" dirty="0" err="1" smtClean="0">
                <a:solidFill>
                  <a:srgbClr val="FF0000"/>
                </a:solidFill>
                <a:latin typeface="Time New Roman"/>
              </a:rPr>
              <a:t>yêu</a:t>
            </a:r>
            <a:r>
              <a:rPr lang="en-US" sz="3200" b="1" dirty="0" smtClean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 New Roman"/>
              </a:rPr>
              <a:t>cầu</a:t>
            </a:r>
            <a:r>
              <a:rPr lang="en-US" sz="3200" b="1" dirty="0" smtClean="0">
                <a:solidFill>
                  <a:srgbClr val="FF0000"/>
                </a:solidFill>
                <a:latin typeface="Time New Roman"/>
              </a:rPr>
              <a:t>:</a:t>
            </a:r>
            <a:endParaRPr lang="en-US" sz="3200" b="1" dirty="0">
              <a:solidFill>
                <a:srgbClr val="FF0000"/>
              </a:solidFill>
              <a:latin typeface="Time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16167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6" name="Picture 30" descr="GRTRE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2895600" y="1295400"/>
            <a:ext cx="990600" cy="990600"/>
            <a:chOff x="1292" y="2809"/>
            <a:chExt cx="227" cy="305"/>
          </a:xfrm>
        </p:grpSpPr>
        <p:grpSp>
          <p:nvGrpSpPr>
            <p:cNvPr id="14371" name="Group 73"/>
            <p:cNvGrpSpPr>
              <a:grpSpLocks/>
            </p:cNvGrpSpPr>
            <p:nvPr/>
          </p:nvGrpSpPr>
          <p:grpSpPr bwMode="auto">
            <a:xfrm>
              <a:off x="1292" y="2832"/>
              <a:ext cx="227" cy="282"/>
              <a:chOff x="1292" y="2832"/>
              <a:chExt cx="227" cy="282"/>
            </a:xfrm>
          </p:grpSpPr>
          <p:sp>
            <p:nvSpPr>
              <p:cNvPr id="14373" name="Oval 74"/>
              <p:cNvSpPr>
                <a:spLocks noChangeArrowheads="1"/>
              </p:cNvSpPr>
              <p:nvPr/>
            </p:nvSpPr>
            <p:spPr bwMode="auto">
              <a:xfrm>
                <a:off x="1292" y="2886"/>
                <a:ext cx="227" cy="22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4000" b="1">
                    <a:solidFill>
                      <a:srgbClr val="FADD32"/>
                    </a:solidFill>
                    <a:latin typeface="Tahoma" panose="020B0604030504040204" pitchFamily="34" charset="0"/>
                    <a:cs typeface="Arial" panose="020B0604020202020204" pitchFamily="34" charset="0"/>
                  </a:rPr>
                  <a:t>l</a:t>
                </a:r>
              </a:p>
            </p:txBody>
          </p:sp>
          <p:sp>
            <p:nvSpPr>
              <p:cNvPr id="14374" name="Freeform 75"/>
              <p:cNvSpPr>
                <a:spLocks/>
              </p:cNvSpPr>
              <p:nvPr/>
            </p:nvSpPr>
            <p:spPr bwMode="auto">
              <a:xfrm>
                <a:off x="1292" y="2832"/>
                <a:ext cx="91" cy="54"/>
              </a:xfrm>
              <a:custGeom>
                <a:avLst/>
                <a:gdLst>
                  <a:gd name="T0" fmla="*/ 91 w 91"/>
                  <a:gd name="T1" fmla="*/ 54 h 54"/>
                  <a:gd name="T2" fmla="*/ 46 w 91"/>
                  <a:gd name="T3" fmla="*/ 8 h 54"/>
                  <a:gd name="T4" fmla="*/ 0 w 91"/>
                  <a:gd name="T5" fmla="*/ 8 h 54"/>
                  <a:gd name="T6" fmla="*/ 0 60000 65536"/>
                  <a:gd name="T7" fmla="*/ 0 60000 65536"/>
                  <a:gd name="T8" fmla="*/ 0 60000 65536"/>
                  <a:gd name="T9" fmla="*/ 0 w 91"/>
                  <a:gd name="T10" fmla="*/ 0 h 54"/>
                  <a:gd name="T11" fmla="*/ 91 w 91"/>
                  <a:gd name="T12" fmla="*/ 54 h 5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" h="54">
                    <a:moveTo>
                      <a:pt x="91" y="54"/>
                    </a:moveTo>
                    <a:cubicBezTo>
                      <a:pt x="76" y="35"/>
                      <a:pt x="61" y="16"/>
                      <a:pt x="46" y="8"/>
                    </a:cubicBezTo>
                    <a:cubicBezTo>
                      <a:pt x="31" y="0"/>
                      <a:pt x="8" y="8"/>
                      <a:pt x="0" y="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72" name="Freeform 76"/>
            <p:cNvSpPr>
              <a:spLocks/>
            </p:cNvSpPr>
            <p:nvPr/>
          </p:nvSpPr>
          <p:spPr bwMode="auto">
            <a:xfrm rot="2859729">
              <a:off x="1400" y="2763"/>
              <a:ext cx="40" cy="132"/>
            </a:xfrm>
            <a:custGeom>
              <a:avLst/>
              <a:gdLst>
                <a:gd name="T0" fmla="*/ 0 w 150"/>
                <a:gd name="T1" fmla="*/ 1 h 250"/>
                <a:gd name="T2" fmla="*/ 0 w 150"/>
                <a:gd name="T3" fmla="*/ 2 h 250"/>
                <a:gd name="T4" fmla="*/ 0 w 150"/>
                <a:gd name="T5" fmla="*/ 2 h 250"/>
                <a:gd name="T6" fmla="*/ 0 w 150"/>
                <a:gd name="T7" fmla="*/ 3 h 250"/>
                <a:gd name="T8" fmla="*/ 0 w 150"/>
                <a:gd name="T9" fmla="*/ 2 h 250"/>
                <a:gd name="T10" fmla="*/ 0 w 150"/>
                <a:gd name="T11" fmla="*/ 1 h 250"/>
                <a:gd name="T12" fmla="*/ 0 w 150"/>
                <a:gd name="T13" fmla="*/ 1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0"/>
                <a:gd name="T22" fmla="*/ 0 h 250"/>
                <a:gd name="T23" fmla="*/ 150 w 150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0" h="250">
                  <a:moveTo>
                    <a:pt x="7" y="15"/>
                  </a:moveTo>
                  <a:cubicBezTo>
                    <a:pt x="0" y="30"/>
                    <a:pt x="0" y="121"/>
                    <a:pt x="7" y="151"/>
                  </a:cubicBezTo>
                  <a:cubicBezTo>
                    <a:pt x="14" y="181"/>
                    <a:pt x="37" y="182"/>
                    <a:pt x="52" y="197"/>
                  </a:cubicBezTo>
                  <a:cubicBezTo>
                    <a:pt x="67" y="212"/>
                    <a:pt x="82" y="250"/>
                    <a:pt x="97" y="242"/>
                  </a:cubicBezTo>
                  <a:cubicBezTo>
                    <a:pt x="112" y="234"/>
                    <a:pt x="150" y="181"/>
                    <a:pt x="143" y="151"/>
                  </a:cubicBezTo>
                  <a:cubicBezTo>
                    <a:pt x="136" y="121"/>
                    <a:pt x="75" y="83"/>
                    <a:pt x="52" y="60"/>
                  </a:cubicBezTo>
                  <a:cubicBezTo>
                    <a:pt x="29" y="37"/>
                    <a:pt x="14" y="0"/>
                    <a:pt x="7" y="15"/>
                  </a:cubicBez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/>
            <a:lstStyle/>
            <a:p>
              <a:endParaRPr lang="en-US"/>
            </a:p>
          </p:txBody>
        </p:sp>
      </p:grp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4419600" y="685800"/>
            <a:ext cx="990600" cy="990600"/>
            <a:chOff x="1292" y="2809"/>
            <a:chExt cx="227" cy="305"/>
          </a:xfrm>
        </p:grpSpPr>
        <p:grpSp>
          <p:nvGrpSpPr>
            <p:cNvPr id="14367" name="Group 73"/>
            <p:cNvGrpSpPr>
              <a:grpSpLocks/>
            </p:cNvGrpSpPr>
            <p:nvPr/>
          </p:nvGrpSpPr>
          <p:grpSpPr bwMode="auto">
            <a:xfrm>
              <a:off x="1292" y="2832"/>
              <a:ext cx="227" cy="282"/>
              <a:chOff x="1292" y="2832"/>
              <a:chExt cx="227" cy="282"/>
            </a:xfrm>
          </p:grpSpPr>
          <p:sp>
            <p:nvSpPr>
              <p:cNvPr id="14369" name="Oval 74"/>
              <p:cNvSpPr>
                <a:spLocks noChangeArrowheads="1"/>
              </p:cNvSpPr>
              <p:nvPr/>
            </p:nvSpPr>
            <p:spPr bwMode="auto">
              <a:xfrm>
                <a:off x="1292" y="2886"/>
                <a:ext cx="227" cy="22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4000" b="1">
                    <a:solidFill>
                      <a:srgbClr val="FADD32"/>
                    </a:solidFill>
                    <a:latin typeface="Tahoma" panose="020B0604030504040204" pitchFamily="34" charset="0"/>
                    <a:cs typeface="Arial" panose="020B0604020202020204" pitchFamily="34" charset="0"/>
                  </a:rPr>
                  <a:t>n</a:t>
                </a:r>
              </a:p>
            </p:txBody>
          </p:sp>
          <p:sp>
            <p:nvSpPr>
              <p:cNvPr id="14370" name="Freeform 75"/>
              <p:cNvSpPr>
                <a:spLocks/>
              </p:cNvSpPr>
              <p:nvPr/>
            </p:nvSpPr>
            <p:spPr bwMode="auto">
              <a:xfrm>
                <a:off x="1292" y="2832"/>
                <a:ext cx="91" cy="54"/>
              </a:xfrm>
              <a:custGeom>
                <a:avLst/>
                <a:gdLst>
                  <a:gd name="T0" fmla="*/ 91 w 91"/>
                  <a:gd name="T1" fmla="*/ 54 h 54"/>
                  <a:gd name="T2" fmla="*/ 46 w 91"/>
                  <a:gd name="T3" fmla="*/ 8 h 54"/>
                  <a:gd name="T4" fmla="*/ 0 w 91"/>
                  <a:gd name="T5" fmla="*/ 8 h 54"/>
                  <a:gd name="T6" fmla="*/ 0 60000 65536"/>
                  <a:gd name="T7" fmla="*/ 0 60000 65536"/>
                  <a:gd name="T8" fmla="*/ 0 60000 65536"/>
                  <a:gd name="T9" fmla="*/ 0 w 91"/>
                  <a:gd name="T10" fmla="*/ 0 h 54"/>
                  <a:gd name="T11" fmla="*/ 91 w 91"/>
                  <a:gd name="T12" fmla="*/ 54 h 5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" h="54">
                    <a:moveTo>
                      <a:pt x="91" y="54"/>
                    </a:moveTo>
                    <a:cubicBezTo>
                      <a:pt x="76" y="35"/>
                      <a:pt x="61" y="16"/>
                      <a:pt x="46" y="8"/>
                    </a:cubicBezTo>
                    <a:cubicBezTo>
                      <a:pt x="31" y="0"/>
                      <a:pt x="8" y="8"/>
                      <a:pt x="0" y="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68" name="Freeform 76"/>
            <p:cNvSpPr>
              <a:spLocks/>
            </p:cNvSpPr>
            <p:nvPr/>
          </p:nvSpPr>
          <p:spPr bwMode="auto">
            <a:xfrm rot="2859729">
              <a:off x="1400" y="2763"/>
              <a:ext cx="40" cy="132"/>
            </a:xfrm>
            <a:custGeom>
              <a:avLst/>
              <a:gdLst>
                <a:gd name="T0" fmla="*/ 0 w 150"/>
                <a:gd name="T1" fmla="*/ 1 h 250"/>
                <a:gd name="T2" fmla="*/ 0 w 150"/>
                <a:gd name="T3" fmla="*/ 2 h 250"/>
                <a:gd name="T4" fmla="*/ 0 w 150"/>
                <a:gd name="T5" fmla="*/ 2 h 250"/>
                <a:gd name="T6" fmla="*/ 0 w 150"/>
                <a:gd name="T7" fmla="*/ 3 h 250"/>
                <a:gd name="T8" fmla="*/ 0 w 150"/>
                <a:gd name="T9" fmla="*/ 2 h 250"/>
                <a:gd name="T10" fmla="*/ 0 w 150"/>
                <a:gd name="T11" fmla="*/ 1 h 250"/>
                <a:gd name="T12" fmla="*/ 0 w 150"/>
                <a:gd name="T13" fmla="*/ 1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0"/>
                <a:gd name="T22" fmla="*/ 0 h 250"/>
                <a:gd name="T23" fmla="*/ 150 w 150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0" h="250">
                  <a:moveTo>
                    <a:pt x="7" y="15"/>
                  </a:moveTo>
                  <a:cubicBezTo>
                    <a:pt x="0" y="30"/>
                    <a:pt x="0" y="121"/>
                    <a:pt x="7" y="151"/>
                  </a:cubicBezTo>
                  <a:cubicBezTo>
                    <a:pt x="14" y="181"/>
                    <a:pt x="37" y="182"/>
                    <a:pt x="52" y="197"/>
                  </a:cubicBezTo>
                  <a:cubicBezTo>
                    <a:pt x="67" y="212"/>
                    <a:pt x="82" y="250"/>
                    <a:pt x="97" y="242"/>
                  </a:cubicBezTo>
                  <a:cubicBezTo>
                    <a:pt x="112" y="234"/>
                    <a:pt x="150" y="181"/>
                    <a:pt x="143" y="151"/>
                  </a:cubicBezTo>
                  <a:cubicBezTo>
                    <a:pt x="136" y="121"/>
                    <a:pt x="75" y="83"/>
                    <a:pt x="52" y="60"/>
                  </a:cubicBezTo>
                  <a:cubicBezTo>
                    <a:pt x="29" y="37"/>
                    <a:pt x="14" y="0"/>
                    <a:pt x="7" y="15"/>
                  </a:cubicBez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/>
            <a:lstStyle/>
            <a:p>
              <a:endParaRPr lang="en-US"/>
            </a:p>
          </p:txBody>
        </p:sp>
      </p:grpSp>
      <p:grpSp>
        <p:nvGrpSpPr>
          <p:cNvPr id="6" name="Group 72"/>
          <p:cNvGrpSpPr>
            <a:grpSpLocks/>
          </p:cNvGrpSpPr>
          <p:nvPr/>
        </p:nvGrpSpPr>
        <p:grpSpPr bwMode="auto">
          <a:xfrm>
            <a:off x="6172200" y="685800"/>
            <a:ext cx="990600" cy="990600"/>
            <a:chOff x="1292" y="2809"/>
            <a:chExt cx="227" cy="305"/>
          </a:xfrm>
        </p:grpSpPr>
        <p:grpSp>
          <p:nvGrpSpPr>
            <p:cNvPr id="14363" name="Group 73"/>
            <p:cNvGrpSpPr>
              <a:grpSpLocks/>
            </p:cNvGrpSpPr>
            <p:nvPr/>
          </p:nvGrpSpPr>
          <p:grpSpPr bwMode="auto">
            <a:xfrm>
              <a:off x="1292" y="2832"/>
              <a:ext cx="227" cy="282"/>
              <a:chOff x="1292" y="2832"/>
              <a:chExt cx="227" cy="282"/>
            </a:xfrm>
          </p:grpSpPr>
          <p:sp>
            <p:nvSpPr>
              <p:cNvPr id="14365" name="Oval 74"/>
              <p:cNvSpPr>
                <a:spLocks noChangeArrowheads="1"/>
              </p:cNvSpPr>
              <p:nvPr/>
            </p:nvSpPr>
            <p:spPr bwMode="auto">
              <a:xfrm>
                <a:off x="1292" y="2886"/>
                <a:ext cx="227" cy="22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4000" b="1">
                    <a:solidFill>
                      <a:srgbClr val="FADD32"/>
                    </a:solidFill>
                    <a:latin typeface="Tahoma" panose="020B0604030504040204" pitchFamily="34" charset="0"/>
                    <a:cs typeface="Arial" panose="020B0604020202020204" pitchFamily="34" charset="0"/>
                  </a:rPr>
                  <a:t>l</a:t>
                </a:r>
              </a:p>
            </p:txBody>
          </p:sp>
          <p:sp>
            <p:nvSpPr>
              <p:cNvPr id="14366" name="Freeform 75"/>
              <p:cNvSpPr>
                <a:spLocks/>
              </p:cNvSpPr>
              <p:nvPr/>
            </p:nvSpPr>
            <p:spPr bwMode="auto">
              <a:xfrm>
                <a:off x="1292" y="2832"/>
                <a:ext cx="91" cy="54"/>
              </a:xfrm>
              <a:custGeom>
                <a:avLst/>
                <a:gdLst>
                  <a:gd name="T0" fmla="*/ 91 w 91"/>
                  <a:gd name="T1" fmla="*/ 54 h 54"/>
                  <a:gd name="T2" fmla="*/ 46 w 91"/>
                  <a:gd name="T3" fmla="*/ 8 h 54"/>
                  <a:gd name="T4" fmla="*/ 0 w 91"/>
                  <a:gd name="T5" fmla="*/ 8 h 54"/>
                  <a:gd name="T6" fmla="*/ 0 60000 65536"/>
                  <a:gd name="T7" fmla="*/ 0 60000 65536"/>
                  <a:gd name="T8" fmla="*/ 0 60000 65536"/>
                  <a:gd name="T9" fmla="*/ 0 w 91"/>
                  <a:gd name="T10" fmla="*/ 0 h 54"/>
                  <a:gd name="T11" fmla="*/ 91 w 91"/>
                  <a:gd name="T12" fmla="*/ 54 h 5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" h="54">
                    <a:moveTo>
                      <a:pt x="91" y="54"/>
                    </a:moveTo>
                    <a:cubicBezTo>
                      <a:pt x="76" y="35"/>
                      <a:pt x="61" y="16"/>
                      <a:pt x="46" y="8"/>
                    </a:cubicBezTo>
                    <a:cubicBezTo>
                      <a:pt x="31" y="0"/>
                      <a:pt x="8" y="8"/>
                      <a:pt x="0" y="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64" name="Freeform 76"/>
            <p:cNvSpPr>
              <a:spLocks/>
            </p:cNvSpPr>
            <p:nvPr/>
          </p:nvSpPr>
          <p:spPr bwMode="auto">
            <a:xfrm rot="2859729">
              <a:off x="1400" y="2763"/>
              <a:ext cx="40" cy="132"/>
            </a:xfrm>
            <a:custGeom>
              <a:avLst/>
              <a:gdLst>
                <a:gd name="T0" fmla="*/ 0 w 150"/>
                <a:gd name="T1" fmla="*/ 1 h 250"/>
                <a:gd name="T2" fmla="*/ 0 w 150"/>
                <a:gd name="T3" fmla="*/ 2 h 250"/>
                <a:gd name="T4" fmla="*/ 0 w 150"/>
                <a:gd name="T5" fmla="*/ 2 h 250"/>
                <a:gd name="T6" fmla="*/ 0 w 150"/>
                <a:gd name="T7" fmla="*/ 3 h 250"/>
                <a:gd name="T8" fmla="*/ 0 w 150"/>
                <a:gd name="T9" fmla="*/ 2 h 250"/>
                <a:gd name="T10" fmla="*/ 0 w 150"/>
                <a:gd name="T11" fmla="*/ 1 h 250"/>
                <a:gd name="T12" fmla="*/ 0 w 150"/>
                <a:gd name="T13" fmla="*/ 1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0"/>
                <a:gd name="T22" fmla="*/ 0 h 250"/>
                <a:gd name="T23" fmla="*/ 150 w 150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0" h="250">
                  <a:moveTo>
                    <a:pt x="7" y="15"/>
                  </a:moveTo>
                  <a:cubicBezTo>
                    <a:pt x="0" y="30"/>
                    <a:pt x="0" y="121"/>
                    <a:pt x="7" y="151"/>
                  </a:cubicBezTo>
                  <a:cubicBezTo>
                    <a:pt x="14" y="181"/>
                    <a:pt x="37" y="182"/>
                    <a:pt x="52" y="197"/>
                  </a:cubicBezTo>
                  <a:cubicBezTo>
                    <a:pt x="67" y="212"/>
                    <a:pt x="82" y="250"/>
                    <a:pt x="97" y="242"/>
                  </a:cubicBezTo>
                  <a:cubicBezTo>
                    <a:pt x="112" y="234"/>
                    <a:pt x="150" y="181"/>
                    <a:pt x="143" y="151"/>
                  </a:cubicBezTo>
                  <a:cubicBezTo>
                    <a:pt x="136" y="121"/>
                    <a:pt x="75" y="83"/>
                    <a:pt x="52" y="60"/>
                  </a:cubicBezTo>
                  <a:cubicBezTo>
                    <a:pt x="29" y="37"/>
                    <a:pt x="14" y="0"/>
                    <a:pt x="7" y="15"/>
                  </a:cubicBez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/>
            <a:lstStyle/>
            <a:p>
              <a:endParaRPr lang="en-US"/>
            </a:p>
          </p:txBody>
        </p:sp>
      </p:grpSp>
      <p:grpSp>
        <p:nvGrpSpPr>
          <p:cNvPr id="8" name="Group 72"/>
          <p:cNvGrpSpPr>
            <a:grpSpLocks/>
          </p:cNvGrpSpPr>
          <p:nvPr/>
        </p:nvGrpSpPr>
        <p:grpSpPr bwMode="auto">
          <a:xfrm>
            <a:off x="4800600" y="1905000"/>
            <a:ext cx="990600" cy="990600"/>
            <a:chOff x="1292" y="2809"/>
            <a:chExt cx="227" cy="305"/>
          </a:xfrm>
        </p:grpSpPr>
        <p:grpSp>
          <p:nvGrpSpPr>
            <p:cNvPr id="14359" name="Group 73"/>
            <p:cNvGrpSpPr>
              <a:grpSpLocks/>
            </p:cNvGrpSpPr>
            <p:nvPr/>
          </p:nvGrpSpPr>
          <p:grpSpPr bwMode="auto">
            <a:xfrm>
              <a:off x="1292" y="2832"/>
              <a:ext cx="227" cy="282"/>
              <a:chOff x="1292" y="2832"/>
              <a:chExt cx="227" cy="282"/>
            </a:xfrm>
          </p:grpSpPr>
          <p:sp>
            <p:nvSpPr>
              <p:cNvPr id="14361" name="Oval 74"/>
              <p:cNvSpPr>
                <a:spLocks noChangeArrowheads="1"/>
              </p:cNvSpPr>
              <p:nvPr/>
            </p:nvSpPr>
            <p:spPr bwMode="auto">
              <a:xfrm>
                <a:off x="1292" y="2886"/>
                <a:ext cx="227" cy="22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4000" b="1">
                    <a:solidFill>
                      <a:srgbClr val="FADD32"/>
                    </a:solidFill>
                    <a:latin typeface="Tahoma" panose="020B0604030504040204" pitchFamily="34" charset="0"/>
                    <a:cs typeface="Arial" panose="020B0604020202020204" pitchFamily="34" charset="0"/>
                  </a:rPr>
                  <a:t>m</a:t>
                </a:r>
              </a:p>
            </p:txBody>
          </p:sp>
          <p:sp>
            <p:nvSpPr>
              <p:cNvPr id="14362" name="Freeform 75"/>
              <p:cNvSpPr>
                <a:spLocks/>
              </p:cNvSpPr>
              <p:nvPr/>
            </p:nvSpPr>
            <p:spPr bwMode="auto">
              <a:xfrm>
                <a:off x="1292" y="2832"/>
                <a:ext cx="91" cy="54"/>
              </a:xfrm>
              <a:custGeom>
                <a:avLst/>
                <a:gdLst>
                  <a:gd name="T0" fmla="*/ 91 w 91"/>
                  <a:gd name="T1" fmla="*/ 54 h 54"/>
                  <a:gd name="T2" fmla="*/ 46 w 91"/>
                  <a:gd name="T3" fmla="*/ 8 h 54"/>
                  <a:gd name="T4" fmla="*/ 0 w 91"/>
                  <a:gd name="T5" fmla="*/ 8 h 54"/>
                  <a:gd name="T6" fmla="*/ 0 60000 65536"/>
                  <a:gd name="T7" fmla="*/ 0 60000 65536"/>
                  <a:gd name="T8" fmla="*/ 0 60000 65536"/>
                  <a:gd name="T9" fmla="*/ 0 w 91"/>
                  <a:gd name="T10" fmla="*/ 0 h 54"/>
                  <a:gd name="T11" fmla="*/ 91 w 91"/>
                  <a:gd name="T12" fmla="*/ 54 h 5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" h="54">
                    <a:moveTo>
                      <a:pt x="91" y="54"/>
                    </a:moveTo>
                    <a:cubicBezTo>
                      <a:pt x="76" y="35"/>
                      <a:pt x="61" y="16"/>
                      <a:pt x="46" y="8"/>
                    </a:cubicBezTo>
                    <a:cubicBezTo>
                      <a:pt x="31" y="0"/>
                      <a:pt x="8" y="8"/>
                      <a:pt x="0" y="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60" name="Freeform 76"/>
            <p:cNvSpPr>
              <a:spLocks/>
            </p:cNvSpPr>
            <p:nvPr/>
          </p:nvSpPr>
          <p:spPr bwMode="auto">
            <a:xfrm rot="2859729">
              <a:off x="1400" y="2763"/>
              <a:ext cx="40" cy="132"/>
            </a:xfrm>
            <a:custGeom>
              <a:avLst/>
              <a:gdLst>
                <a:gd name="T0" fmla="*/ 0 w 150"/>
                <a:gd name="T1" fmla="*/ 1 h 250"/>
                <a:gd name="T2" fmla="*/ 0 w 150"/>
                <a:gd name="T3" fmla="*/ 2 h 250"/>
                <a:gd name="T4" fmla="*/ 0 w 150"/>
                <a:gd name="T5" fmla="*/ 2 h 250"/>
                <a:gd name="T6" fmla="*/ 0 w 150"/>
                <a:gd name="T7" fmla="*/ 3 h 250"/>
                <a:gd name="T8" fmla="*/ 0 w 150"/>
                <a:gd name="T9" fmla="*/ 2 h 250"/>
                <a:gd name="T10" fmla="*/ 0 w 150"/>
                <a:gd name="T11" fmla="*/ 1 h 250"/>
                <a:gd name="T12" fmla="*/ 0 w 150"/>
                <a:gd name="T13" fmla="*/ 1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0"/>
                <a:gd name="T22" fmla="*/ 0 h 250"/>
                <a:gd name="T23" fmla="*/ 150 w 150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0" h="250">
                  <a:moveTo>
                    <a:pt x="7" y="15"/>
                  </a:moveTo>
                  <a:cubicBezTo>
                    <a:pt x="0" y="30"/>
                    <a:pt x="0" y="121"/>
                    <a:pt x="7" y="151"/>
                  </a:cubicBezTo>
                  <a:cubicBezTo>
                    <a:pt x="14" y="181"/>
                    <a:pt x="37" y="182"/>
                    <a:pt x="52" y="197"/>
                  </a:cubicBezTo>
                  <a:cubicBezTo>
                    <a:pt x="67" y="212"/>
                    <a:pt x="82" y="250"/>
                    <a:pt x="97" y="242"/>
                  </a:cubicBezTo>
                  <a:cubicBezTo>
                    <a:pt x="112" y="234"/>
                    <a:pt x="150" y="181"/>
                    <a:pt x="143" y="151"/>
                  </a:cubicBezTo>
                  <a:cubicBezTo>
                    <a:pt x="136" y="121"/>
                    <a:pt x="75" y="83"/>
                    <a:pt x="52" y="60"/>
                  </a:cubicBezTo>
                  <a:cubicBezTo>
                    <a:pt x="29" y="37"/>
                    <a:pt x="14" y="0"/>
                    <a:pt x="7" y="15"/>
                  </a:cubicBez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/>
            <a:lstStyle/>
            <a:p>
              <a:endParaRPr lang="en-US"/>
            </a:p>
          </p:txBody>
        </p:sp>
      </p:grpSp>
      <p:grpSp>
        <p:nvGrpSpPr>
          <p:cNvPr id="10" name="Group 72"/>
          <p:cNvGrpSpPr>
            <a:grpSpLocks/>
          </p:cNvGrpSpPr>
          <p:nvPr/>
        </p:nvGrpSpPr>
        <p:grpSpPr bwMode="auto">
          <a:xfrm>
            <a:off x="8305800" y="1066800"/>
            <a:ext cx="990600" cy="990600"/>
            <a:chOff x="1292" y="2809"/>
            <a:chExt cx="227" cy="305"/>
          </a:xfrm>
        </p:grpSpPr>
        <p:grpSp>
          <p:nvGrpSpPr>
            <p:cNvPr id="14355" name="Group 73"/>
            <p:cNvGrpSpPr>
              <a:grpSpLocks/>
            </p:cNvGrpSpPr>
            <p:nvPr/>
          </p:nvGrpSpPr>
          <p:grpSpPr bwMode="auto">
            <a:xfrm>
              <a:off x="1292" y="2832"/>
              <a:ext cx="227" cy="282"/>
              <a:chOff x="1292" y="2832"/>
              <a:chExt cx="227" cy="282"/>
            </a:xfrm>
          </p:grpSpPr>
          <p:sp>
            <p:nvSpPr>
              <p:cNvPr id="14357" name="Oval 74"/>
              <p:cNvSpPr>
                <a:spLocks noChangeArrowheads="1"/>
              </p:cNvSpPr>
              <p:nvPr/>
            </p:nvSpPr>
            <p:spPr bwMode="auto">
              <a:xfrm>
                <a:off x="1292" y="2886"/>
                <a:ext cx="227" cy="22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4000" b="1">
                    <a:solidFill>
                      <a:srgbClr val="FADD32"/>
                    </a:solidFill>
                    <a:latin typeface="Tahoma" panose="020B0604030504040204" pitchFamily="34" charset="0"/>
                    <a:cs typeface="Arial" panose="020B0604020202020204" pitchFamily="34" charset="0"/>
                  </a:rPr>
                  <a:t>m</a:t>
                </a:r>
              </a:p>
            </p:txBody>
          </p:sp>
          <p:sp>
            <p:nvSpPr>
              <p:cNvPr id="14358" name="Freeform 75"/>
              <p:cNvSpPr>
                <a:spLocks/>
              </p:cNvSpPr>
              <p:nvPr/>
            </p:nvSpPr>
            <p:spPr bwMode="auto">
              <a:xfrm>
                <a:off x="1292" y="2832"/>
                <a:ext cx="91" cy="54"/>
              </a:xfrm>
              <a:custGeom>
                <a:avLst/>
                <a:gdLst>
                  <a:gd name="T0" fmla="*/ 91 w 91"/>
                  <a:gd name="T1" fmla="*/ 54 h 54"/>
                  <a:gd name="T2" fmla="*/ 46 w 91"/>
                  <a:gd name="T3" fmla="*/ 8 h 54"/>
                  <a:gd name="T4" fmla="*/ 0 w 91"/>
                  <a:gd name="T5" fmla="*/ 8 h 54"/>
                  <a:gd name="T6" fmla="*/ 0 60000 65536"/>
                  <a:gd name="T7" fmla="*/ 0 60000 65536"/>
                  <a:gd name="T8" fmla="*/ 0 60000 65536"/>
                  <a:gd name="T9" fmla="*/ 0 w 91"/>
                  <a:gd name="T10" fmla="*/ 0 h 54"/>
                  <a:gd name="T11" fmla="*/ 91 w 91"/>
                  <a:gd name="T12" fmla="*/ 54 h 5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" h="54">
                    <a:moveTo>
                      <a:pt x="91" y="54"/>
                    </a:moveTo>
                    <a:cubicBezTo>
                      <a:pt x="76" y="35"/>
                      <a:pt x="61" y="16"/>
                      <a:pt x="46" y="8"/>
                    </a:cubicBezTo>
                    <a:cubicBezTo>
                      <a:pt x="31" y="0"/>
                      <a:pt x="8" y="8"/>
                      <a:pt x="0" y="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56" name="Freeform 76"/>
            <p:cNvSpPr>
              <a:spLocks/>
            </p:cNvSpPr>
            <p:nvPr/>
          </p:nvSpPr>
          <p:spPr bwMode="auto">
            <a:xfrm rot="2859729">
              <a:off x="1400" y="2763"/>
              <a:ext cx="40" cy="132"/>
            </a:xfrm>
            <a:custGeom>
              <a:avLst/>
              <a:gdLst>
                <a:gd name="T0" fmla="*/ 0 w 150"/>
                <a:gd name="T1" fmla="*/ 1 h 250"/>
                <a:gd name="T2" fmla="*/ 0 w 150"/>
                <a:gd name="T3" fmla="*/ 2 h 250"/>
                <a:gd name="T4" fmla="*/ 0 w 150"/>
                <a:gd name="T5" fmla="*/ 2 h 250"/>
                <a:gd name="T6" fmla="*/ 0 w 150"/>
                <a:gd name="T7" fmla="*/ 3 h 250"/>
                <a:gd name="T8" fmla="*/ 0 w 150"/>
                <a:gd name="T9" fmla="*/ 2 h 250"/>
                <a:gd name="T10" fmla="*/ 0 w 150"/>
                <a:gd name="T11" fmla="*/ 1 h 250"/>
                <a:gd name="T12" fmla="*/ 0 w 150"/>
                <a:gd name="T13" fmla="*/ 1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0"/>
                <a:gd name="T22" fmla="*/ 0 h 250"/>
                <a:gd name="T23" fmla="*/ 150 w 150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0" h="250">
                  <a:moveTo>
                    <a:pt x="7" y="15"/>
                  </a:moveTo>
                  <a:cubicBezTo>
                    <a:pt x="0" y="30"/>
                    <a:pt x="0" y="121"/>
                    <a:pt x="7" y="151"/>
                  </a:cubicBezTo>
                  <a:cubicBezTo>
                    <a:pt x="14" y="181"/>
                    <a:pt x="37" y="182"/>
                    <a:pt x="52" y="197"/>
                  </a:cubicBezTo>
                  <a:cubicBezTo>
                    <a:pt x="67" y="212"/>
                    <a:pt x="82" y="250"/>
                    <a:pt x="97" y="242"/>
                  </a:cubicBezTo>
                  <a:cubicBezTo>
                    <a:pt x="112" y="234"/>
                    <a:pt x="150" y="181"/>
                    <a:pt x="143" y="151"/>
                  </a:cubicBezTo>
                  <a:cubicBezTo>
                    <a:pt x="136" y="121"/>
                    <a:pt x="75" y="83"/>
                    <a:pt x="52" y="60"/>
                  </a:cubicBezTo>
                  <a:cubicBezTo>
                    <a:pt x="29" y="37"/>
                    <a:pt x="14" y="0"/>
                    <a:pt x="7" y="15"/>
                  </a:cubicBez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/>
            <a:lstStyle/>
            <a:p>
              <a:endParaRPr lang="en-US"/>
            </a:p>
          </p:txBody>
        </p:sp>
      </p:grpSp>
      <p:grpSp>
        <p:nvGrpSpPr>
          <p:cNvPr id="12" name="Group 72"/>
          <p:cNvGrpSpPr>
            <a:grpSpLocks/>
          </p:cNvGrpSpPr>
          <p:nvPr/>
        </p:nvGrpSpPr>
        <p:grpSpPr bwMode="auto">
          <a:xfrm>
            <a:off x="6781800" y="1828800"/>
            <a:ext cx="990600" cy="990600"/>
            <a:chOff x="1292" y="2809"/>
            <a:chExt cx="227" cy="305"/>
          </a:xfrm>
        </p:grpSpPr>
        <p:grpSp>
          <p:nvGrpSpPr>
            <p:cNvPr id="14351" name="Group 73"/>
            <p:cNvGrpSpPr>
              <a:grpSpLocks/>
            </p:cNvGrpSpPr>
            <p:nvPr/>
          </p:nvGrpSpPr>
          <p:grpSpPr bwMode="auto">
            <a:xfrm>
              <a:off x="1292" y="2832"/>
              <a:ext cx="227" cy="282"/>
              <a:chOff x="1292" y="2832"/>
              <a:chExt cx="227" cy="282"/>
            </a:xfrm>
          </p:grpSpPr>
          <p:sp>
            <p:nvSpPr>
              <p:cNvPr id="14353" name="Oval 74"/>
              <p:cNvSpPr>
                <a:spLocks noChangeArrowheads="1"/>
              </p:cNvSpPr>
              <p:nvPr/>
            </p:nvSpPr>
            <p:spPr bwMode="auto">
              <a:xfrm>
                <a:off x="1292" y="2886"/>
                <a:ext cx="227" cy="22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4000" b="1">
                    <a:solidFill>
                      <a:srgbClr val="FADD32"/>
                    </a:solidFill>
                    <a:latin typeface="Tahoma" panose="020B0604030504040204" pitchFamily="34" charset="0"/>
                    <a:cs typeface="Arial" panose="020B0604020202020204" pitchFamily="34" charset="0"/>
                  </a:rPr>
                  <a:t>n</a:t>
                </a:r>
              </a:p>
            </p:txBody>
          </p:sp>
          <p:sp>
            <p:nvSpPr>
              <p:cNvPr id="14354" name="Freeform 75"/>
              <p:cNvSpPr>
                <a:spLocks/>
              </p:cNvSpPr>
              <p:nvPr/>
            </p:nvSpPr>
            <p:spPr bwMode="auto">
              <a:xfrm>
                <a:off x="1292" y="2832"/>
                <a:ext cx="91" cy="54"/>
              </a:xfrm>
              <a:custGeom>
                <a:avLst/>
                <a:gdLst>
                  <a:gd name="T0" fmla="*/ 91 w 91"/>
                  <a:gd name="T1" fmla="*/ 54 h 54"/>
                  <a:gd name="T2" fmla="*/ 46 w 91"/>
                  <a:gd name="T3" fmla="*/ 8 h 54"/>
                  <a:gd name="T4" fmla="*/ 0 w 91"/>
                  <a:gd name="T5" fmla="*/ 8 h 54"/>
                  <a:gd name="T6" fmla="*/ 0 60000 65536"/>
                  <a:gd name="T7" fmla="*/ 0 60000 65536"/>
                  <a:gd name="T8" fmla="*/ 0 60000 65536"/>
                  <a:gd name="T9" fmla="*/ 0 w 91"/>
                  <a:gd name="T10" fmla="*/ 0 h 54"/>
                  <a:gd name="T11" fmla="*/ 91 w 91"/>
                  <a:gd name="T12" fmla="*/ 54 h 5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" h="54">
                    <a:moveTo>
                      <a:pt x="91" y="54"/>
                    </a:moveTo>
                    <a:cubicBezTo>
                      <a:pt x="76" y="35"/>
                      <a:pt x="61" y="16"/>
                      <a:pt x="46" y="8"/>
                    </a:cubicBezTo>
                    <a:cubicBezTo>
                      <a:pt x="31" y="0"/>
                      <a:pt x="8" y="8"/>
                      <a:pt x="0" y="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52" name="Freeform 76"/>
            <p:cNvSpPr>
              <a:spLocks/>
            </p:cNvSpPr>
            <p:nvPr/>
          </p:nvSpPr>
          <p:spPr bwMode="auto">
            <a:xfrm rot="2859729">
              <a:off x="1400" y="2763"/>
              <a:ext cx="40" cy="132"/>
            </a:xfrm>
            <a:custGeom>
              <a:avLst/>
              <a:gdLst>
                <a:gd name="T0" fmla="*/ 0 w 150"/>
                <a:gd name="T1" fmla="*/ 1 h 250"/>
                <a:gd name="T2" fmla="*/ 0 w 150"/>
                <a:gd name="T3" fmla="*/ 2 h 250"/>
                <a:gd name="T4" fmla="*/ 0 w 150"/>
                <a:gd name="T5" fmla="*/ 2 h 250"/>
                <a:gd name="T6" fmla="*/ 0 w 150"/>
                <a:gd name="T7" fmla="*/ 3 h 250"/>
                <a:gd name="T8" fmla="*/ 0 w 150"/>
                <a:gd name="T9" fmla="*/ 2 h 250"/>
                <a:gd name="T10" fmla="*/ 0 w 150"/>
                <a:gd name="T11" fmla="*/ 1 h 250"/>
                <a:gd name="T12" fmla="*/ 0 w 150"/>
                <a:gd name="T13" fmla="*/ 1 h 2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0"/>
                <a:gd name="T22" fmla="*/ 0 h 250"/>
                <a:gd name="T23" fmla="*/ 150 w 150"/>
                <a:gd name="T24" fmla="*/ 250 h 2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0" h="250">
                  <a:moveTo>
                    <a:pt x="7" y="15"/>
                  </a:moveTo>
                  <a:cubicBezTo>
                    <a:pt x="0" y="30"/>
                    <a:pt x="0" y="121"/>
                    <a:pt x="7" y="151"/>
                  </a:cubicBezTo>
                  <a:cubicBezTo>
                    <a:pt x="14" y="181"/>
                    <a:pt x="37" y="182"/>
                    <a:pt x="52" y="197"/>
                  </a:cubicBezTo>
                  <a:cubicBezTo>
                    <a:pt x="67" y="212"/>
                    <a:pt x="82" y="250"/>
                    <a:pt x="97" y="242"/>
                  </a:cubicBezTo>
                  <a:cubicBezTo>
                    <a:pt x="112" y="234"/>
                    <a:pt x="150" y="181"/>
                    <a:pt x="143" y="151"/>
                  </a:cubicBezTo>
                  <a:cubicBezTo>
                    <a:pt x="136" y="121"/>
                    <a:pt x="75" y="83"/>
                    <a:pt x="52" y="60"/>
                  </a:cubicBezTo>
                  <a:cubicBezTo>
                    <a:pt x="29" y="37"/>
                    <a:pt x="14" y="0"/>
                    <a:pt x="7" y="15"/>
                  </a:cubicBez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/>
            <a:lstStyle/>
            <a:p>
              <a:endParaRPr lang="en-US"/>
            </a:p>
          </p:txBody>
        </p:sp>
      </p:grpSp>
      <p:sp>
        <p:nvSpPr>
          <p:cNvPr id="74787" name="AutoShape 35"/>
          <p:cNvSpPr>
            <a:spLocks noChangeArrowheads="1"/>
          </p:cNvSpPr>
          <p:nvPr/>
        </p:nvSpPr>
        <p:spPr bwMode="auto">
          <a:xfrm>
            <a:off x="2286000" y="5181600"/>
            <a:ext cx="1828800" cy="14478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74788" name="AutoShape 36"/>
          <p:cNvSpPr>
            <a:spLocks noChangeArrowheads="1"/>
          </p:cNvSpPr>
          <p:nvPr/>
        </p:nvSpPr>
        <p:spPr bwMode="auto">
          <a:xfrm>
            <a:off x="5257800" y="5410200"/>
            <a:ext cx="1828800" cy="14478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74789" name="AutoShape 37"/>
          <p:cNvSpPr>
            <a:spLocks noChangeArrowheads="1"/>
          </p:cNvSpPr>
          <p:nvPr/>
        </p:nvSpPr>
        <p:spPr bwMode="auto">
          <a:xfrm>
            <a:off x="8305800" y="5105400"/>
            <a:ext cx="1828800" cy="14478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9600" b="1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74790" name="Oval 38"/>
          <p:cNvSpPr>
            <a:spLocks noChangeArrowheads="1"/>
          </p:cNvSpPr>
          <p:nvPr/>
        </p:nvSpPr>
        <p:spPr bwMode="auto">
          <a:xfrm>
            <a:off x="2286000" y="5105400"/>
            <a:ext cx="1828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74791" name="Oval 39"/>
          <p:cNvSpPr>
            <a:spLocks noChangeArrowheads="1"/>
          </p:cNvSpPr>
          <p:nvPr/>
        </p:nvSpPr>
        <p:spPr bwMode="auto">
          <a:xfrm>
            <a:off x="5257800" y="5334000"/>
            <a:ext cx="1828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74792" name="Oval 40"/>
          <p:cNvSpPr>
            <a:spLocks noChangeArrowheads="1"/>
          </p:cNvSpPr>
          <p:nvPr/>
        </p:nvSpPr>
        <p:spPr bwMode="auto">
          <a:xfrm>
            <a:off x="8305800" y="5029200"/>
            <a:ext cx="1828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</p:spTree>
    <p:extLst>
      <p:ext uri="{BB962C8B-B14F-4D97-AF65-F5344CB8AC3E}">
        <p14:creationId xmlns:p14="http://schemas.microsoft.com/office/powerpoint/2010/main" val="9914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74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74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74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74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74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74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688 0.08588 C -0.0474 0.1081 -0.04705 0.13033 -0.04827 0.15255 C -0.04931 0.1713 -0.0566 0.19144 -0.06007 0.20949 C -0.06997 0.25949 -0.06164 0.23009 -0.06893 0.25463 C -0.07084 0.29375 -0.07275 0.33056 -0.07483 0.37037 C -0.07535 0.38079 -0.0816 0.38912 -0.08212 0.39977 C -0.08247 0.40949 -0.08212 0.41945 -0.08212 0.42917 " pathEditMode="relative" ptsTypes="ffffffA">
                                      <p:cBhvr>
                                        <p:cTn id="5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21 0.07685 C -0.06458 0.07755 -0.07378 0.07755 -0.08316 0.07871 C -0.08785 0.07917 -0.09167 0.08403 -0.09635 0.08472 C -0.11406 0.08704 -0.13264 0.08658 -0.14774 0.10023 C -0.15503 0.11505 -0.16198 0.125 -0.17135 0.1375 C -0.17413 0.14121 -0.17569 0.14607 -0.17865 0.14931 C -0.17986 0.15047 -0.18802 0.15301 -0.18889 0.15324 C -0.20868 0.17361 -0.22882 0.19259 -0.24635 0.21597 C -0.25226 0.22384 -0.25781 0.23634 -0.2625 0.24537 C -0.26354 0.24746 -0.26545 0.25139 -0.26545 0.25139 C -0.26667 0.27639 -0.2625 0.28426 -0.27569 0.29838 C -0.27934 0.30787 -0.28333 0.31505 -0.2875 0.32384 C -0.28976 0.32847 -0.29479 0.3375 -0.29479 0.3375 C -0.29705 0.35486 -0.30069 0.37384 -0.30521 0.39051 C -0.30712 0.40648 -0.30937 0.4206 -0.31684 0.43357 C -0.31858 0.44468 -0.32361 0.45764 -0.32431 0.46898 C -0.325 0.48264 -0.32431 0.49653 -0.32431 0.51019 " pathEditMode="relative" ptsTypes="ffffffffffffffffA">
                                      <p:cBhvr>
                                        <p:cTn id="5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08333 C 0.0026 0.09259 0.00295 0.10185 0.00521 0.11088 C 0.00625 0.13796 0.00677 0.1662 0.01111 0.19306 C 0.01198 0.20787 0.01181 0.2206 0.01545 0.23426 C 0.01736 0.31921 0.01684 0.27477 0.01684 0.36759 " pathEditMode="relative" ptsTypes="ffffA">
                                      <p:cBhvr>
                                        <p:cTn id="5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993 0.08403 C -0.04479 0.10833 -0.04739 0.13264 -0.05312 0.15648 C -0.05486 0.16342 -0.05764 0.17963 -0.06198 0.18588 C -0.07604 0.20648 -0.09201 0.22268 -0.10764 0.24074 C -0.11163 0.24537 -0.11389 0.25185 -0.11788 0.25648 C -0.13819 0.27986 -0.1118 0.24421 -0.12812 0.26435 C -0.13472 0.27245 -0.14184 0.28032 -0.14722 0.28981 C -0.15208 0.29838 -0.15781 0.30602 -0.16198 0.31528 C -0.1651 0.32245 -0.16718 0.33032 -0.17083 0.33703 C -0.17691 0.34838 -0.18524 0.35717 -0.19149 0.36828 C -0.19791 0.37963 -0.20399 0.39606 -0.20764 0.40949 C -0.20816 0.41342 -0.20781 0.41759 -0.20902 0.42129 C -0.2125 0.43287 -0.21493 0.43264 -0.21788 0.44467 C -0.2184 0.45185 -0.22083 0.46898 -0.22083 0.47801 " pathEditMode="relative" ptsTypes="fffffffffffffA">
                                      <p:cBhvr>
                                        <p:cTn id="6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41 0.07685 C 0.04601 0.08843 0.05573 0.09746 0.06598 0.10232 C 0.07275 0.10903 0.07674 0.11736 0.08507 0.11991 C 0.10087 0.13704 0.12292 0.14861 0.14236 0.15718 C 0.1507 0.16088 0.15243 0.16852 0.16007 0.17477 C 0.16268 0.17685 0.16598 0.17732 0.16893 0.17871 C 0.18004 0.18889 0.19393 0.19746 0.20712 0.20023 C 0.21945 0.20602 0.20295 0.19769 0.21598 0.20625 C 0.23091 0.21597 0.25243 0.21968 0.26893 0.22384 C 0.2724 0.22709 0.27552 0.23079 0.27917 0.23357 C 0.28976 0.2419 0.30243 0.24514 0.31146 0.25718 C 0.32066 0.26945 0.32934 0.28148 0.33941 0.29259 C 0.34688 0.30093 0.34132 0.29097 0.34983 0.30232 C 0.35105 0.30394 0.35157 0.30648 0.35278 0.3081 C 0.35677 0.31343 0.36198 0.31667 0.36598 0.32199 C 0.37639 0.33588 0.36459 0.32454 0.37483 0.33357 C 0.38073 0.35139 0.38993 0.36852 0.39532 0.38658 C 0.40105 0.40533 0.40278 0.43727 0.42032 0.44352 C 0.42101 0.46181 0.42327 0.48172 0.42327 0.50023 " pathEditMode="relative" ptsTypes="ffffffffffffffffffA">
                                      <p:cBhvr>
                                        <p:cTn id="6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83 0.02778 C 0.05191 0.0331 0.05955 0.0368 0.06649 0.03958 C 0.07239 0.0419 0.08246 0.04282 0.08854 0.04745 C 0.09166 0.04977 0.09444 0.05278 0.09739 0.05532 C 0.10208 0.05949 0.10833 0.05949 0.11354 0.06296 C 0.11961 0.0669 0.12465 0.0706 0.13125 0.07292 C 0.1375 0.07917 0.14305 0.08565 0.14739 0.09444 C 0.15017 0.1 0.15139 0.10694 0.15468 0.11204 C 0.16232 0.12407 0.17812 0.12592 0.18854 0.12778 C 0.19496 0.13194 0.20486 0.1375 0.2092 0.14537 C 0.22205 0.16875 0.2342 0.19305 0.24739 0.21597 C 0.25 0.22755 0.24809 0.22014 0.25468 0.2375 L 0.25468 0.23773 C 0.25573 0.24143 0.25764 0.2493 0.25764 0.24954 C 0.25972 0.28727 0.2592 0.26898 0.2592 0.30417 " pathEditMode="relative" rAng="0" ptsTypes="fffffffffffFffA">
                                      <p:cBhvr>
                                        <p:cTn id="7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94" y="13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87" grpId="0" animBg="1"/>
      <p:bldP spid="74788" grpId="0" animBg="1"/>
      <p:bldP spid="74789" grpId="0" animBg="1"/>
      <p:bldP spid="74790" grpId="0" animBg="1"/>
      <p:bldP spid="74791" grpId="0" animBg="1"/>
      <p:bldP spid="7479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hỗ dành sẵn cho Nội dung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944"/>
            <a:ext cx="12080383" cy="6800056"/>
          </a:xfrm>
        </p:spPr>
      </p:pic>
      <p:sp>
        <p:nvSpPr>
          <p:cNvPr id="8" name="TextBox 7"/>
          <p:cNvSpPr txBox="1"/>
          <p:nvPr/>
        </p:nvSpPr>
        <p:spPr>
          <a:xfrm>
            <a:off x="3111062" y="2367344"/>
            <a:ext cx="4403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</a:rPr>
              <a:t>Kết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thúc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giờ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</a:rPr>
              <a:t>học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31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522" y="478274"/>
            <a:ext cx="19367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0" dirty="0" err="1" smtClean="0">
                <a:solidFill>
                  <a:srgbClr val="FF0000"/>
                </a:solidFill>
                <a:effectLst/>
                <a:latin typeface="Time New Roman"/>
              </a:rPr>
              <a:t>Chuẩn</a:t>
            </a:r>
            <a:r>
              <a:rPr lang="en-US" sz="3200" b="1" i="0" dirty="0" smtClean="0">
                <a:solidFill>
                  <a:srgbClr val="FF0000"/>
                </a:solidFill>
                <a:effectLst/>
                <a:latin typeface="Time New Roman"/>
              </a:rPr>
              <a:t> </a:t>
            </a:r>
            <a:r>
              <a:rPr lang="en-US" sz="3200" b="1" i="0" dirty="0" err="1" smtClean="0">
                <a:solidFill>
                  <a:srgbClr val="FF0000"/>
                </a:solidFill>
                <a:effectLst/>
                <a:latin typeface="Time New Roman"/>
              </a:rPr>
              <a:t>bị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98896" y="1373208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i="0" dirty="0" smtClean="0">
                <a:solidFill>
                  <a:srgbClr val="333333"/>
                </a:solidFill>
                <a:effectLst/>
                <a:latin typeface="Time New Roman"/>
              </a:rPr>
              <a:t>1. </a:t>
            </a:r>
            <a:r>
              <a:rPr lang="en-US" sz="2400" b="1" i="0" dirty="0" err="1" smtClean="0">
                <a:solidFill>
                  <a:srgbClr val="333333"/>
                </a:solidFill>
                <a:effectLst/>
                <a:latin typeface="Time New Roman"/>
              </a:rPr>
              <a:t>Đồ</a:t>
            </a:r>
            <a:r>
              <a:rPr lang="en-US" sz="2400" b="1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400" b="1" i="0" dirty="0" err="1" smtClean="0">
                <a:solidFill>
                  <a:srgbClr val="333333"/>
                </a:solidFill>
                <a:effectLst/>
                <a:latin typeface="Time New Roman"/>
              </a:rPr>
              <a:t>dùng</a:t>
            </a:r>
            <a:r>
              <a:rPr lang="en-US" sz="2400" b="1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400" b="1" i="0" dirty="0" err="1" smtClean="0">
                <a:solidFill>
                  <a:srgbClr val="333333"/>
                </a:solidFill>
                <a:effectLst/>
                <a:latin typeface="Time New Roman"/>
              </a:rPr>
              <a:t>của</a:t>
            </a:r>
            <a:r>
              <a:rPr lang="en-US" sz="2400" b="1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400" b="1" i="0" dirty="0" err="1" smtClean="0">
                <a:solidFill>
                  <a:srgbClr val="333333"/>
                </a:solidFill>
                <a:effectLst/>
                <a:latin typeface="Time New Roman"/>
              </a:rPr>
              <a:t>cô</a:t>
            </a:r>
            <a:r>
              <a:rPr lang="en-US" sz="2400" b="1" i="0" dirty="0" smtClean="0">
                <a:solidFill>
                  <a:srgbClr val="333333"/>
                </a:solidFill>
                <a:effectLst/>
                <a:latin typeface="Time New Roman"/>
              </a:rPr>
              <a:t>:</a:t>
            </a:r>
            <a:endParaRPr lang="en-US" sz="2400" b="0" i="0" dirty="0" smtClean="0">
              <a:solidFill>
                <a:srgbClr val="333333"/>
              </a:solidFill>
              <a:effectLst/>
              <a:latin typeface="Time New Roman"/>
            </a:endParaRPr>
          </a:p>
          <a:p>
            <a:r>
              <a:rPr lang="en-US" sz="2400" b="0" i="0" dirty="0" smtClean="0">
                <a:solidFill>
                  <a:srgbClr val="333333"/>
                </a:solidFill>
                <a:effectLst/>
                <a:latin typeface="Time New Roman"/>
              </a:rPr>
              <a:t>-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Time New Roman"/>
              </a:rPr>
              <a:t>Máy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Time New Roman"/>
              </a:rPr>
              <a:t> vi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Time New Roman"/>
              </a:rPr>
              <a:t>tính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Time New Roman"/>
              </a:rPr>
              <a:t>, BGĐT</a:t>
            </a:r>
          </a:p>
          <a:p>
            <a:r>
              <a:rPr lang="en-US" sz="2400" b="0" i="0" dirty="0" smtClean="0">
                <a:solidFill>
                  <a:srgbClr val="333333"/>
                </a:solidFill>
                <a:effectLst/>
                <a:latin typeface="Time New Roman"/>
              </a:rPr>
              <a:t>- Que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Time New Roman"/>
              </a:rPr>
              <a:t>chỉ</a:t>
            </a:r>
            <a:endParaRPr lang="en-US" sz="2400" b="0" i="0" dirty="0" smtClean="0">
              <a:solidFill>
                <a:srgbClr val="333333"/>
              </a:solidFill>
              <a:effectLst/>
              <a:latin typeface="Time New Roman"/>
            </a:endParaRPr>
          </a:p>
          <a:p>
            <a:r>
              <a:rPr lang="en-US" sz="2400" b="0" i="0" dirty="0" smtClean="0">
                <a:solidFill>
                  <a:srgbClr val="333333"/>
                </a:solidFill>
                <a:effectLst/>
                <a:latin typeface="Time New Roman"/>
              </a:rPr>
              <a:t>-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Time New Roman"/>
              </a:rPr>
              <a:t>Các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Time New Roman"/>
              </a:rPr>
              <a:t>thẻ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Time New Roman"/>
              </a:rPr>
              <a:t>chữ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Time New Roman"/>
              </a:rPr>
              <a:t>cái</a:t>
            </a:r>
            <a:endParaRPr lang="en-US" sz="2400" b="0" i="0" dirty="0" smtClean="0">
              <a:solidFill>
                <a:srgbClr val="333333"/>
              </a:solidFill>
              <a:effectLst/>
              <a:latin typeface="Time New Roman"/>
            </a:endParaRPr>
          </a:p>
          <a:p>
            <a:r>
              <a:rPr lang="en-US" sz="2400" b="0" i="0" dirty="0" smtClean="0">
                <a:solidFill>
                  <a:srgbClr val="333333"/>
                </a:solidFill>
                <a:effectLst/>
                <a:latin typeface="Time New Roman"/>
              </a:rPr>
              <a:t>-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Time New Roman"/>
              </a:rPr>
              <a:t>Nhạc</a:t>
            </a:r>
            <a:endParaRPr lang="en-US" sz="2400" b="0" i="0" dirty="0" smtClean="0">
              <a:solidFill>
                <a:srgbClr val="333333"/>
              </a:solidFill>
              <a:effectLst/>
              <a:latin typeface="Time New Roman"/>
            </a:endParaRPr>
          </a:p>
          <a:p>
            <a:r>
              <a:rPr lang="en-US" sz="2400" b="1" i="0" dirty="0" smtClean="0">
                <a:solidFill>
                  <a:srgbClr val="333333"/>
                </a:solidFill>
                <a:effectLst/>
                <a:latin typeface="Time New Roman"/>
              </a:rPr>
              <a:t>2. </a:t>
            </a:r>
            <a:r>
              <a:rPr lang="en-US" sz="2400" b="1" i="0" dirty="0" err="1" smtClean="0">
                <a:solidFill>
                  <a:srgbClr val="333333"/>
                </a:solidFill>
                <a:effectLst/>
                <a:latin typeface="Time New Roman"/>
              </a:rPr>
              <a:t>Đồ</a:t>
            </a:r>
            <a:r>
              <a:rPr lang="en-US" sz="2400" b="1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400" b="1" i="0" dirty="0" err="1" smtClean="0">
                <a:solidFill>
                  <a:srgbClr val="333333"/>
                </a:solidFill>
                <a:effectLst/>
                <a:latin typeface="Time New Roman"/>
              </a:rPr>
              <a:t>dùng</a:t>
            </a:r>
            <a:r>
              <a:rPr lang="en-US" sz="2400" b="1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400" b="1" i="0" dirty="0" err="1" smtClean="0">
                <a:solidFill>
                  <a:srgbClr val="333333"/>
                </a:solidFill>
                <a:effectLst/>
                <a:latin typeface="Time New Roman"/>
              </a:rPr>
              <a:t>của</a:t>
            </a:r>
            <a:r>
              <a:rPr lang="en-US" sz="2400" b="1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400" b="1" i="0" dirty="0" err="1" smtClean="0">
                <a:solidFill>
                  <a:srgbClr val="333333"/>
                </a:solidFill>
                <a:effectLst/>
                <a:latin typeface="Time New Roman"/>
              </a:rPr>
              <a:t>trẻ</a:t>
            </a:r>
            <a:r>
              <a:rPr lang="en-US" sz="2400" b="1" i="0" dirty="0" smtClean="0">
                <a:solidFill>
                  <a:srgbClr val="333333"/>
                </a:solidFill>
                <a:effectLst/>
                <a:latin typeface="Time New Roman"/>
              </a:rPr>
              <a:t>:</a:t>
            </a:r>
            <a:endParaRPr lang="en-US" sz="2400" b="0" i="0" dirty="0" smtClean="0">
              <a:solidFill>
                <a:srgbClr val="333333"/>
              </a:solidFill>
              <a:effectLst/>
              <a:latin typeface="Time New Roman"/>
            </a:endParaRPr>
          </a:p>
          <a:p>
            <a:r>
              <a:rPr lang="en-US" sz="2400" b="0" i="0" dirty="0" smtClean="0">
                <a:solidFill>
                  <a:srgbClr val="333333"/>
                </a:solidFill>
                <a:effectLst/>
                <a:latin typeface="Time New Roman"/>
              </a:rPr>
              <a:t>-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Time New Roman"/>
              </a:rPr>
              <a:t>Mỗi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Time New Roman"/>
              </a:rPr>
              <a:t>trẻ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Time New Roman"/>
              </a:rPr>
              <a:t> 1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Time New Roman"/>
              </a:rPr>
              <a:t>rổ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Time New Roman"/>
              </a:rPr>
              <a:t>đồ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Time New Roman"/>
              </a:rPr>
              <a:t>dùng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Time New Roman"/>
              </a:rPr>
              <a:t>gồm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Time New Roman"/>
              </a:rPr>
              <a:t>các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Time New Roman"/>
              </a:rPr>
              <a:t>thẻ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Time New Roman"/>
              </a:rPr>
              <a:t>chữ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Time New Roman"/>
              </a:rPr>
              <a:t>cái</a:t>
            </a:r>
            <a:endParaRPr lang="en-US" sz="2400" b="0" i="0" dirty="0">
              <a:solidFill>
                <a:srgbClr val="333333"/>
              </a:solidFill>
              <a:effectLst/>
              <a:latin typeface="Time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01320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23677" y="306824"/>
            <a:ext cx="33473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0" dirty="0" err="1" smtClean="0">
                <a:solidFill>
                  <a:srgbClr val="FF0000"/>
                </a:solidFill>
                <a:effectLst/>
                <a:latin typeface="Time New Roman"/>
              </a:rPr>
              <a:t>Ổn</a:t>
            </a:r>
            <a:r>
              <a:rPr lang="en-US" sz="3200" b="1" i="0" dirty="0" smtClean="0">
                <a:solidFill>
                  <a:srgbClr val="FF0000"/>
                </a:solidFill>
                <a:effectLst/>
                <a:latin typeface="Time New Roman"/>
              </a:rPr>
              <a:t> </a:t>
            </a:r>
            <a:r>
              <a:rPr lang="en-US" sz="3200" b="1" i="0" dirty="0" err="1" smtClean="0">
                <a:solidFill>
                  <a:srgbClr val="FF0000"/>
                </a:solidFill>
                <a:effectLst/>
                <a:latin typeface="Time New Roman"/>
              </a:rPr>
              <a:t>định</a:t>
            </a:r>
            <a:r>
              <a:rPr lang="en-US" sz="3200" b="1" i="0" dirty="0" smtClean="0">
                <a:solidFill>
                  <a:srgbClr val="FF0000"/>
                </a:solidFill>
                <a:effectLst/>
                <a:latin typeface="Time New Roman"/>
              </a:rPr>
              <a:t> </a:t>
            </a:r>
            <a:r>
              <a:rPr lang="en-US" sz="3200" b="1" i="0" dirty="0" err="1" smtClean="0">
                <a:solidFill>
                  <a:srgbClr val="FF0000"/>
                </a:solidFill>
                <a:effectLst/>
                <a:latin typeface="Time New Roman"/>
              </a:rPr>
              <a:t>tổ</a:t>
            </a:r>
            <a:r>
              <a:rPr lang="en-US" sz="3200" b="1" i="0" dirty="0" smtClean="0">
                <a:solidFill>
                  <a:srgbClr val="FF0000"/>
                </a:solidFill>
                <a:effectLst/>
                <a:latin typeface="Time New Roman"/>
              </a:rPr>
              <a:t> </a:t>
            </a:r>
            <a:r>
              <a:rPr lang="en-US" sz="3200" b="1" i="0" dirty="0" err="1" smtClean="0">
                <a:solidFill>
                  <a:srgbClr val="FF0000"/>
                </a:solidFill>
                <a:effectLst/>
                <a:latin typeface="Time New Roman"/>
              </a:rPr>
              <a:t>chức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88132" y="891599"/>
            <a:ext cx="41890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0" i="0" dirty="0" err="1" smtClean="0">
                <a:solidFill>
                  <a:srgbClr val="333333"/>
                </a:solidFill>
                <a:effectLst/>
                <a:latin typeface="Time New Roman"/>
              </a:rPr>
              <a:t>Trẻ</a:t>
            </a:r>
            <a:r>
              <a:rPr lang="en-US" sz="2000" b="0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000" b="0" i="0" dirty="0" err="1" smtClean="0">
                <a:solidFill>
                  <a:srgbClr val="333333"/>
                </a:solidFill>
                <a:effectLst/>
                <a:latin typeface="Time New Roman"/>
              </a:rPr>
              <a:t>hát</a:t>
            </a:r>
            <a:r>
              <a:rPr lang="en-US" sz="2000" b="0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000" b="0" i="0" dirty="0" err="1" smtClean="0">
                <a:solidFill>
                  <a:srgbClr val="333333"/>
                </a:solidFill>
                <a:effectLst/>
                <a:latin typeface="Time New Roman"/>
              </a:rPr>
              <a:t>và</a:t>
            </a:r>
            <a:r>
              <a:rPr lang="en-US" sz="2000" b="0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000" b="0" i="0" dirty="0" err="1" smtClean="0">
                <a:solidFill>
                  <a:srgbClr val="333333"/>
                </a:solidFill>
                <a:effectLst/>
                <a:latin typeface="Time New Roman"/>
              </a:rPr>
              <a:t>vận</a:t>
            </a:r>
            <a:r>
              <a:rPr lang="en-US" sz="2000" b="0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000" b="0" i="0" dirty="0" err="1" smtClean="0">
                <a:solidFill>
                  <a:srgbClr val="333333"/>
                </a:solidFill>
                <a:effectLst/>
                <a:latin typeface="Time New Roman"/>
              </a:rPr>
              <a:t>động</a:t>
            </a:r>
            <a:r>
              <a:rPr lang="en-US" sz="2000" b="0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000" b="0" i="0" dirty="0" err="1" smtClean="0">
                <a:solidFill>
                  <a:srgbClr val="333333"/>
                </a:solidFill>
                <a:effectLst/>
                <a:latin typeface="Time New Roman"/>
              </a:rPr>
              <a:t>bài</a:t>
            </a:r>
            <a:r>
              <a:rPr lang="en-US" sz="2000" b="0" i="0" dirty="0" smtClean="0">
                <a:solidFill>
                  <a:srgbClr val="333333"/>
                </a:solidFill>
                <a:effectLst/>
                <a:latin typeface="Time New Roman"/>
              </a:rPr>
              <a:t> “</a:t>
            </a:r>
            <a:r>
              <a:rPr lang="en-US" sz="2000" b="0" i="0" dirty="0" err="1" smtClean="0">
                <a:solidFill>
                  <a:srgbClr val="333333"/>
                </a:solidFill>
                <a:effectLst/>
                <a:latin typeface="Time New Roman"/>
              </a:rPr>
              <a:t>Bầu</a:t>
            </a:r>
            <a:r>
              <a:rPr lang="en-US" sz="2000" b="0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000" b="0" i="0" dirty="0" err="1" smtClean="0">
                <a:solidFill>
                  <a:srgbClr val="333333"/>
                </a:solidFill>
                <a:effectLst/>
                <a:latin typeface="Time New Roman"/>
              </a:rPr>
              <a:t>và</a:t>
            </a:r>
            <a:r>
              <a:rPr lang="en-US" sz="2000" b="0" i="0" dirty="0" smtClean="0">
                <a:solidFill>
                  <a:srgbClr val="333333"/>
                </a:solidFill>
                <a:effectLst/>
                <a:latin typeface="Time New Roman"/>
              </a:rPr>
              <a:t> </a:t>
            </a:r>
            <a:r>
              <a:rPr lang="en-US" sz="2000" b="0" i="0" dirty="0" err="1" smtClean="0">
                <a:solidFill>
                  <a:srgbClr val="333333"/>
                </a:solidFill>
                <a:effectLst/>
                <a:latin typeface="Time New Roman"/>
              </a:rPr>
              <a:t>bí</a:t>
            </a:r>
            <a:r>
              <a:rPr lang="en-US" sz="2000" b="0" i="0" dirty="0" smtClean="0">
                <a:solidFill>
                  <a:srgbClr val="333333"/>
                </a:solidFill>
                <a:effectLst/>
                <a:latin typeface="Time New Roman"/>
              </a:rPr>
              <a:t>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38540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20+ Các Loại Hoa Lan &quot;Phổ Biến - Dễ Trồng Nhất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224" y="263842"/>
            <a:ext cx="7713661" cy="46281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extBox 1"/>
          <p:cNvSpPr txBox="1"/>
          <p:nvPr/>
        </p:nvSpPr>
        <p:spPr>
          <a:xfrm>
            <a:off x="3806190" y="5177790"/>
            <a:ext cx="59093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Hoa</a:t>
            </a:r>
            <a:r>
              <a:rPr lang="en-US" sz="9600" b="1" dirty="0" smtClean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9600" b="1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lan</a:t>
            </a:r>
            <a:endParaRPr lang="en-US" sz="9600" b="1" dirty="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293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4310" y="1771650"/>
            <a:ext cx="1364742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b="1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Hoa</a:t>
            </a:r>
            <a:r>
              <a:rPr lang="en-US" sz="23900" b="1" dirty="0" smtClean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3900" b="1" dirty="0" err="1" smtClean="0">
                <a:solidFill>
                  <a:srgbClr val="FF0000"/>
                </a:solidFill>
                <a:latin typeface=".VnAvant" panose="020B7200000000000000" pitchFamily="34" charset="0"/>
              </a:rPr>
              <a:t>l</a:t>
            </a:r>
            <a:r>
              <a:rPr lang="en-US" sz="23900" b="1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an</a:t>
            </a:r>
            <a:endParaRPr lang="en-US" sz="23900" b="1" dirty="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703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7740" y="171451"/>
            <a:ext cx="234315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b="1" dirty="0">
                <a:solidFill>
                  <a:srgbClr val="FF0000"/>
                </a:solidFill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4344352" y="171451"/>
            <a:ext cx="277653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endParaRPr lang="vi-VN" alt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48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7740" y="171451"/>
            <a:ext cx="234315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1300" b="1" dirty="0">
                <a:solidFill>
                  <a:srgbClr val="FF0000"/>
                </a:solidFill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232909" y="258892"/>
            <a:ext cx="264953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endParaRPr lang="vi-VN" alt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58577" y="6336923"/>
            <a:ext cx="32623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err="1"/>
              <a:t>Chữ</a:t>
            </a:r>
            <a:r>
              <a:rPr lang="en-US" altLang="en-US" sz="1800" b="1" dirty="0"/>
              <a:t> l </a:t>
            </a:r>
            <a:r>
              <a:rPr lang="en-US" altLang="en-US" sz="1800" b="1" dirty="0" err="1"/>
              <a:t>gồm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một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nét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sổ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thẳng</a:t>
            </a:r>
            <a:endParaRPr lang="vi-VN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13929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Quả mít gỗ hương và ý nghĩa phong thủy sâu xa ít người biế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244" y="209232"/>
            <a:ext cx="7925435" cy="49798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" name="TextBox 2"/>
          <p:cNvSpPr txBox="1"/>
          <p:nvPr/>
        </p:nvSpPr>
        <p:spPr>
          <a:xfrm>
            <a:off x="3806190" y="5177790"/>
            <a:ext cx="59093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rgbClr val="0070C0"/>
                </a:solidFill>
                <a:latin typeface=".VnAvant" panose="020B7200000000000000" pitchFamily="34" charset="0"/>
              </a:rPr>
              <a:t>Qu¶ </a:t>
            </a:r>
            <a:r>
              <a:rPr lang="en-US" sz="9600" b="1" dirty="0" err="1" smtClean="0">
                <a:solidFill>
                  <a:srgbClr val="0070C0"/>
                </a:solidFill>
                <a:latin typeface=".VnAvant" panose="020B7200000000000000" pitchFamily="34" charset="0"/>
              </a:rPr>
              <a:t>mÝt</a:t>
            </a:r>
            <a:endParaRPr lang="en-US" sz="9600" b="1" dirty="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262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288</Words>
  <Application>Microsoft Office PowerPoint</Application>
  <PresentationFormat>Widescreen</PresentationFormat>
  <Paragraphs>77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.VnAvant</vt:lpstr>
      <vt:lpstr>.VnMonotype corsiva</vt:lpstr>
      <vt:lpstr>Aachen</vt:lpstr>
      <vt:lpstr>Adorable</vt:lpstr>
      <vt:lpstr>Arial</vt:lpstr>
      <vt:lpstr>Calibri</vt:lpstr>
      <vt:lpstr>Calibri Light</vt:lpstr>
      <vt:lpstr>Tahoma</vt:lpstr>
      <vt:lpstr>Time New Roman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Techsi.vn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Techsi.vn</dc:creator>
  <cp:lastModifiedBy>Techsi.vn</cp:lastModifiedBy>
  <cp:revision>8</cp:revision>
  <dcterms:created xsi:type="dcterms:W3CDTF">2025-01-06T09:36:02Z</dcterms:created>
  <dcterms:modified xsi:type="dcterms:W3CDTF">2025-01-07T08:20:03Z</dcterms:modified>
</cp:coreProperties>
</file>