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6" r:id="rId6"/>
    <p:sldId id="268" r:id="rId7"/>
    <p:sldId id="294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286" r:id="rId19"/>
    <p:sldId id="287" r:id="rId20"/>
    <p:sldId id="288" r:id="rId21"/>
    <p:sldId id="289" r:id="rId22"/>
    <p:sldId id="290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82D5-F728-4C5B-AF30-985F3252D5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3F2E-083A-442F-9491-653F6DFBC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1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82D5-F728-4C5B-AF30-985F3252D5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3F2E-083A-442F-9491-653F6DFBC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82D5-F728-4C5B-AF30-985F3252D5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3F2E-083A-442F-9491-653F6DFBC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6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82D5-F728-4C5B-AF30-985F3252D5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3F2E-083A-442F-9491-653F6DFBC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1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82D5-F728-4C5B-AF30-985F3252D5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3F2E-083A-442F-9491-653F6DFBC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1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82D5-F728-4C5B-AF30-985F3252D5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3F2E-083A-442F-9491-653F6DFBC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7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82D5-F728-4C5B-AF30-985F3252D5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3F2E-083A-442F-9491-653F6DFBC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71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82D5-F728-4C5B-AF30-985F3252D5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3F2E-083A-442F-9491-653F6DFBC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95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82D5-F728-4C5B-AF30-985F3252D5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3F2E-083A-442F-9491-653F6DFBC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7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82D5-F728-4C5B-AF30-985F3252D5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3F2E-083A-442F-9491-653F6DFBC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8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82D5-F728-4C5B-AF30-985F3252D5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3F2E-083A-442F-9491-653F6DFBC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1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782D5-F728-4C5B-AF30-985F3252D5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63F2E-083A-442F-9491-653F6DFBC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8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1FF193-8379-4229-A51E-4B74D7221F2A}"/>
              </a:ext>
            </a:extLst>
          </p:cNvPr>
          <p:cNvSpPr txBox="1"/>
          <p:nvPr/>
        </p:nvSpPr>
        <p:spPr>
          <a:xfrm>
            <a:off x="3556610" y="960740"/>
            <a:ext cx="54884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747AB-C82C-4E13-AC89-2D145CD900E1}"/>
              </a:ext>
            </a:extLst>
          </p:cNvPr>
          <p:cNvSpPr txBox="1"/>
          <p:nvPr/>
        </p:nvSpPr>
        <p:spPr>
          <a:xfrm>
            <a:off x="1240973" y="2240866"/>
            <a:ext cx="9593814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VN Bay Buom Hep" panose="00000400000000000000" pitchFamily="2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k</a:t>
            </a:r>
          </a:p>
          <a:p>
            <a:pPr algn="ctr"/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28B0B-43EA-4A77-B4A4-B8B480607CA6}"/>
              </a:ext>
            </a:extLst>
          </p:cNvPr>
          <p:cNvSpPr txBox="1"/>
          <p:nvPr/>
        </p:nvSpPr>
        <p:spPr>
          <a:xfrm>
            <a:off x="3679372" y="4693619"/>
            <a:ext cx="46923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UVN Ben Xuan" panose="00000300000000000000" pitchFamily="2" charset="0"/>
                <a:cs typeface="Times New Roman" panose="02020603050405020304" pitchFamily="18" charset="0"/>
              </a:rPr>
              <a:t>Nguyễn</a:t>
            </a:r>
            <a:r>
              <a:rPr lang="en-US" sz="3200" b="1" i="1" dirty="0">
                <a:solidFill>
                  <a:srgbClr val="FF0000"/>
                </a:solidFill>
                <a:latin typeface="UVN Ben Xuan" panose="000003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UVN Ben Xuan" panose="00000300000000000000" pitchFamily="2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>
                <a:solidFill>
                  <a:srgbClr val="FF0000"/>
                </a:solidFill>
                <a:latin typeface="UVN Ben Xuan" panose="000003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UVN Ben Xuan" panose="00000300000000000000" pitchFamily="2" charset="0"/>
                <a:cs typeface="Times New Roman" panose="02020603050405020304" pitchFamily="18" charset="0"/>
              </a:rPr>
              <a:t>Thảo</a:t>
            </a:r>
            <a:endParaRPr lang="en-US" sz="2100" b="1" i="1" dirty="0">
              <a:solidFill>
                <a:srgbClr val="FF0000"/>
              </a:solidFill>
              <a:latin typeface="UVN Ben Xuan" panose="000003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14A288-8BD8-4E0B-8B7E-63F8816EBAEA}"/>
              </a:ext>
            </a:extLst>
          </p:cNvPr>
          <p:cNvSpPr txBox="1"/>
          <p:nvPr/>
        </p:nvSpPr>
        <p:spPr>
          <a:xfrm>
            <a:off x="4953000" y="5538101"/>
            <a:ext cx="266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</a:p>
        </p:txBody>
      </p:sp>
      <p:pic>
        <p:nvPicPr>
          <p:cNvPr id="4" name="Picture 3" descr="A logo with people and text&#10;&#10;Description automatically generated">
            <a:extLst>
              <a:ext uri="{FF2B5EF4-FFF2-40B4-BE49-F238E27FC236}">
                <a16:creationId xmlns:a16="http://schemas.microsoft.com/office/drawing/2014/main" id="{20A840F8-30FB-4AAA-9F27-CE6A8F1BA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82" y="960740"/>
            <a:ext cx="851142" cy="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114800" y="-228600"/>
            <a:ext cx="3276600" cy="644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13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1411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3" t="26288" r="56119" b="38526"/>
          <a:stretch/>
        </p:blipFill>
        <p:spPr bwMode="auto">
          <a:xfrm>
            <a:off x="4716484" y="762000"/>
            <a:ext cx="785166" cy="395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9" t="26288" r="35749" b="38526"/>
          <a:stretch/>
        </p:blipFill>
        <p:spPr bwMode="auto">
          <a:xfrm>
            <a:off x="5486400" y="774030"/>
            <a:ext cx="1961148" cy="395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8" t="25418" r="56120" b="38101"/>
          <a:stretch/>
        </p:blipFill>
        <p:spPr bwMode="auto">
          <a:xfrm>
            <a:off x="4672368" y="609600"/>
            <a:ext cx="890232" cy="410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2" t="25418" r="36004" b="38101"/>
          <a:stretch/>
        </p:blipFill>
        <p:spPr bwMode="auto">
          <a:xfrm>
            <a:off x="5486400" y="663742"/>
            <a:ext cx="1961148" cy="413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16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3581400" y="609600"/>
            <a:ext cx="609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4400" b="1">
              <a:solidFill>
                <a:srgbClr val="0000CC"/>
              </a:solidFill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3886200" y="76200"/>
            <a:ext cx="5181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>
                <a:solidFill>
                  <a:srgbClr val="FF0066"/>
                </a:solidFill>
                <a:latin typeface=".VnAvant" panose="020B7200000000000000" pitchFamily="34" charset="0"/>
                <a:cs typeface="Arial" charset="0"/>
              </a:rPr>
              <a:t>Một số mẫu chữ h</a:t>
            </a:r>
          </a:p>
        </p:txBody>
      </p:sp>
      <p:sp>
        <p:nvSpPr>
          <p:cNvPr id="99356" name="WordArt 28"/>
          <p:cNvSpPr>
            <a:spLocks noChangeArrowheads="1" noChangeShapeType="1" noTextEdit="1"/>
          </p:cNvSpPr>
          <p:nvPr/>
        </p:nvSpPr>
        <p:spPr bwMode="auto">
          <a:xfrm>
            <a:off x="2438401" y="1600200"/>
            <a:ext cx="1666875" cy="2590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6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72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99357" name="Picture 29" descr="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417637"/>
            <a:ext cx="205581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58" name="Text Box 30"/>
          <p:cNvSpPr txBox="1">
            <a:spLocks noChangeArrowheads="1"/>
          </p:cNvSpPr>
          <p:nvPr/>
        </p:nvSpPr>
        <p:spPr bwMode="auto">
          <a:xfrm>
            <a:off x="6943725" y="525462"/>
            <a:ext cx="2590800" cy="474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500" b="1" dirty="0">
                <a:solidFill>
                  <a:srgbClr val="0000CC"/>
                </a:solidFill>
                <a:latin typeface=".VnAvant" panose="020B7200000000000000" pitchFamily="34" charset="0"/>
                <a:cs typeface="Arial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46180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9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6" grpId="0" animBg="1"/>
      <p:bldP spid="993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4343400" y="152401"/>
            <a:ext cx="3429000" cy="644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1300" b="1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6302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9" t="26510" r="55639" b="38321"/>
          <a:stretch/>
        </p:blipFill>
        <p:spPr bwMode="auto">
          <a:xfrm>
            <a:off x="4190995" y="926432"/>
            <a:ext cx="770021" cy="395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1" t="26510" r="35647" b="51318"/>
          <a:stretch/>
        </p:blipFill>
        <p:spPr bwMode="auto">
          <a:xfrm>
            <a:off x="4876801" y="986590"/>
            <a:ext cx="1876925" cy="244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1" t="48099" r="35647" b="38321"/>
          <a:stretch/>
        </p:blipFill>
        <p:spPr bwMode="auto">
          <a:xfrm>
            <a:off x="4876801" y="3276601"/>
            <a:ext cx="1876925" cy="149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1" t="26216" r="56412" b="36892"/>
          <a:stretch/>
        </p:blipFill>
        <p:spPr bwMode="auto">
          <a:xfrm>
            <a:off x="4046609" y="838200"/>
            <a:ext cx="914406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8" t="26216" r="35124" b="51219"/>
          <a:stretch/>
        </p:blipFill>
        <p:spPr bwMode="auto">
          <a:xfrm>
            <a:off x="4876800" y="665412"/>
            <a:ext cx="2151200" cy="2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8" t="47946" r="35124" b="36892"/>
          <a:stretch/>
        </p:blipFill>
        <p:spPr bwMode="auto">
          <a:xfrm>
            <a:off x="4876800" y="3276600"/>
            <a:ext cx="2057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65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3581400" y="609600"/>
            <a:ext cx="609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4400" b="1">
              <a:solidFill>
                <a:srgbClr val="0000CC"/>
              </a:solidFill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02407" name="Line 7"/>
          <p:cNvSpPr>
            <a:spLocks noChangeShapeType="1"/>
          </p:cNvSpPr>
          <p:nvPr/>
        </p:nvSpPr>
        <p:spPr bwMode="auto">
          <a:xfrm flipV="1">
            <a:off x="5410200" y="205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 flipV="1">
            <a:off x="5486400" y="1828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2291255" y="533400"/>
            <a:ext cx="677654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dirty="0" err="1">
                <a:solidFill>
                  <a:srgbClr val="FF0066"/>
                </a:solidFill>
                <a:latin typeface=".VnAvant" panose="020B7200000000000000" pitchFamily="34" charset="0"/>
                <a:cs typeface="Arial" charset="0"/>
              </a:rPr>
              <a:t>Một</a:t>
            </a:r>
            <a:r>
              <a:rPr lang="en-US" sz="4400" dirty="0">
                <a:solidFill>
                  <a:srgbClr val="FF0066"/>
                </a:solidFill>
                <a:latin typeface=".VnAvant" panose="020B7200000000000000" pitchFamily="34" charset="0"/>
                <a:cs typeface="Arial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.VnAvant" panose="020B7200000000000000" pitchFamily="34" charset="0"/>
                <a:cs typeface="Arial" charset="0"/>
              </a:rPr>
              <a:t>số</a:t>
            </a:r>
            <a:r>
              <a:rPr lang="en-US" sz="4400" dirty="0">
                <a:solidFill>
                  <a:srgbClr val="FF0066"/>
                </a:solidFill>
                <a:latin typeface=".VnAvant" panose="020B7200000000000000" pitchFamily="34" charset="0"/>
                <a:cs typeface="Arial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.VnAvant" panose="020B7200000000000000" pitchFamily="34" charset="0"/>
                <a:cs typeface="Arial" charset="0"/>
              </a:rPr>
              <a:t>mẫu</a:t>
            </a:r>
            <a:r>
              <a:rPr lang="en-US" sz="4400" dirty="0">
                <a:solidFill>
                  <a:srgbClr val="FF0066"/>
                </a:solidFill>
                <a:latin typeface=".VnAvant" panose="020B7200000000000000" pitchFamily="34" charset="0"/>
                <a:cs typeface="Arial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.VnAvant" panose="020B7200000000000000" pitchFamily="34" charset="0"/>
                <a:cs typeface="Arial" charset="0"/>
              </a:rPr>
              <a:t>chữ</a:t>
            </a:r>
            <a:r>
              <a:rPr lang="en-US" sz="4400" dirty="0">
                <a:solidFill>
                  <a:srgbClr val="FF0066"/>
                </a:solidFill>
                <a:latin typeface=".VnAvant" panose="020B7200000000000000" pitchFamily="34" charset="0"/>
                <a:cs typeface="Arial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.VnAvant" panose="020B7200000000000000" pitchFamily="34" charset="0"/>
                <a:cs typeface="Arial" charset="0"/>
              </a:rPr>
              <a:t>chữ</a:t>
            </a:r>
            <a:r>
              <a:rPr lang="en-US" sz="4400" dirty="0">
                <a:solidFill>
                  <a:srgbClr val="FF0066"/>
                </a:solidFill>
                <a:latin typeface=".VnAvant" panose="020B7200000000000000" pitchFamily="34" charset="0"/>
                <a:cs typeface="Arial" charset="0"/>
              </a:rPr>
              <a:t> k</a:t>
            </a:r>
          </a:p>
        </p:txBody>
      </p:sp>
      <p:sp>
        <p:nvSpPr>
          <p:cNvPr id="102414" name="WordArt 14"/>
          <p:cNvSpPr>
            <a:spLocks noChangeArrowheads="1" noChangeShapeType="1" noTextEdit="1"/>
          </p:cNvSpPr>
          <p:nvPr/>
        </p:nvSpPr>
        <p:spPr bwMode="auto">
          <a:xfrm>
            <a:off x="2667000" y="2209800"/>
            <a:ext cx="1600200" cy="2286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7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pic>
        <p:nvPicPr>
          <p:cNvPr id="102415" name="Picture 15" descr="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6" y="1676400"/>
            <a:ext cx="170497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7007226" y="1096963"/>
            <a:ext cx="2387192" cy="435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7700" b="1">
                <a:solidFill>
                  <a:srgbClr val="0000FF"/>
                </a:solidFill>
                <a:latin typeface=".VnAvant" panose="020B7200000000000000" pitchFamily="34" charset="0"/>
                <a:cs typeface="Arial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4344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0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4" grpId="0" animBg="1"/>
      <p:bldP spid="1024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3581400" y="609600"/>
            <a:ext cx="609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4400" b="1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103431" name="Line 7"/>
          <p:cNvSpPr>
            <a:spLocks noChangeShapeType="1"/>
          </p:cNvSpPr>
          <p:nvPr/>
        </p:nvSpPr>
        <p:spPr bwMode="auto">
          <a:xfrm flipV="1">
            <a:off x="5410200" y="205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 flipV="1">
            <a:off x="5486400" y="1828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7" name="Text Box 13"/>
          <p:cNvSpPr txBox="1">
            <a:spLocks noChangeArrowheads="1"/>
          </p:cNvSpPr>
          <p:nvPr/>
        </p:nvSpPr>
        <p:spPr bwMode="auto">
          <a:xfrm>
            <a:off x="3200400" y="152400"/>
            <a:ext cx="624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So sánh chữ cái h, k</a:t>
            </a:r>
          </a:p>
        </p:txBody>
      </p: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3962400" y="966098"/>
            <a:ext cx="472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b="1" i="1">
                <a:solidFill>
                  <a:srgbClr val="FF0000"/>
                </a:solidFill>
                <a:latin typeface="Arial" charset="0"/>
                <a:cs typeface="Arial" charset="0"/>
              </a:rPr>
              <a:t>Có điểm gì giống nhau?</a:t>
            </a:r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4038600" y="1524001"/>
            <a:ext cx="472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b="1" i="1">
                <a:solidFill>
                  <a:srgbClr val="FF0000"/>
                </a:solidFill>
                <a:latin typeface="Arial" charset="0"/>
                <a:cs typeface="Arial" charset="0"/>
              </a:rPr>
              <a:t>Có điểm gì khác nhau?</a:t>
            </a:r>
          </a:p>
        </p:txBody>
      </p:sp>
      <p:sp>
        <p:nvSpPr>
          <p:cNvPr id="103441" name="Rectangle 17"/>
          <p:cNvSpPr>
            <a:spLocks noChangeArrowheads="1"/>
          </p:cNvSpPr>
          <p:nvPr/>
        </p:nvSpPr>
        <p:spPr bwMode="auto">
          <a:xfrm>
            <a:off x="3124201" y="974726"/>
            <a:ext cx="2790825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7000" b="1">
                <a:solidFill>
                  <a:srgbClr val="FF0000"/>
                </a:solidFill>
                <a:latin typeface="Arial" charset="0"/>
                <a:cs typeface="Arial" charset="0"/>
              </a:rPr>
              <a:t>h</a:t>
            </a:r>
          </a:p>
        </p:txBody>
      </p:sp>
      <p:sp>
        <p:nvSpPr>
          <p:cNvPr id="103442" name="Text Box 18"/>
          <p:cNvSpPr txBox="1">
            <a:spLocks noChangeArrowheads="1"/>
          </p:cNvSpPr>
          <p:nvPr/>
        </p:nvSpPr>
        <p:spPr bwMode="auto">
          <a:xfrm>
            <a:off x="6629400" y="1416050"/>
            <a:ext cx="2438400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3600" b="1">
                <a:solidFill>
                  <a:srgbClr val="FF0000"/>
                </a:solidFill>
                <a:cs typeface="Arial" charset="0"/>
              </a:rPr>
              <a:t>k</a:t>
            </a:r>
          </a:p>
        </p:txBody>
      </p:sp>
      <p:sp>
        <p:nvSpPr>
          <p:cNvPr id="103443" name="Rectangle 19"/>
          <p:cNvSpPr>
            <a:spLocks noChangeArrowheads="1"/>
          </p:cNvSpPr>
          <p:nvPr/>
        </p:nvSpPr>
        <p:spPr bwMode="auto">
          <a:xfrm>
            <a:off x="6934200" y="2406650"/>
            <a:ext cx="609600" cy="3200400"/>
          </a:xfrm>
          <a:prstGeom prst="rect">
            <a:avLst/>
          </a:prstGeom>
          <a:solidFill>
            <a:srgbClr val="3333FF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44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190875"/>
            <a:ext cx="1905000" cy="1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4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64050"/>
            <a:ext cx="1752600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46" name="Picture 2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0"/>
            <a:ext cx="685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47" name="Picture 23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71801"/>
            <a:ext cx="9144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48" name="Rectangle 24"/>
          <p:cNvSpPr>
            <a:spLocks noChangeArrowheads="1"/>
          </p:cNvSpPr>
          <p:nvPr/>
        </p:nvSpPr>
        <p:spPr bwMode="auto">
          <a:xfrm>
            <a:off x="3486150" y="2193925"/>
            <a:ext cx="704850" cy="34290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03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03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0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0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103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8" grpId="0"/>
      <p:bldP spid="103439" grpId="0"/>
      <p:bldP spid="103443" grpId="0" animBg="1"/>
      <p:bldP spid="1034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39"/>
          <p:cNvGrpSpPr>
            <a:grpSpLocks/>
          </p:cNvGrpSpPr>
          <p:nvPr/>
        </p:nvGrpSpPr>
        <p:grpSpPr bwMode="auto">
          <a:xfrm>
            <a:off x="3036346" y="833536"/>
            <a:ext cx="6248400" cy="5597525"/>
            <a:chOff x="869" y="525"/>
            <a:chExt cx="4224" cy="3600"/>
          </a:xfrm>
        </p:grpSpPr>
        <p:pic>
          <p:nvPicPr>
            <p:cNvPr id="17427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" y="525"/>
              <a:ext cx="4224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8" name="Text Box 12"/>
            <p:cNvSpPr txBox="1">
              <a:spLocks noChangeArrowheads="1"/>
            </p:cNvSpPr>
            <p:nvPr/>
          </p:nvSpPr>
          <p:spPr bwMode="auto">
            <a:xfrm>
              <a:off x="2112" y="1440"/>
              <a:ext cx="490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AU">
                <a:latin typeface=".VnAvant" panose="020B7200000000000000" pitchFamily="34" charset="0"/>
              </a:endParaRPr>
            </a:p>
          </p:txBody>
        </p:sp>
      </p:grpSp>
      <p:grpSp>
        <p:nvGrpSpPr>
          <p:cNvPr id="17411" name="Group 49"/>
          <p:cNvGrpSpPr>
            <a:grpSpLocks/>
          </p:cNvGrpSpPr>
          <p:nvPr/>
        </p:nvGrpSpPr>
        <p:grpSpPr bwMode="auto">
          <a:xfrm>
            <a:off x="3321042" y="685802"/>
            <a:ext cx="5036774" cy="4724516"/>
            <a:chOff x="1037" y="432"/>
            <a:chExt cx="3223" cy="2989"/>
          </a:xfrm>
        </p:grpSpPr>
        <p:sp>
          <p:nvSpPr>
            <p:cNvPr id="17420" name="Text Box 29"/>
            <p:cNvSpPr txBox="1">
              <a:spLocks noChangeArrowheads="1"/>
            </p:cNvSpPr>
            <p:nvPr/>
          </p:nvSpPr>
          <p:spPr bwMode="auto">
            <a:xfrm>
              <a:off x="2780" y="432"/>
              <a:ext cx="695" cy="1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900" b="1">
                  <a:solidFill>
                    <a:srgbClr val="FFFF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17421" name="Text Box 30"/>
            <p:cNvSpPr txBox="1">
              <a:spLocks noChangeArrowheads="1"/>
            </p:cNvSpPr>
            <p:nvPr/>
          </p:nvSpPr>
          <p:spPr bwMode="auto">
            <a:xfrm>
              <a:off x="2020" y="575"/>
              <a:ext cx="695" cy="1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1800" b="1">
                  <a:solidFill>
                    <a:srgbClr val="FF00FF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  <p:sp>
          <p:nvSpPr>
            <p:cNvPr id="17422" name="Text Box 31"/>
            <p:cNvSpPr txBox="1">
              <a:spLocks noChangeArrowheads="1"/>
            </p:cNvSpPr>
            <p:nvPr/>
          </p:nvSpPr>
          <p:spPr bwMode="auto">
            <a:xfrm>
              <a:off x="2761" y="516"/>
              <a:ext cx="714" cy="1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900" b="1">
                  <a:solidFill>
                    <a:srgbClr val="009900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  <p:sp>
          <p:nvSpPr>
            <p:cNvPr id="17423" name="Text Box 32"/>
            <p:cNvSpPr txBox="1">
              <a:spLocks noChangeArrowheads="1"/>
            </p:cNvSpPr>
            <p:nvPr/>
          </p:nvSpPr>
          <p:spPr bwMode="auto">
            <a:xfrm>
              <a:off x="3094" y="2119"/>
              <a:ext cx="596" cy="1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900" b="1">
                  <a:solidFill>
                    <a:srgbClr val="009900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  <p:sp>
          <p:nvSpPr>
            <p:cNvPr id="17424" name="Text Box 34"/>
            <p:cNvSpPr txBox="1">
              <a:spLocks noChangeArrowheads="1"/>
            </p:cNvSpPr>
            <p:nvPr/>
          </p:nvSpPr>
          <p:spPr bwMode="auto">
            <a:xfrm>
              <a:off x="3523" y="1181"/>
              <a:ext cx="737" cy="1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3000" b="1">
                  <a:solidFill>
                    <a:srgbClr val="00FF00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  <p:sp>
          <p:nvSpPr>
            <p:cNvPr id="17426" name="Text Box 36"/>
            <p:cNvSpPr txBox="1">
              <a:spLocks noChangeArrowheads="1"/>
            </p:cNvSpPr>
            <p:nvPr/>
          </p:nvSpPr>
          <p:spPr bwMode="auto">
            <a:xfrm>
              <a:off x="1037" y="914"/>
              <a:ext cx="1116" cy="1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5600" b="1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13000" b="1">
                  <a:solidFill>
                    <a:srgbClr val="FF0000"/>
                  </a:solidFill>
                  <a:latin typeface=".VnAvant" panose="020B7200000000000000" pitchFamily="34" charset="0"/>
                </a:rPr>
                <a:t>h</a:t>
              </a:r>
              <a:endParaRPr lang="en-US" sz="15600" b="1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5398" name="Line 38"/>
          <p:cNvSpPr>
            <a:spLocks noChangeShapeType="1"/>
          </p:cNvSpPr>
          <p:nvPr/>
        </p:nvSpPr>
        <p:spPr bwMode="auto">
          <a:xfrm>
            <a:off x="4724400" y="381000"/>
            <a:ext cx="304800" cy="685800"/>
          </a:xfrm>
          <a:prstGeom prst="line">
            <a:avLst/>
          </a:prstGeom>
          <a:noFill/>
          <a:ln w="1524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.VnAvant" panose="020B7200000000000000" pitchFamily="34" charset="0"/>
            </a:endParaRPr>
          </a:p>
        </p:txBody>
      </p:sp>
      <p:sp>
        <p:nvSpPr>
          <p:cNvPr id="15401" name="Line 41"/>
          <p:cNvSpPr>
            <a:spLocks noChangeShapeType="1"/>
          </p:cNvSpPr>
          <p:nvPr/>
        </p:nvSpPr>
        <p:spPr bwMode="auto">
          <a:xfrm flipV="1">
            <a:off x="5608752" y="6050060"/>
            <a:ext cx="76200" cy="762000"/>
          </a:xfrm>
          <a:prstGeom prst="line">
            <a:avLst/>
          </a:prstGeom>
          <a:noFill/>
          <a:ln w="1524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15402" name="Line 42"/>
          <p:cNvSpPr>
            <a:spLocks noChangeShapeType="1"/>
          </p:cNvSpPr>
          <p:nvPr/>
        </p:nvSpPr>
        <p:spPr bwMode="auto">
          <a:xfrm flipV="1">
            <a:off x="3276600" y="5029200"/>
            <a:ext cx="533400" cy="457200"/>
          </a:xfrm>
          <a:prstGeom prst="line">
            <a:avLst/>
          </a:prstGeom>
          <a:noFill/>
          <a:ln w="1524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15403" name="Line 43"/>
          <p:cNvSpPr>
            <a:spLocks noChangeShapeType="1"/>
          </p:cNvSpPr>
          <p:nvPr/>
        </p:nvSpPr>
        <p:spPr bwMode="auto">
          <a:xfrm>
            <a:off x="3077723" y="2035788"/>
            <a:ext cx="609600" cy="381000"/>
          </a:xfrm>
          <a:prstGeom prst="line">
            <a:avLst/>
          </a:prstGeom>
          <a:noFill/>
          <a:ln w="1524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15404" name="Line 44"/>
          <p:cNvSpPr>
            <a:spLocks noChangeShapeType="1"/>
          </p:cNvSpPr>
          <p:nvPr/>
        </p:nvSpPr>
        <p:spPr bwMode="auto">
          <a:xfrm flipH="1">
            <a:off x="8392510" y="2226288"/>
            <a:ext cx="685800" cy="457200"/>
          </a:xfrm>
          <a:prstGeom prst="line">
            <a:avLst/>
          </a:prstGeom>
          <a:noFill/>
          <a:ln w="1524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15405" name="Line 45"/>
          <p:cNvSpPr>
            <a:spLocks noChangeShapeType="1"/>
          </p:cNvSpPr>
          <p:nvPr/>
        </p:nvSpPr>
        <p:spPr bwMode="auto">
          <a:xfrm flipH="1">
            <a:off x="7001340" y="607033"/>
            <a:ext cx="304800" cy="609600"/>
          </a:xfrm>
          <a:prstGeom prst="line">
            <a:avLst/>
          </a:prstGeom>
          <a:noFill/>
          <a:ln w="1524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15406" name="Line 46"/>
          <p:cNvSpPr>
            <a:spLocks noChangeShapeType="1"/>
          </p:cNvSpPr>
          <p:nvPr/>
        </p:nvSpPr>
        <p:spPr bwMode="auto">
          <a:xfrm flipH="1" flipV="1">
            <a:off x="8087710" y="4912281"/>
            <a:ext cx="609600" cy="381000"/>
          </a:xfrm>
          <a:prstGeom prst="line">
            <a:avLst/>
          </a:prstGeom>
          <a:noFill/>
          <a:ln w="1524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4764611" y="3792539"/>
            <a:ext cx="1739579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560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13000" b="1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15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 Box 34"/>
          <p:cNvSpPr txBox="1">
            <a:spLocks noChangeArrowheads="1"/>
          </p:cNvSpPr>
          <p:nvPr/>
        </p:nvSpPr>
        <p:spPr bwMode="auto">
          <a:xfrm>
            <a:off x="3777806" y="3200401"/>
            <a:ext cx="1151277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3000" b="1">
                <a:solidFill>
                  <a:srgbClr val="00FF00"/>
                </a:solidFill>
                <a:latin typeface=".VnAvant" panose="020B7200000000000000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68932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1000"/>
                                        <p:tgtEl>
                                          <p:spTgt spid="15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5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1000"/>
                                        <p:tgtEl>
                                          <p:spTgt spid="15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1000"/>
                                        <p:tgtEl>
                                          <p:spTgt spid="15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5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5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5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1000"/>
                                        <p:tgtEl>
                                          <p:spTgt spid="15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3" dur="10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8" grpId="0" animBg="1"/>
      <p:bldP spid="15398" grpId="1" animBg="1"/>
      <p:bldP spid="15401" grpId="0" animBg="1"/>
      <p:bldP spid="15401" grpId="1" animBg="1"/>
      <p:bldP spid="15402" grpId="0" animBg="1"/>
      <p:bldP spid="15402" grpId="1" animBg="1"/>
      <p:bldP spid="15403" grpId="0" animBg="1"/>
      <p:bldP spid="15403" grpId="1" animBg="1"/>
      <p:bldP spid="15404" grpId="0" animBg="1"/>
      <p:bldP spid="15404" grpId="1" animBg="1"/>
      <p:bldP spid="15405" grpId="0" animBg="1"/>
      <p:bldP spid="15405" grpId="1" animBg="1"/>
      <p:bldP spid="15406" grpId="0" animBg="1"/>
      <p:bldP spid="1540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0"/>
          <p:cNvSpPr>
            <a:spLocks noChangeArrowheads="1" noChangeShapeType="1" noTextEdit="1"/>
          </p:cNvSpPr>
          <p:nvPr/>
        </p:nvSpPr>
        <p:spPr bwMode="auto">
          <a:xfrm>
            <a:off x="2297430" y="544830"/>
            <a:ext cx="7239000" cy="2438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6000" b="1" i="1" kern="10" dirty="0" err="1">
                <a:ln w="222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6000" b="1" i="1" kern="10" dirty="0">
                <a:ln w="222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222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000" b="1" i="1" kern="10" dirty="0">
                <a:ln w="222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222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i="1" kern="10" dirty="0">
                <a:ln w="222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222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6000" b="1" i="1" kern="10" dirty="0">
              <a:ln w="222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7420" y="3834676"/>
            <a:ext cx="78409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0" i="0" dirty="0" smtClean="0">
                <a:solidFill>
                  <a:srgbClr val="333333"/>
                </a:solidFill>
                <a:effectLst/>
                <a:latin typeface="Time New Roman"/>
              </a:rPr>
              <a:t>+ Cách chơi: Khi cô yêu cầu trẻ lấy chữ cái nào hoặc cấu tạo chữ thì trẻ tìm nhanh thẻ chữ giơ lên và đọc to thẻ chữ đó.</a:t>
            </a:r>
          </a:p>
          <a:p>
            <a:r>
              <a:rPr lang="vi-VN" sz="2800" b="0" i="0" dirty="0" smtClean="0">
                <a:solidFill>
                  <a:srgbClr val="333333"/>
                </a:solidFill>
                <a:effectLst/>
                <a:latin typeface="Time New Roman"/>
              </a:rPr>
              <a:t>+ Luật chơi: Trẻ nào tìm sai sẽ phải nhảy lò cò</a:t>
            </a:r>
            <a:endParaRPr lang="vi-VN" sz="2800" b="0" i="0" dirty="0">
              <a:solidFill>
                <a:srgbClr val="333333"/>
              </a:solidFill>
              <a:effectLst/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51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908810" y="1245870"/>
            <a:ext cx="8332470" cy="363093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074"/>
              </a:avLst>
            </a:prstTxWarp>
          </a:bodyPr>
          <a:lstStyle/>
          <a:p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45130" y="487680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i="0" dirty="0" smtClean="0">
                <a:solidFill>
                  <a:srgbClr val="333333"/>
                </a:solidFill>
                <a:effectLst/>
                <a:latin typeface="Time New Roman"/>
              </a:rPr>
              <a:t>+ </a:t>
            </a:r>
            <a:r>
              <a:rPr lang="vi-VN" b="0" i="0" dirty="0" smtClean="0">
                <a:solidFill>
                  <a:srgbClr val="333333"/>
                </a:solidFill>
                <a:effectLst/>
                <a:latin typeface="Time New Roman"/>
              </a:rPr>
              <a:t>Cách chơi: Cô chia lớp thành 2 đội, phía trước  mỗi đội có một bài thơ chưa rất nhiều chữ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Time New Roman"/>
              </a:rPr>
              <a:t>h, k</a:t>
            </a:r>
            <a:r>
              <a:rPr lang="vi-VN" b="0" i="0" dirty="0" smtClean="0">
                <a:solidFill>
                  <a:srgbClr val="333333"/>
                </a:solidFill>
                <a:effectLst/>
                <a:latin typeface="Time New Roman"/>
              </a:rPr>
              <a:t>. Nhiệm vụ của mỗi đội lần lượt từng bạn lên gắn Thảm dính vào chữ </a:t>
            </a:r>
            <a:r>
              <a:rPr lang="en-US" dirty="0">
                <a:solidFill>
                  <a:srgbClr val="333333"/>
                </a:solidFill>
                <a:latin typeface="Time New Roman"/>
              </a:rPr>
              <a:t>h, k </a:t>
            </a:r>
            <a:r>
              <a:rPr lang="vi-VN" b="0" i="0" dirty="0" smtClean="0">
                <a:solidFill>
                  <a:srgbClr val="333333"/>
                </a:solidFill>
                <a:effectLst/>
                <a:latin typeface="Time New Roman"/>
              </a:rPr>
              <a:t>trong </a:t>
            </a:r>
            <a:r>
              <a:rPr lang="vi-VN" b="0" i="0" dirty="0" smtClean="0">
                <a:solidFill>
                  <a:srgbClr val="333333"/>
                </a:solidFill>
                <a:effectLst/>
                <a:latin typeface="Time New Roman"/>
              </a:rPr>
              <a:t>từ.</a:t>
            </a:r>
          </a:p>
          <a:p>
            <a:r>
              <a:rPr lang="vi-VN" b="0" i="0" dirty="0" smtClean="0">
                <a:solidFill>
                  <a:srgbClr val="333333"/>
                </a:solidFill>
                <a:effectLst/>
                <a:latin typeface="Time New Roman"/>
              </a:rPr>
              <a:t>+ Luật chơi: Tiếp sức, thời gian 1 bản nhạc.</a:t>
            </a:r>
            <a:endParaRPr lang="vi-VN" b="0" i="0" dirty="0">
              <a:solidFill>
                <a:srgbClr val="333333"/>
              </a:solidFill>
              <a:effectLst/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331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0889" y="1112519"/>
            <a:ext cx="8404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.</a:t>
            </a:r>
            <a:endParaRPr lang="vi-VN" dirty="0"/>
          </a:p>
        </p:txBody>
      </p:sp>
      <p:sp>
        <p:nvSpPr>
          <p:cNvPr id="3" name="Rounded Rectangle 2"/>
          <p:cNvSpPr/>
          <p:nvPr/>
        </p:nvSpPr>
        <p:spPr>
          <a:xfrm>
            <a:off x="3135086" y="293914"/>
            <a:ext cx="5421085" cy="63137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</a:t>
            </a:r>
            <a:endParaRPr lang="en-US" sz="3200" b="1" dirty="0">
              <a:solidFill>
                <a:srgbClr val="333333"/>
              </a:solidFill>
              <a:latin typeface="Time New Roman"/>
            </a:endParaRPr>
          </a:p>
        </p:txBody>
      </p:sp>
      <p:sp>
        <p:nvSpPr>
          <p:cNvPr id="6" name="Oval 5"/>
          <p:cNvSpPr/>
          <p:nvPr/>
        </p:nvSpPr>
        <p:spPr>
          <a:xfrm>
            <a:off x="707572" y="1112519"/>
            <a:ext cx="3614057" cy="329837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 dirty="0">
                <a:solidFill>
                  <a:srgbClr val="FFFF00"/>
                </a:solidFill>
              </a:rPr>
              <a:t>1. Kiến thức:</a:t>
            </a:r>
            <a:endParaRPr lang="vi-VN" dirty="0">
              <a:solidFill>
                <a:srgbClr val="FFFF00"/>
              </a:solidFill>
            </a:endParaRPr>
          </a:p>
          <a:p>
            <a:r>
              <a:rPr lang="vi-VN" dirty="0"/>
              <a:t>- Trẻ nhận biết và phát âm đúng chữ h,k</a:t>
            </a:r>
          </a:p>
          <a:p>
            <a:r>
              <a:rPr lang="vi-VN" dirty="0"/>
              <a:t>- Biết điểm giống và khác nhau giữa các chữ.</a:t>
            </a:r>
          </a:p>
          <a:p>
            <a:r>
              <a:rPr lang="vi-VN" dirty="0"/>
              <a:t>- Nhận biết các kiểu chữ h,k in thường, viết thường, in hoa.</a:t>
            </a:r>
          </a:p>
        </p:txBody>
      </p:sp>
      <p:sp>
        <p:nvSpPr>
          <p:cNvPr id="7" name="Oval 6"/>
          <p:cNvSpPr/>
          <p:nvPr/>
        </p:nvSpPr>
        <p:spPr>
          <a:xfrm>
            <a:off x="4637315" y="3343137"/>
            <a:ext cx="3200400" cy="313603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 dirty="0">
                <a:solidFill>
                  <a:srgbClr val="FFFF00"/>
                </a:solidFill>
              </a:rPr>
              <a:t>2. Kỹ năng:</a:t>
            </a:r>
            <a:endParaRPr lang="vi-VN" dirty="0">
              <a:solidFill>
                <a:srgbClr val="FFFF00"/>
              </a:solidFill>
            </a:endParaRPr>
          </a:p>
          <a:p>
            <a:r>
              <a:rPr lang="vi-VN" b="1" dirty="0"/>
              <a:t>- </a:t>
            </a:r>
            <a:r>
              <a:rPr lang="vi-VN" dirty="0"/>
              <a:t>Phát triển ngôn ngữ, vốn từ cho trẻ.</a:t>
            </a:r>
          </a:p>
          <a:p>
            <a:r>
              <a:rPr lang="vi-VN" dirty="0"/>
              <a:t>- Rèn luyện kỹ năng ghi nhớ có chủ định, phát âm rõ ràng.</a:t>
            </a:r>
          </a:p>
        </p:txBody>
      </p:sp>
      <p:sp>
        <p:nvSpPr>
          <p:cNvPr id="8" name="Oval 7"/>
          <p:cNvSpPr/>
          <p:nvPr/>
        </p:nvSpPr>
        <p:spPr>
          <a:xfrm>
            <a:off x="8382000" y="2309470"/>
            <a:ext cx="2525486" cy="260168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 dirty="0">
                <a:solidFill>
                  <a:srgbClr val="FFFF00"/>
                </a:solidFill>
              </a:rPr>
              <a:t>3. Thái độ:</a:t>
            </a:r>
            <a:endParaRPr lang="vi-VN" dirty="0">
              <a:solidFill>
                <a:srgbClr val="FFFF00"/>
              </a:solidFill>
            </a:endParaRPr>
          </a:p>
          <a:p>
            <a:r>
              <a:rPr lang="vi-VN" b="1" dirty="0"/>
              <a:t>- </a:t>
            </a:r>
            <a:r>
              <a:rPr lang="vi-VN" dirty="0"/>
              <a:t>Trẻ hứng thú tham gia hoạt động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8912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3208020" y="1443990"/>
            <a:ext cx="58674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 </a:t>
            </a:r>
            <a:endParaRPr lang="en-US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400300" y="3402330"/>
            <a:ext cx="80772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quay   </a:t>
            </a:r>
            <a:r>
              <a:rPr lang="en-US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3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957775">
            <a:off x="2603394" y="200024"/>
            <a:ext cx="6781800" cy="6400800"/>
            <a:chOff x="942" y="184"/>
            <a:chExt cx="4272" cy="4032"/>
          </a:xfrm>
        </p:grpSpPr>
        <p:pic>
          <p:nvPicPr>
            <p:cNvPr id="96259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" y="18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6260" name="Group 4"/>
            <p:cNvGrpSpPr>
              <a:grpSpLocks/>
            </p:cNvGrpSpPr>
            <p:nvPr/>
          </p:nvGrpSpPr>
          <p:grpSpPr bwMode="auto">
            <a:xfrm>
              <a:off x="1069" y="540"/>
              <a:ext cx="3415" cy="3331"/>
              <a:chOff x="1069" y="540"/>
              <a:chExt cx="3415" cy="3331"/>
            </a:xfrm>
          </p:grpSpPr>
          <p:sp>
            <p:nvSpPr>
              <p:cNvPr id="96261" name="Text Box 5"/>
              <p:cNvSpPr txBox="1">
                <a:spLocks noChangeArrowheads="1"/>
              </p:cNvSpPr>
              <p:nvPr/>
            </p:nvSpPr>
            <p:spPr bwMode="auto">
              <a:xfrm rot="-1776431">
                <a:off x="2051" y="584"/>
                <a:ext cx="718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9600">
                    <a:solidFill>
                      <a:srgbClr val="00CC00"/>
                    </a:solidFill>
                    <a:latin typeface=".VnAvant" panose="020B7200000000000000" pitchFamily="34" charset="0"/>
                  </a:rPr>
                  <a:t>a</a:t>
                </a:r>
              </a:p>
            </p:txBody>
          </p:sp>
          <p:sp>
            <p:nvSpPr>
              <p:cNvPr id="17424" name="Text Box 6"/>
              <p:cNvSpPr txBox="1">
                <a:spLocks noChangeArrowheads="1"/>
              </p:cNvSpPr>
              <p:nvPr/>
            </p:nvSpPr>
            <p:spPr bwMode="auto">
              <a:xfrm rot="17736068">
                <a:off x="1382" y="1232"/>
                <a:ext cx="651" cy="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9600" dirty="0" smtClean="0">
                    <a:solidFill>
                      <a:srgbClr val="6600CC"/>
                    </a:solidFill>
                    <a:latin typeface="+mj-lt"/>
                  </a:rPr>
                  <a:t>h</a:t>
                </a:r>
                <a:endParaRPr lang="en-US" sz="9600" dirty="0">
                  <a:solidFill>
                    <a:srgbClr val="6600CC"/>
                  </a:solidFill>
                  <a:latin typeface="+mj-lt"/>
                </a:endParaRPr>
              </a:p>
            </p:txBody>
          </p:sp>
          <p:sp>
            <p:nvSpPr>
              <p:cNvPr id="96263" name="Text Box 7"/>
              <p:cNvSpPr txBox="1">
                <a:spLocks noChangeArrowheads="1"/>
              </p:cNvSpPr>
              <p:nvPr/>
            </p:nvSpPr>
            <p:spPr bwMode="auto">
              <a:xfrm rot="15110777">
                <a:off x="1039" y="2281"/>
                <a:ext cx="29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solidFill>
                    <a:srgbClr val="6600CC"/>
                  </a:solidFill>
                  <a:latin typeface=".VnTime" pitchFamily="34" charset="0"/>
                </a:endParaRPr>
              </a:p>
            </p:txBody>
          </p:sp>
          <p:sp>
            <p:nvSpPr>
              <p:cNvPr id="17426" name="Text Box 8"/>
              <p:cNvSpPr txBox="1">
                <a:spLocks noChangeArrowheads="1"/>
              </p:cNvSpPr>
              <p:nvPr/>
            </p:nvSpPr>
            <p:spPr bwMode="auto">
              <a:xfrm rot="11038265">
                <a:off x="1846" y="2728"/>
                <a:ext cx="884" cy="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9600" dirty="0">
                    <a:solidFill>
                      <a:srgbClr val="00CC00"/>
                    </a:solidFill>
                    <a:latin typeface="+mj-lt"/>
                  </a:rPr>
                  <a:t>ê</a:t>
                </a:r>
              </a:p>
            </p:txBody>
          </p:sp>
          <p:sp>
            <p:nvSpPr>
              <p:cNvPr id="17427" name="Text Box 9"/>
              <p:cNvSpPr txBox="1">
                <a:spLocks noChangeArrowheads="1"/>
              </p:cNvSpPr>
              <p:nvPr/>
            </p:nvSpPr>
            <p:spPr bwMode="auto">
              <a:xfrm rot="3928943">
                <a:off x="3674" y="1149"/>
                <a:ext cx="717" cy="9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8800" dirty="0">
                    <a:solidFill>
                      <a:srgbClr val="0066FF"/>
                    </a:solidFill>
                    <a:latin typeface="+mj-lt"/>
                  </a:rPr>
                  <a:t>Ê</a:t>
                </a:r>
              </a:p>
            </p:txBody>
          </p:sp>
          <p:sp>
            <p:nvSpPr>
              <p:cNvPr id="96266" name="Text Box 10"/>
              <p:cNvSpPr txBox="1">
                <a:spLocks noChangeArrowheads="1"/>
              </p:cNvSpPr>
              <p:nvPr/>
            </p:nvSpPr>
            <p:spPr bwMode="auto">
              <a:xfrm rot="6998128">
                <a:off x="3487" y="2299"/>
                <a:ext cx="1007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9600">
                    <a:solidFill>
                      <a:srgbClr val="00CC00"/>
                    </a:solidFill>
                    <a:latin typeface=".VnAvant" panose="020B7200000000000000" pitchFamily="34" charset="0"/>
                  </a:rPr>
                  <a:t>o</a:t>
                </a:r>
              </a:p>
            </p:txBody>
          </p:sp>
          <p:sp>
            <p:nvSpPr>
              <p:cNvPr id="96267" name="Text Box 11"/>
              <p:cNvSpPr txBox="1">
                <a:spLocks noChangeArrowheads="1"/>
              </p:cNvSpPr>
              <p:nvPr/>
            </p:nvSpPr>
            <p:spPr bwMode="auto">
              <a:xfrm rot="1955264">
                <a:off x="2933" y="540"/>
                <a:ext cx="711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9600" dirty="0" smtClean="0">
                    <a:solidFill>
                      <a:srgbClr val="FF3300"/>
                    </a:solidFill>
                    <a:latin typeface=".VnAvant" panose="020B7200000000000000" pitchFamily="34" charset="0"/>
                  </a:rPr>
                  <a:t>h</a:t>
                </a:r>
                <a:endParaRPr lang="en-US" altLang="en-US" sz="9600" dirty="0">
                  <a:solidFill>
                    <a:srgbClr val="FF3300"/>
                  </a:solidFill>
                  <a:latin typeface=".VnAvant" panose="020B7200000000000000" pitchFamily="34" charset="0"/>
                </a:endParaRPr>
              </a:p>
            </p:txBody>
          </p:sp>
          <p:sp>
            <p:nvSpPr>
              <p:cNvPr id="96268" name="Text Box 12"/>
              <p:cNvSpPr txBox="1">
                <a:spLocks noChangeArrowheads="1"/>
              </p:cNvSpPr>
              <p:nvPr/>
            </p:nvSpPr>
            <p:spPr bwMode="auto">
              <a:xfrm rot="10347071">
                <a:off x="2828" y="2882"/>
                <a:ext cx="769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9600">
                    <a:solidFill>
                      <a:srgbClr val="FF3300"/>
                    </a:solidFill>
                    <a:latin typeface=".VnAvant" panose="020B7200000000000000" pitchFamily="34" charset="0"/>
                  </a:rPr>
                  <a:t>e</a:t>
                </a:r>
              </a:p>
            </p:txBody>
          </p:sp>
          <p:sp>
            <p:nvSpPr>
              <p:cNvPr id="17431" name="Text Box 6"/>
              <p:cNvSpPr txBox="1">
                <a:spLocks noChangeArrowheads="1"/>
              </p:cNvSpPr>
              <p:nvPr/>
            </p:nvSpPr>
            <p:spPr bwMode="auto">
              <a:xfrm rot="15150326">
                <a:off x="1395" y="2103"/>
                <a:ext cx="651" cy="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9600" dirty="0">
                    <a:solidFill>
                      <a:srgbClr val="FF0000"/>
                    </a:solidFill>
                    <a:latin typeface="+mj-lt"/>
                  </a:rPr>
                  <a:t>ơ</a:t>
                </a:r>
              </a:p>
            </p:txBody>
          </p:sp>
        </p:grpSp>
      </p:grpSp>
      <p:sp>
        <p:nvSpPr>
          <p:cNvPr id="96270" name="AutoShape 13"/>
          <p:cNvSpPr>
            <a:spLocks noChangeArrowheads="1"/>
          </p:cNvSpPr>
          <p:nvPr/>
        </p:nvSpPr>
        <p:spPr bwMode="auto">
          <a:xfrm rot="16200000">
            <a:off x="5734050" y="-171450"/>
            <a:ext cx="838200" cy="723900"/>
          </a:xfrm>
          <a:prstGeom prst="leftArrow">
            <a:avLst>
              <a:gd name="adj1" fmla="val 50000"/>
              <a:gd name="adj2" fmla="val 31579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0033CC"/>
              </a:solidFill>
              <a:latin typeface=".VnTime" pitchFamily="34" charset="0"/>
            </a:endParaRPr>
          </a:p>
        </p:txBody>
      </p:sp>
      <p:sp>
        <p:nvSpPr>
          <p:cNvPr id="100366" name="WordArt 14"/>
          <p:cNvSpPr>
            <a:spLocks noChangeArrowheads="1" noChangeShapeType="1" noTextEdit="1"/>
          </p:cNvSpPr>
          <p:nvPr/>
        </p:nvSpPr>
        <p:spPr bwMode="auto">
          <a:xfrm>
            <a:off x="2057400" y="7010400"/>
            <a:ext cx="228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96272" name="WordArt 15"/>
          <p:cNvSpPr>
            <a:spLocks noChangeArrowheads="1" noChangeShapeType="1" noTextEdit="1"/>
          </p:cNvSpPr>
          <p:nvPr/>
        </p:nvSpPr>
        <p:spPr bwMode="auto">
          <a:xfrm>
            <a:off x="2819400" y="697230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96273" name="WordArt 16"/>
          <p:cNvSpPr>
            <a:spLocks noChangeArrowheads="1" noChangeShapeType="1" noTextEdit="1"/>
          </p:cNvSpPr>
          <p:nvPr/>
        </p:nvSpPr>
        <p:spPr bwMode="auto">
          <a:xfrm>
            <a:off x="9677400" y="70104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96274" name="AutoShape 17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134600" y="4419600"/>
            <a:ext cx="533400" cy="762000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6275" name="WordArt 18"/>
          <p:cNvSpPr>
            <a:spLocks noChangeArrowheads="1" noChangeShapeType="1" noTextEdit="1"/>
          </p:cNvSpPr>
          <p:nvPr/>
        </p:nvSpPr>
        <p:spPr bwMode="auto">
          <a:xfrm>
            <a:off x="3676650" y="70104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00371" name="WordArt 19"/>
          <p:cNvSpPr>
            <a:spLocks noChangeArrowheads="1" noChangeShapeType="1" noTextEdit="1"/>
          </p:cNvSpPr>
          <p:nvPr/>
        </p:nvSpPr>
        <p:spPr bwMode="auto">
          <a:xfrm>
            <a:off x="7848600" y="70104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96277" name="WordArt 20"/>
          <p:cNvSpPr>
            <a:spLocks noChangeArrowheads="1" noChangeShapeType="1" noTextEdit="1"/>
          </p:cNvSpPr>
          <p:nvPr/>
        </p:nvSpPr>
        <p:spPr bwMode="auto">
          <a:xfrm>
            <a:off x="8839200" y="70104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96278" name="AutoShape 21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0600" y="6248400"/>
            <a:ext cx="5334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6279" name="Rectangle 22"/>
          <p:cNvSpPr>
            <a:spLocks noChangeArrowheads="1"/>
          </p:cNvSpPr>
          <p:nvPr/>
        </p:nvSpPr>
        <p:spPr bwMode="auto">
          <a:xfrm>
            <a:off x="-1981200" y="6838951"/>
            <a:ext cx="352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48051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0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9900000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0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957775">
            <a:off x="2654300" y="47625"/>
            <a:ext cx="6781800" cy="6400800"/>
            <a:chOff x="942" y="184"/>
            <a:chExt cx="4272" cy="4032"/>
          </a:xfrm>
        </p:grpSpPr>
        <p:pic>
          <p:nvPicPr>
            <p:cNvPr id="97283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" y="18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7284" name="Group 4"/>
            <p:cNvGrpSpPr>
              <a:grpSpLocks/>
            </p:cNvGrpSpPr>
            <p:nvPr/>
          </p:nvGrpSpPr>
          <p:grpSpPr bwMode="auto">
            <a:xfrm>
              <a:off x="1069" y="540"/>
              <a:ext cx="3418" cy="3331"/>
              <a:chOff x="1069" y="540"/>
              <a:chExt cx="3418" cy="3331"/>
            </a:xfrm>
          </p:grpSpPr>
          <p:sp>
            <p:nvSpPr>
              <p:cNvPr id="97285" name="Text Box 5"/>
              <p:cNvSpPr txBox="1">
                <a:spLocks noChangeArrowheads="1"/>
              </p:cNvSpPr>
              <p:nvPr/>
            </p:nvSpPr>
            <p:spPr bwMode="auto">
              <a:xfrm rot="-1776431">
                <a:off x="2051" y="584"/>
                <a:ext cx="718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9600">
                    <a:solidFill>
                      <a:srgbClr val="00CC00"/>
                    </a:solidFill>
                    <a:latin typeface=".VnAvant" panose="020B7200000000000000" pitchFamily="34" charset="0"/>
                  </a:rPr>
                  <a:t>a</a:t>
                </a:r>
              </a:p>
            </p:txBody>
          </p:sp>
          <p:sp>
            <p:nvSpPr>
              <p:cNvPr id="97286" name="Text Box 6"/>
              <p:cNvSpPr txBox="1">
                <a:spLocks noChangeArrowheads="1"/>
              </p:cNvSpPr>
              <p:nvPr/>
            </p:nvSpPr>
            <p:spPr bwMode="auto">
              <a:xfrm rot="-3863932">
                <a:off x="1384" y="1241"/>
                <a:ext cx="651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9600" dirty="0" smtClean="0">
                    <a:solidFill>
                      <a:srgbClr val="6600CC"/>
                    </a:solidFill>
                  </a:rPr>
                  <a:t>k</a:t>
                </a:r>
                <a:endParaRPr lang="en-US" altLang="en-US" sz="9600" dirty="0">
                  <a:solidFill>
                    <a:srgbClr val="6600CC"/>
                  </a:solidFill>
                </a:endParaRPr>
              </a:p>
            </p:txBody>
          </p:sp>
          <p:sp>
            <p:nvSpPr>
              <p:cNvPr id="97287" name="Text Box 7"/>
              <p:cNvSpPr txBox="1">
                <a:spLocks noChangeArrowheads="1"/>
              </p:cNvSpPr>
              <p:nvPr/>
            </p:nvSpPr>
            <p:spPr bwMode="auto">
              <a:xfrm rot="15110777">
                <a:off x="1039" y="2281"/>
                <a:ext cx="29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solidFill>
                    <a:srgbClr val="6600CC"/>
                  </a:solidFill>
                  <a:latin typeface=".VnTime" pitchFamily="34" charset="0"/>
                </a:endParaRPr>
              </a:p>
            </p:txBody>
          </p:sp>
          <p:sp>
            <p:nvSpPr>
              <p:cNvPr id="97288" name="Text Box 8"/>
              <p:cNvSpPr txBox="1">
                <a:spLocks noChangeArrowheads="1"/>
              </p:cNvSpPr>
              <p:nvPr/>
            </p:nvSpPr>
            <p:spPr bwMode="auto">
              <a:xfrm rot="-10561735">
                <a:off x="1850" y="2736"/>
                <a:ext cx="884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9600">
                    <a:solidFill>
                      <a:srgbClr val="00CC00"/>
                    </a:solidFill>
                  </a:rPr>
                  <a:t>ê</a:t>
                </a:r>
              </a:p>
            </p:txBody>
          </p:sp>
          <p:sp>
            <p:nvSpPr>
              <p:cNvPr id="97289" name="Text Box 9"/>
              <p:cNvSpPr txBox="1">
                <a:spLocks noChangeArrowheads="1"/>
              </p:cNvSpPr>
              <p:nvPr/>
            </p:nvSpPr>
            <p:spPr bwMode="auto">
              <a:xfrm rot="3928943">
                <a:off x="3677" y="1156"/>
                <a:ext cx="717" cy="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8800">
                    <a:solidFill>
                      <a:srgbClr val="0066FF"/>
                    </a:solidFill>
                  </a:rPr>
                  <a:t>Ê</a:t>
                </a:r>
              </a:p>
            </p:txBody>
          </p:sp>
          <p:sp>
            <p:nvSpPr>
              <p:cNvPr id="97290" name="Text Box 10"/>
              <p:cNvSpPr txBox="1">
                <a:spLocks noChangeArrowheads="1"/>
              </p:cNvSpPr>
              <p:nvPr/>
            </p:nvSpPr>
            <p:spPr bwMode="auto">
              <a:xfrm rot="6998128">
                <a:off x="3487" y="2299"/>
                <a:ext cx="1007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9600">
                    <a:solidFill>
                      <a:srgbClr val="00CC00"/>
                    </a:solidFill>
                    <a:latin typeface=".VnAvant" panose="020B7200000000000000" pitchFamily="34" charset="0"/>
                  </a:rPr>
                  <a:t>o</a:t>
                </a:r>
              </a:p>
            </p:txBody>
          </p:sp>
          <p:sp>
            <p:nvSpPr>
              <p:cNvPr id="97291" name="Text Box 11"/>
              <p:cNvSpPr txBox="1">
                <a:spLocks noChangeArrowheads="1"/>
              </p:cNvSpPr>
              <p:nvPr/>
            </p:nvSpPr>
            <p:spPr bwMode="auto">
              <a:xfrm rot="1955264">
                <a:off x="2933" y="540"/>
                <a:ext cx="711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9600" dirty="0" smtClean="0">
                    <a:solidFill>
                      <a:srgbClr val="FF3300"/>
                    </a:solidFill>
                    <a:latin typeface=".VnAvant" panose="020B7200000000000000" pitchFamily="34" charset="0"/>
                  </a:rPr>
                  <a:t>k</a:t>
                </a:r>
                <a:endParaRPr lang="en-US" altLang="en-US" sz="9600" dirty="0">
                  <a:solidFill>
                    <a:srgbClr val="FF3300"/>
                  </a:solidFill>
                  <a:latin typeface=".VnAvant" panose="020B7200000000000000" pitchFamily="34" charset="0"/>
                </a:endParaRPr>
              </a:p>
            </p:txBody>
          </p:sp>
          <p:sp>
            <p:nvSpPr>
              <p:cNvPr id="97292" name="Text Box 12"/>
              <p:cNvSpPr txBox="1">
                <a:spLocks noChangeArrowheads="1"/>
              </p:cNvSpPr>
              <p:nvPr/>
            </p:nvSpPr>
            <p:spPr bwMode="auto">
              <a:xfrm rot="10347071">
                <a:off x="2828" y="2882"/>
                <a:ext cx="769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9600">
                    <a:solidFill>
                      <a:srgbClr val="FF3300"/>
                    </a:solidFill>
                    <a:latin typeface=".VnAvant" panose="020B7200000000000000" pitchFamily="34" charset="0"/>
                  </a:rPr>
                  <a:t>e</a:t>
                </a:r>
              </a:p>
            </p:txBody>
          </p:sp>
          <p:sp>
            <p:nvSpPr>
              <p:cNvPr id="97293" name="Text Box 6"/>
              <p:cNvSpPr txBox="1">
                <a:spLocks noChangeArrowheads="1"/>
              </p:cNvSpPr>
              <p:nvPr/>
            </p:nvSpPr>
            <p:spPr bwMode="auto">
              <a:xfrm rot="-6449674">
                <a:off x="1399" y="2111"/>
                <a:ext cx="651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9600">
                    <a:solidFill>
                      <a:srgbClr val="FF0000"/>
                    </a:solidFill>
                  </a:rPr>
                  <a:t>ơ</a:t>
                </a:r>
              </a:p>
            </p:txBody>
          </p:sp>
        </p:grpSp>
      </p:grpSp>
      <p:sp>
        <p:nvSpPr>
          <p:cNvPr id="97294" name="AutoShape 13"/>
          <p:cNvSpPr>
            <a:spLocks noChangeArrowheads="1"/>
          </p:cNvSpPr>
          <p:nvPr/>
        </p:nvSpPr>
        <p:spPr bwMode="auto">
          <a:xfrm rot="16200000">
            <a:off x="5734050" y="-171450"/>
            <a:ext cx="838200" cy="723900"/>
          </a:xfrm>
          <a:prstGeom prst="leftArrow">
            <a:avLst>
              <a:gd name="adj1" fmla="val 50000"/>
              <a:gd name="adj2" fmla="val 31579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0033CC"/>
              </a:solidFill>
              <a:latin typeface=".VnTime" pitchFamily="34" charset="0"/>
            </a:endParaRPr>
          </a:p>
        </p:txBody>
      </p:sp>
      <p:sp>
        <p:nvSpPr>
          <p:cNvPr id="100366" name="WordArt 14"/>
          <p:cNvSpPr>
            <a:spLocks noChangeArrowheads="1" noChangeShapeType="1" noTextEdit="1"/>
          </p:cNvSpPr>
          <p:nvPr/>
        </p:nvSpPr>
        <p:spPr bwMode="auto">
          <a:xfrm>
            <a:off x="2057400" y="7010400"/>
            <a:ext cx="228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97296" name="WordArt 15"/>
          <p:cNvSpPr>
            <a:spLocks noChangeArrowheads="1" noChangeShapeType="1" noTextEdit="1"/>
          </p:cNvSpPr>
          <p:nvPr/>
        </p:nvSpPr>
        <p:spPr bwMode="auto">
          <a:xfrm>
            <a:off x="2819400" y="697230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97297" name="WordArt 16"/>
          <p:cNvSpPr>
            <a:spLocks noChangeArrowheads="1" noChangeShapeType="1" noTextEdit="1"/>
          </p:cNvSpPr>
          <p:nvPr/>
        </p:nvSpPr>
        <p:spPr bwMode="auto">
          <a:xfrm>
            <a:off x="9677400" y="70104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97298" name="AutoShape 17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134600" y="4419600"/>
            <a:ext cx="533400" cy="762000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99" name="WordArt 18"/>
          <p:cNvSpPr>
            <a:spLocks noChangeArrowheads="1" noChangeShapeType="1" noTextEdit="1"/>
          </p:cNvSpPr>
          <p:nvPr/>
        </p:nvSpPr>
        <p:spPr bwMode="auto">
          <a:xfrm>
            <a:off x="3676650" y="70104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00371" name="WordArt 19"/>
          <p:cNvSpPr>
            <a:spLocks noChangeArrowheads="1" noChangeShapeType="1" noTextEdit="1"/>
          </p:cNvSpPr>
          <p:nvPr/>
        </p:nvSpPr>
        <p:spPr bwMode="auto">
          <a:xfrm>
            <a:off x="7848600" y="70104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97301" name="WordArt 20"/>
          <p:cNvSpPr>
            <a:spLocks noChangeArrowheads="1" noChangeShapeType="1" noTextEdit="1"/>
          </p:cNvSpPr>
          <p:nvPr/>
        </p:nvSpPr>
        <p:spPr bwMode="auto">
          <a:xfrm>
            <a:off x="8839200" y="70104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97302" name="AutoShape 21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0600" y="6248400"/>
            <a:ext cx="5334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303" name="Rectangle 22"/>
          <p:cNvSpPr>
            <a:spLocks noChangeArrowheads="1"/>
          </p:cNvSpPr>
          <p:nvPr/>
        </p:nvSpPr>
        <p:spPr bwMode="auto">
          <a:xfrm>
            <a:off x="-1981200" y="6838951"/>
            <a:ext cx="352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5116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0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9900000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0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8893" y="2817844"/>
            <a:ext cx="88328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89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44143" y="293914"/>
            <a:ext cx="2558143" cy="9361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endParaRPr lang="en-US" sz="3600" b="1" dirty="0">
              <a:solidFill>
                <a:srgbClr val="333333"/>
              </a:solidFill>
              <a:latin typeface="Time New Roman"/>
            </a:endParaRPr>
          </a:p>
        </p:txBody>
      </p:sp>
      <p:sp>
        <p:nvSpPr>
          <p:cNvPr id="4" name="Plaque 3"/>
          <p:cNvSpPr/>
          <p:nvPr/>
        </p:nvSpPr>
        <p:spPr>
          <a:xfrm>
            <a:off x="2683328" y="1828800"/>
            <a:ext cx="6879772" cy="3494314"/>
          </a:xfrm>
          <a:prstGeom prst="plaqu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1. </a:t>
            </a:r>
            <a:r>
              <a:rPr lang="vi-VN" sz="2400" b="1" dirty="0"/>
              <a:t>Đồ dùng của cô:</a:t>
            </a:r>
            <a:endParaRPr lang="vi-VN" sz="2400" dirty="0"/>
          </a:p>
          <a:p>
            <a:r>
              <a:rPr lang="vi-VN" sz="2400" dirty="0"/>
              <a:t>- BGĐT</a:t>
            </a:r>
          </a:p>
          <a:p>
            <a:r>
              <a:rPr lang="vi-VN" sz="2400" dirty="0"/>
              <a:t>- Nhạc</a:t>
            </a:r>
          </a:p>
          <a:p>
            <a:r>
              <a:rPr lang="en-US" sz="2400" b="1" dirty="0"/>
              <a:t>2. </a:t>
            </a:r>
            <a:r>
              <a:rPr lang="vi-VN" sz="2400" b="1" dirty="0"/>
              <a:t>Đồ dùng của trẻ:</a:t>
            </a:r>
            <a:endParaRPr lang="vi-VN" sz="2400" dirty="0"/>
          </a:p>
          <a:p>
            <a:r>
              <a:rPr lang="vi-VN" sz="2400" dirty="0"/>
              <a:t>- Mỗi trẻ 1 rổ đồ dùng gồm các thẻ chữ h.k, hột hạt.</a:t>
            </a:r>
          </a:p>
          <a:p>
            <a:r>
              <a:rPr lang="vi-VN" sz="2400" dirty="0"/>
              <a:t>- Bài thơ chơi trò chơi.</a:t>
            </a:r>
          </a:p>
          <a:p>
            <a:r>
              <a:rPr lang="vi-VN" sz="2400" dirty="0"/>
              <a:t>- Thảm dính.</a:t>
            </a:r>
          </a:p>
        </p:txBody>
      </p:sp>
    </p:spTree>
    <p:extLst>
      <p:ext uri="{BB962C8B-B14F-4D97-AF65-F5344CB8AC3E}">
        <p14:creationId xmlns:p14="http://schemas.microsoft.com/office/powerpoint/2010/main" val="180780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2808513" y="97972"/>
            <a:ext cx="5549537" cy="182499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1050" b="1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Ổn</a:t>
            </a:r>
            <a:r>
              <a:rPr lang="en-US" sz="1050" b="1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1050" b="1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định</a:t>
            </a:r>
            <a:r>
              <a:rPr lang="en-US" sz="1050" b="1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1050" b="1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tổ</a:t>
            </a:r>
            <a:r>
              <a:rPr lang="en-US" sz="1050" b="1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1050" b="1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chức</a:t>
            </a:r>
            <a:endParaRPr lang="en-US" sz="1050" b="1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Sắp Đến Tết Rồi - Nhạc Tết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4997" y="2400237"/>
            <a:ext cx="5471432" cy="307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7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880110" y="1783080"/>
            <a:ext cx="10618470" cy="296799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074"/>
              </a:avLst>
            </a:prstTxWarp>
          </a:bodyPr>
          <a:lstStyle/>
          <a:p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trình: Bé vui học chữ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93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403132" y="5312979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altLang="en-US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altLang="en-US" sz="8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vant" panose="020B7200000000000000" pitchFamily="34" charset="0"/>
              </a:rPr>
              <a:t>loa</a:t>
            </a:r>
            <a:r>
              <a:rPr lang="en-US" altLang="en-US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altLang="en-US" sz="8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vant" panose="020B7200000000000000" pitchFamily="34" charset="0"/>
              </a:rPr>
              <a:t>kÌn</a:t>
            </a:r>
            <a:endParaRPr lang="en-US" altLang="en-US" sz="80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4" name="Picture 7" descr="loa_k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9525" r="8888" b="12698"/>
          <a:stretch>
            <a:fillRect/>
          </a:stretch>
        </p:blipFill>
        <p:spPr bwMode="auto">
          <a:xfrm>
            <a:off x="2393732" y="0"/>
            <a:ext cx="7162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9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897117" y="1790994"/>
            <a:ext cx="8534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dirty="0" err="1">
                <a:solidFill>
                  <a:srgbClr val="FF3300"/>
                </a:solidFill>
                <a:latin typeface=".VnAvant" panose="020B7200000000000000" pitchFamily="34" charset="0"/>
              </a:rPr>
              <a:t>h</a:t>
            </a:r>
            <a:r>
              <a:rPr lang="en-US" sz="9600" dirty="0" err="1">
                <a:solidFill>
                  <a:srgbClr val="0000FF"/>
                </a:solidFill>
                <a:latin typeface=".VnAvant" panose="020B7200000000000000" pitchFamily="34" charset="0"/>
              </a:rPr>
              <a:t>oa</a:t>
            </a:r>
            <a:r>
              <a:rPr lang="en-US" sz="96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9600" dirty="0" err="1">
                <a:solidFill>
                  <a:srgbClr val="0000FF"/>
                </a:solidFill>
                <a:latin typeface=".VnAvant" panose="020B7200000000000000" pitchFamily="34" charset="0"/>
              </a:rPr>
              <a:t>loa</a:t>
            </a:r>
            <a:r>
              <a:rPr lang="en-US" sz="96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r>
              <a:rPr lang="en-US" sz="9600" dirty="0" err="1">
                <a:solidFill>
                  <a:srgbClr val="0000FF"/>
                </a:solidFill>
                <a:latin typeface=".VnAvant" panose="020B7200000000000000" pitchFamily="34" charset="0"/>
              </a:rPr>
              <a:t>Ì</a:t>
            </a:r>
            <a:r>
              <a:rPr lang="en-US" sz="9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n</a:t>
            </a:r>
            <a:endParaRPr lang="en-US" sz="9600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1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2667000" y="2819400"/>
            <a:ext cx="762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352800" y="2819400"/>
            <a:ext cx="838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>
                <a:solidFill>
                  <a:srgbClr val="0000FF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7543800" y="2819400"/>
            <a:ext cx="6858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8153400" y="2819400"/>
            <a:ext cx="10668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eÌ</a:t>
            </a:r>
            <a:endParaRPr lang="en-US" sz="9600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4114800" y="2805490"/>
            <a:ext cx="914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>
                <a:solidFill>
                  <a:srgbClr val="0000FF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334000" y="2849940"/>
            <a:ext cx="381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>
                <a:solidFill>
                  <a:srgbClr val="0000FF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5538148" y="2849940"/>
            <a:ext cx="838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>
                <a:solidFill>
                  <a:srgbClr val="0000FF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6248400" y="2849940"/>
            <a:ext cx="914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>
                <a:solidFill>
                  <a:srgbClr val="0000FF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8915400" y="2773740"/>
            <a:ext cx="9525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>
                <a:solidFill>
                  <a:srgbClr val="0000FF"/>
                </a:solidFill>
                <a:latin typeface=".VnAvant" panose="020B7200000000000000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53879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12673E-6 L -0.00416 0.529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648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9.52821E-7 L -0.00157 0.5252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6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3284E-6 L -3.33333E-6 0.5316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57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9.52821E-7 L 3.33333E-6 0.5252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9.52821E-7 L 0.00417 0.5252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6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5.3654E-7 L -0.00104 0.5307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9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8353E-6 L 0.00468 0.5485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74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2" grpId="0"/>
      <p:bldP spid="9233" grpId="0"/>
      <p:bldP spid="9233" grpId="1"/>
      <p:bldP spid="9234" grpId="0"/>
      <p:bldP spid="9235" grpId="0" build="allAtOnce"/>
      <p:bldP spid="9235" grpId="1" build="allAtOnce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 build="allAtOnce"/>
      <p:bldP spid="11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2638567" y="1342812"/>
            <a:ext cx="3276600" cy="450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7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6553200" y="1282274"/>
            <a:ext cx="3429000" cy="450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700" b="1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76045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323</Words>
  <Application>Microsoft Office PowerPoint</Application>
  <PresentationFormat>Widescreen</PresentationFormat>
  <Paragraphs>103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.VnAvant</vt:lpstr>
      <vt:lpstr>.VnTime</vt:lpstr>
      <vt:lpstr>Arial</vt:lpstr>
      <vt:lpstr>Arial Black</vt:lpstr>
      <vt:lpstr>Calibri</vt:lpstr>
      <vt:lpstr>Calibri Light</vt:lpstr>
      <vt:lpstr>Time New Roman</vt:lpstr>
      <vt:lpstr>Times New Roman</vt:lpstr>
      <vt:lpstr>UVN Bay Buom Hep</vt:lpstr>
      <vt:lpstr>UVN Ben Xuan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26</cp:revision>
  <dcterms:created xsi:type="dcterms:W3CDTF">2024-11-11T02:26:52Z</dcterms:created>
  <dcterms:modified xsi:type="dcterms:W3CDTF">2025-01-20T05:43:42Z</dcterms:modified>
</cp:coreProperties>
</file>