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82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7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6911C-52D5-4AA4-989B-8AA7077FFDE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E0C0-ED22-4351-B827-3B7B0E757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827096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87" y="-396255"/>
            <a:ext cx="3337560" cy="2896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256" y="0"/>
            <a:ext cx="1883827" cy="3505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0450" y="171450"/>
            <a:ext cx="542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TRƯỜNG MẦM NON CỰ KHỐI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1249" y="875589"/>
            <a:ext cx="4935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ÁN </a:t>
            </a:r>
          </a:p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PHÁT TRIỂN NHẬN THỨC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3180" y="2499974"/>
            <a:ext cx="704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HOẠT ĐỘNG LÀM QUEN VỚI TOÁN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9 ( </a:t>
            </a:r>
            <a:r>
              <a:rPr lang="en-US" sz="2800" b="1" dirty="0" err="1" smtClean="0">
                <a:solidFill>
                  <a:srgbClr val="002060"/>
                </a:solidFill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</a:rPr>
              <a:t> 3)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</a:rPr>
              <a:t>: 5-6 </a:t>
            </a:r>
            <a:r>
              <a:rPr lang="en-US" sz="2800" b="1" dirty="0" err="1" smtClean="0">
                <a:solidFill>
                  <a:srgbClr val="002060"/>
                </a:solidFill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</a:rPr>
              <a:t> ( MGL)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Họ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tên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Huệ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</a:rPr>
              <a:t> 2024- 2025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 descr="G:\anh hoa\hoa cat\keo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495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48006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724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7</a:t>
            </a:r>
          </a:p>
        </p:txBody>
      </p:sp>
      <p:pic>
        <p:nvPicPr>
          <p:cNvPr id="15366" name="Picture 8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0382 -0.01389 0.01632 -0.01991 0.02743 -0.02292 C 0.04618 -0.0375 0.07205 -0.03565 0.09323 -0.04075 C 0.25677 -0.03936 0.22222 -0.04445 0.30208 -0.03264 C 0.31024 -0.0294 0.31823 -0.02662 0.32674 -0.02454 C 0.39861 -0.02616 0.3717 -0.02616 0.40799 -0.02616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92593E-6 C 0.03681 -0.02593 0.00678 -0.00672 0.1099 -5.92593E-6 C 0.12223 0.00069 0.13438 0.00393 0.14671 0.00439 C 0.19219 0.00601 0.23785 0.00578 0.28334 0.00648 C 0.30174 0.01666 0.32223 0.01828 0.34167 0.02222 C 0.34428 0.02731 0.34671 0.03148 0.34671 0.03773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2" descr="G:\anh hoa\hoa cat\keo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52400"/>
            <a:ext cx="6096000" cy="75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48006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48006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6</a:t>
            </a:r>
          </a:p>
        </p:txBody>
      </p:sp>
      <p:pic>
        <p:nvPicPr>
          <p:cNvPr id="16390" name="Picture 8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ke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72">
            <a:off x="4267200" y="1828800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9776">
            <a:off x="2819400" y="7620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2153 C 0.02586 -0.02338 0.04948 -0.02593 0.07326 -0.03032 C 0.13854 -0.0287 0.1375 -0.03472 0.17795 -0.01713 C 0.18663 -0.00926 0.19705 -0.00579 0.20659 0.00069 C 0.2151 0.00671 0.20746 0.00301 0.21441 0.00949 C 0.23003 0.02407 0.21024 0.00208 0.22864 0.0206 C 0.22986 0.02176 0.23038 0.02407 0.23177 0.02523 C 0.23732 0.03056 0.24323 0.03079 0.2493 0.03403 C 0.26007 0.03981 0.26128 0.04097 0.27448 0.04282 C 0.28194 0.04653 0.28715 0.05069 0.29514 0.05394 C 0.29774 0.05324 0.30191 0.05532 0.30312 0.05185 C 0.30416 0.04907 0.30034 0.04653 0.29826 0.04514 C 0.29531 0.04329 0.29184 0.04144 0.28889 0.04282 C 0.28732 0.04352 0.28889 0.04722 0.28889 0.0495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59259E-6 C 0.01685 -0.01458 0.0941 -0.01736 0.09671 -0.01759 C 0.19462 -0.05764 0.28907 -0.09259 0.39167 -0.1 C 0.39393 -0.10069 0.39619 -0.10208 0.39844 -0.10208 C 0.40955 -0.10208 0.42119 -0.10463 0.43178 -0.1 C 0.43351 -0.0993 0.4198 -0.08796 0.41841 -0.08657 C 0.41025 -0.07847 0.40209 -0.07153 0.39497 -0.06204 C 0.40174 -0.05347 0.40678 -0.06041 0.41164 -0.05324 " pathEditMode="relative" ptsTypes="fffffffA">
                                      <p:cBhvr>
                                        <p:cTn id="1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C 0.04844 0.00069 0.0967 -0.00024 0.14514 0.00208 C 0.18368 0.00393 0.22153 0.01805 0.26007 0.02222 C 0.29792 0.02083 0.32587 0.01967 0.36181 0.02662 C 0.3658 0.02847 0.37049 0.02939 0.37344 0.03333 " pathEditMode="relative" ptsTypes="ffffA">
                                      <p:cBhvr>
                                        <p:cTn id="1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4" descr="G:\anh hoa\hoa cat\keo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52400"/>
            <a:ext cx="6096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48768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8768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5</a:t>
            </a:r>
          </a:p>
        </p:txBody>
      </p:sp>
      <p:pic>
        <p:nvPicPr>
          <p:cNvPr id="17414" name="Picture 8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793">
            <a:off x="3467100" y="8001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61907">
            <a:off x="2857500" y="5715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061">
            <a:off x="3124200" y="2514600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7277">
            <a:off x="4079875" y="2168525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6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8.29979E-6 C 0.00747 -0.00394 0.01494 -0.00463 0.02293 -0.00648 C 0.07431 -0.00556 0.104 -0.00972 0.14706 0.00948 C 0.15105 0.01318 0.15418 0.01434 0.15904 0.01596 C 0.16737 0.02336 0.1757 0.0229 0.1856 0.02405 C 0.21615 0.03099 0.2474 0.03122 0.27831 0.03377 C 0.29914 0.03261 0.31181 0.03076 0.33126 0.02891 C 0.33924 0.02613 0.33438 0.02729 0.34584 0.02729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922E-6 C 0.03594 -0.00116 0.07153 -0.00324 0.10729 -0.00648 C 0.11875 -0.01157 0.12587 -0.0118 0.13854 -0.01295 C 0.15382 -0.01712 0.16632 -0.01666 0.18316 -0.01758 C 0.22778 -0.01666 0.27222 -0.01596 0.31684 -0.01457 C 0.32222 -0.01434 0.33541 -0.00069 0.33975 0.00324 C 0.34305 0.00625 0.35069 0.00972 0.35069 0.00972 C 0.35712 0.01619 0.36493 0.01989 0.371 0.0273 C 0.37361 0.0303 0.37587 0.03377 0.3783 0.03701 C 0.37951 0.03863 0.38194 0.04164 0.38194 0.04164 C 0.38316 0.05991 0.37864 0.05945 0.38437 0.05945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4844E-6 C 0.01041 -0.00925 0.0335 -0.00601 0.04219 -0.00647 C 0.10382 -0.00532 0.10955 -0.00462 0.15416 -0.00161 C 0.16302 0.00232 0.17274 0.00186 0.18194 0.00301 C 0.19253 0.0044 0.20243 0.00671 0.21319 0.00787 C 0.2243 0.01273 0.2368 0.01435 0.24826 0.01597 C 0.29444 0.03193 0.3441 0.02661 0.39149 0.02869 C 0.39913 0.03123 0.40781 0.03355 0.41562 0.03355 " pathEditMode="relative" ptsTypes="fffffffA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28799E-6 C 0.03229 -0.00624 0.06406 -0.01387 0.09635 -0.01942 C 0.1092 -0.02567 0.09531 -0.01966 0.11684 -0.02405 C 0.12014 -0.02474 0.12326 -0.02613 0.12656 -0.02729 C 0.12934 -0.02821 0.13212 -0.02845 0.13489 -0.02891 C 0.20017 -0.05782 0.27326 -0.04834 0.34097 -0.04973 C 0.35017 -0.05227 0.35955 -0.05458 0.36857 -0.05782 C 0.38194 -0.05736 0.39514 -0.05713 0.40851 -0.0562 C 0.41337 -0.05574 0.4158 -0.04811 0.42048 -0.04811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Ôn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luyện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củng</a:t>
            </a:r>
            <a:r>
              <a:rPr lang="en-US" altLang="en-US" dirty="0" smtClean="0"/>
              <a:t> </a:t>
            </a:r>
            <a:r>
              <a:rPr lang="en-US" altLang="en-US" smtClean="0"/>
              <a:t>cố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1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27432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64008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181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200" y="39624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24800" y="1524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latin typeface=".VnAvant" pitchFamily="34" charset="0"/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4419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6400" y="3124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3124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96400" y="182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2800" y="182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96400" y="563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2800" y="563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96400" y="4419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6</a:t>
            </a:r>
          </a:p>
        </p:txBody>
      </p:sp>
      <p:cxnSp>
        <p:nvCxnSpPr>
          <p:cNvPr id="21" name="Straight Arrow Connector 20"/>
          <p:cNvCxnSpPr>
            <a:stCxn id="11" idx="2"/>
            <a:endCxn id="16" idx="0"/>
          </p:cNvCxnSpPr>
          <p:nvPr/>
        </p:nvCxnSpPr>
        <p:spPr>
          <a:xfrm rot="5400000">
            <a:off x="7962900" y="106680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5" idx="0"/>
          </p:cNvCxnSpPr>
          <p:nvPr/>
        </p:nvCxnSpPr>
        <p:spPr>
          <a:xfrm rot="16200000" flipH="1">
            <a:off x="9029700" y="106680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9" name="Picture 2" descr="G:\anh hoa\hoa cat\hoa 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41438"/>
            <a:ext cx="12954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" descr="G:\anh hoa\hoa cat\hoa 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533400"/>
            <a:ext cx="26670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" descr="G:\anh hoa\hoa cat\hoa 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17526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3" descr="G:\anh hoa\hoa cat\hoa 7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1"/>
            <a:ext cx="25908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" descr="G:\anh hoa\hoa cat\hao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7732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3" descr="G:\anh hoa\hoa cat\hoa6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1"/>
            <a:ext cx="31242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4" descr="G:\anh hoa\hoa cat\hoa4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1"/>
            <a:ext cx="31242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5" descr="G:\anh hoa\hoa cat\hoa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286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"/>
            <a:ext cx="12827096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038602">
            <a:off x="3550276" y="1868951"/>
            <a:ext cx="61722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en-US" sz="4800" dirty="0" smtClean="0"/>
              <a:t>KẾT THÚC GIỜ HỌC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69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2827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40" y="97705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Kiến thức:</a:t>
            </a:r>
            <a:endParaRPr lang="vi-VN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biết tách gộp trong phạm vi 8.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Nhận biết mối quan hệ hơn kém về số lượng trong phạm vi 8.</a:t>
            </a:r>
          </a:p>
          <a:p>
            <a:r>
              <a:rPr lang="vi-VN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Kĩ năng:</a:t>
            </a:r>
            <a:endParaRPr lang="vi-VN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có kỹ năng so sánh số lượng nhiều hơn, ít hơn trong phạm vi 8.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Biết diễn đạt từ nhiều hơn, ít hơn, bằng nhau.</a:t>
            </a:r>
          </a:p>
          <a:p>
            <a:r>
              <a:rPr lang="vi-VN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Thái độ:</a:t>
            </a:r>
            <a:endParaRPr lang="vi-VN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hứng thú tham gia hoạt động.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8740" y="0"/>
            <a:ext cx="553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MỤC ĐÍCH YÊU CẦU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8220" y="80813"/>
            <a:ext cx="305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 CHUẨN BỊ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40930" y="1145693"/>
            <a:ext cx="4998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Đồ dùng của cô:</a:t>
            </a:r>
            <a:endParaRPr lang="vi-VN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Mỗi trẻ 1 rổ có các thẻ số từ 1 - 8, 8 con mèo, 8 con cá</a:t>
            </a: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Các nhóm con vật để xung quanh lớp có số lượng trong phạm vi 8</a:t>
            </a:r>
          </a:p>
          <a:p>
            <a:r>
              <a:rPr lang="vi-VN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Đồ dùng của trẻ:</a:t>
            </a:r>
            <a:endParaRPr lang="vi-VN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vi-VN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Đồ dùng của cô giống của trẻ, nhưng có kích thước lớn hơn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7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Ôn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luyện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củng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cố</a:t>
            </a:r>
            <a:r>
              <a:rPr lang="en-US" altLang="en-US" dirty="0" smtClean="0"/>
              <a:t> 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3022"/>
            <a:ext cx="9155289" cy="51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G:\anh hoa\hoa cat\keo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6755"/>
            <a:ext cx="495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3800" y="4724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400" y="4724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8</a:t>
            </a:r>
          </a:p>
        </p:txBody>
      </p:sp>
      <p:pic>
        <p:nvPicPr>
          <p:cNvPr id="7174" name="Picture 10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743199" y="1073944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30200" y="-17148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Haot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động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tách</a:t>
            </a:r>
            <a:r>
              <a:rPr lang="en-US" altLang="en-US" dirty="0" smtClean="0"/>
              <a:t> 9 </a:t>
            </a:r>
            <a:r>
              <a:rPr lang="en-US" altLang="en-US" dirty="0" err="1" smtClean="0"/>
              <a:t>đối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tượng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thành</a:t>
            </a:r>
            <a:r>
              <a:rPr lang="en-US" altLang="en-US" dirty="0" smtClean="0"/>
              <a:t> 2 </a:t>
            </a:r>
            <a:r>
              <a:rPr lang="en-US" altLang="en-US" dirty="0" err="1" smtClean="0"/>
              <a:t>phần</a:t>
            </a:r>
            <a:endParaRPr lang="en-US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152900" y="1353785"/>
            <a:ext cx="6477000" cy="4315178"/>
            <a:chOff x="4191000" y="1355760"/>
            <a:chExt cx="6477000" cy="43151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928" y="1355760"/>
              <a:ext cx="4615072" cy="39871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1000" y="1683808"/>
              <a:ext cx="4615072" cy="3987130"/>
            </a:xfrm>
            <a:prstGeom prst="rect">
              <a:avLst/>
            </a:prstGeom>
          </p:spPr>
        </p:pic>
      </p:grpSp>
      <p:pic>
        <p:nvPicPr>
          <p:cNvPr id="20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66699" y="-657961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8782049" y="-525145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7708843" y="-5610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6486930" y="-639266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5408926" y="-589665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4041946" y="-538934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857792" y="-637291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1628260" y="-644153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-816723" y="-644152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 descr="G:\anh hoa\hoa cat\keo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495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48006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724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7</a:t>
            </a:r>
          </a:p>
        </p:txBody>
      </p:sp>
      <p:pic>
        <p:nvPicPr>
          <p:cNvPr id="8198" name="Picture 8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-3810" y="-754573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8292525" y="-594739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7205290" y="-566359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6052476" y="-639138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4914900" y="-671329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385061" y="-680854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1133766" y="-661803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-990601" y="-754571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8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2" descr="G:\anh hoa\hoa cat\keo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52400"/>
            <a:ext cx="6096000" cy="75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48006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48006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6</a:t>
            </a:r>
          </a:p>
        </p:txBody>
      </p:sp>
      <p:pic>
        <p:nvPicPr>
          <p:cNvPr id="9222" name="Picture 8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ke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372">
            <a:off x="4267200" y="1828800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19776">
            <a:off x="2819400" y="7620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1064517" y="-43773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280014" y="-402852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3235779" y="-454547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4437413" y="-476198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5526664" y="-471364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6556631" y="-526677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7752113" y="-547565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8898544" y="-589347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G:\anh hoa\hoa cat\1ke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9996100" y="-609984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4" descr="G:\anh hoa\hoa cat\keo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52400"/>
            <a:ext cx="6096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57600" y="48768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000" y="48768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5</a:t>
            </a:r>
          </a:p>
        </p:txBody>
      </p:sp>
      <p:pic>
        <p:nvPicPr>
          <p:cNvPr id="10246" name="Picture 8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793">
            <a:off x="3467100" y="8001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61907">
            <a:off x="2857500" y="5715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061">
            <a:off x="3124200" y="2514600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ke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9254">
            <a:off x="4079875" y="2168525"/>
            <a:ext cx="1384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1153496" y="-63549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281063" y="-679167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3413723" y="-751463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4472978" y="-749241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5527846" y="-79119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6587100" y="-786477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7630646" y="-786476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8793921" y="-825441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9837467" y="-891252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81200" y="27432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64008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51816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1200" y="39624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24800" y="1524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500" b="1" dirty="0">
                <a:latin typeface=".VnAvant" pitchFamily="34" charset="0"/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2800" y="4419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6400" y="3124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31242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96400" y="182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62800" y="182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96400" y="563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2800" y="56388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96400" y="4419600"/>
            <a:ext cx="99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000" b="1" dirty="0">
                <a:latin typeface=".VnAvant" pitchFamily="34" charset="0"/>
              </a:rPr>
              <a:t>6</a:t>
            </a:r>
          </a:p>
        </p:txBody>
      </p:sp>
      <p:cxnSp>
        <p:nvCxnSpPr>
          <p:cNvPr id="21" name="Straight Arrow Connector 20"/>
          <p:cNvCxnSpPr>
            <a:stCxn id="11" idx="2"/>
            <a:endCxn id="16" idx="0"/>
          </p:cNvCxnSpPr>
          <p:nvPr/>
        </p:nvCxnSpPr>
        <p:spPr>
          <a:xfrm rot="5400000">
            <a:off x="7962900" y="106680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5" idx="0"/>
          </p:cNvCxnSpPr>
          <p:nvPr/>
        </p:nvCxnSpPr>
        <p:spPr>
          <a:xfrm rot="16200000" flipH="1">
            <a:off x="9029700" y="106680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3434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 descr="G:\anh hoa\hoa cat\keo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495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33800" y="4724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29400" y="4724400"/>
            <a:ext cx="114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.VnAvant" pitchFamily="34" charset="0"/>
              </a:rPr>
              <a:t>8</a:t>
            </a:r>
          </a:p>
        </p:txBody>
      </p:sp>
      <p:pic>
        <p:nvPicPr>
          <p:cNvPr id="14342" name="Picture 10" descr="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95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:\anh hoa\hoa cat\1ke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2155">
            <a:off x="2688244" y="1228533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399" y="428978"/>
            <a:ext cx="784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Gộp</a:t>
            </a:r>
            <a:r>
              <a:rPr lang="en-US" sz="3600" dirty="0" smtClean="0"/>
              <a:t> 2 </a:t>
            </a:r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tượng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lượng</a:t>
            </a:r>
            <a:r>
              <a:rPr lang="en-US" sz="3600" dirty="0" smtClean="0"/>
              <a:t> 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45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57391E-6 C 0.00348 -0.01365 0.01441 -0.01966 0.02414 -0.02244 C 0.04063 -0.03701 0.06337 -0.03516 0.08195 -0.04025 C 0.22535 -0.03886 0.19514 -0.04395 0.26511 -0.03215 C 0.27223 -0.02891 0.27934 -0.02614 0.28681 -0.02406 C 0.34983 -0.02568 0.32622 -0.02568 0.35799 -0.02568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222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Ôn luyện củng cố </vt:lpstr>
      <vt:lpstr>Haot động tách 9 đối tượng thành 2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luyện củng cố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6</cp:revision>
  <dcterms:created xsi:type="dcterms:W3CDTF">2025-02-11T00:21:38Z</dcterms:created>
  <dcterms:modified xsi:type="dcterms:W3CDTF">2025-02-11T07:08:48Z</dcterms:modified>
</cp:coreProperties>
</file>