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55" d="100"/>
          <a:sy n="55" d="100"/>
        </p:scale>
        <p:origin x="102" y="1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DA9E1-5F3C-4607-91D8-5F92839B6BE2}" type="datetimeFigureOut">
              <a:rPr lang="en-US" smtClean="0"/>
              <a:t>1/21/2025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E83164-F2C2-4D22-8380-CA64819972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17999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DA9E1-5F3C-4607-91D8-5F92839B6BE2}" type="datetimeFigureOut">
              <a:rPr lang="en-US" smtClean="0"/>
              <a:t>1/21/2025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E83164-F2C2-4D22-8380-CA64819972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73379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DA9E1-5F3C-4607-91D8-5F92839B6BE2}" type="datetimeFigureOut">
              <a:rPr lang="en-US" smtClean="0"/>
              <a:t>1/21/2025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E83164-F2C2-4D22-8380-CA64819972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47926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DA9E1-5F3C-4607-91D8-5F92839B6BE2}" type="datetimeFigureOut">
              <a:rPr lang="en-US" smtClean="0"/>
              <a:t>1/21/2025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E83164-F2C2-4D22-8380-CA64819972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68458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DA9E1-5F3C-4607-91D8-5F92839B6BE2}" type="datetimeFigureOut">
              <a:rPr lang="en-US" smtClean="0"/>
              <a:t>1/21/2025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E83164-F2C2-4D22-8380-CA64819972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94754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DA9E1-5F3C-4607-91D8-5F92839B6BE2}" type="datetimeFigureOut">
              <a:rPr lang="en-US" smtClean="0"/>
              <a:t>1/21/2025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E83164-F2C2-4D22-8380-CA64819972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55351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DA9E1-5F3C-4607-91D8-5F92839B6BE2}" type="datetimeFigureOut">
              <a:rPr lang="en-US" smtClean="0"/>
              <a:t>1/21/2025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E83164-F2C2-4D22-8380-CA64819972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60272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DA9E1-5F3C-4607-91D8-5F92839B6BE2}" type="datetimeFigureOut">
              <a:rPr lang="en-US" smtClean="0"/>
              <a:t>1/21/2025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E83164-F2C2-4D22-8380-CA64819972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12765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DA9E1-5F3C-4607-91D8-5F92839B6BE2}" type="datetimeFigureOut">
              <a:rPr lang="en-US" smtClean="0"/>
              <a:t>1/21/2025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E83164-F2C2-4D22-8380-CA64819972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61022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DA9E1-5F3C-4607-91D8-5F92839B6BE2}" type="datetimeFigureOut">
              <a:rPr lang="en-US" smtClean="0"/>
              <a:t>1/21/2025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E83164-F2C2-4D22-8380-CA64819972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7395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DA9E1-5F3C-4607-91D8-5F92839B6BE2}" type="datetimeFigureOut">
              <a:rPr lang="en-US" smtClean="0"/>
              <a:t>1/21/2025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E83164-F2C2-4D22-8380-CA64819972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2891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BDA9E1-5F3C-4607-91D8-5F92839B6BE2}" type="datetimeFigureOut">
              <a:rPr lang="en-US" smtClean="0"/>
              <a:t>1/21/2025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E83164-F2C2-4D22-8380-CA64819972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08576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 Box 15"/>
          <p:cNvSpPr txBox="1">
            <a:spLocks noChangeArrowheads="1"/>
          </p:cNvSpPr>
          <p:nvPr/>
        </p:nvSpPr>
        <p:spPr bwMode="auto">
          <a:xfrm>
            <a:off x="1908174" y="1916113"/>
            <a:ext cx="8257117" cy="1785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Lĩnh</a:t>
            </a:r>
            <a:r>
              <a:rPr lang="en-US" altLang="en-US" sz="20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vực</a:t>
            </a:r>
            <a:r>
              <a:rPr lang="en-US" altLang="en-US" sz="20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phát</a:t>
            </a:r>
            <a:r>
              <a:rPr lang="en-US" altLang="en-US" sz="20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triển</a:t>
            </a:r>
            <a:r>
              <a:rPr lang="en-US" altLang="en-US" sz="20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ngôn</a:t>
            </a:r>
            <a:r>
              <a:rPr lang="en-US" altLang="en-US" sz="20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endParaRPr lang="en-US" altLang="en-US" sz="20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altLang="en-US" sz="20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tài</a:t>
            </a:r>
            <a:r>
              <a:rPr lang="en-US" altLang="en-US" sz="20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en-US" sz="20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altLang="en-US" sz="20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altLang="en-US" sz="20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altLang="en-US" sz="20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nói</a:t>
            </a:r>
            <a:r>
              <a:rPr lang="en-US" altLang="en-US" sz="20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</a:t>
            </a:r>
            <a:r>
              <a:rPr lang="en-US" altLang="en-US" sz="20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hào</a:t>
            </a:r>
            <a:r>
              <a:rPr lang="en-US" altLang="en-US" sz="20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altLang="en-US" sz="20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cà</a:t>
            </a:r>
            <a:r>
              <a:rPr lang="en-US" altLang="en-US" sz="20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rốt</a:t>
            </a:r>
            <a:endParaRPr lang="en-US" altLang="en-US" sz="20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Lứa</a:t>
            </a:r>
            <a:r>
              <a:rPr lang="en-US" altLang="en-US" sz="20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tuổi</a:t>
            </a:r>
            <a:r>
              <a:rPr lang="en-US" altLang="en-US" sz="20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24-36 </a:t>
            </a:r>
            <a:r>
              <a:rPr lang="en-US" altLang="en-US" sz="20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endParaRPr lang="en-US" altLang="en-US" sz="20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Giáo</a:t>
            </a:r>
            <a:r>
              <a:rPr lang="en-US" altLang="en-US" sz="20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viên</a:t>
            </a:r>
            <a:r>
              <a:rPr lang="en-US" altLang="en-US" sz="20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en-US" sz="20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Phạm</a:t>
            </a:r>
            <a:r>
              <a:rPr lang="en-US" altLang="en-US" sz="20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Thị</a:t>
            </a:r>
            <a:r>
              <a:rPr lang="en-US" altLang="en-US" sz="20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Thu </a:t>
            </a:r>
            <a:r>
              <a:rPr lang="en-US" altLang="en-US" sz="20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</a:t>
            </a:r>
            <a:r>
              <a:rPr lang="en-US" altLang="en-US" sz="20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altLang="en-US" sz="20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Nguyễn</a:t>
            </a:r>
            <a:r>
              <a:rPr lang="en-US" altLang="en-US" sz="20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Diệu</a:t>
            </a:r>
            <a:r>
              <a:rPr lang="en-US" altLang="en-US" sz="20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Linh</a:t>
            </a:r>
            <a:endParaRPr lang="en-US" altLang="en-US" sz="20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19"/>
          <p:cNvSpPr txBox="1">
            <a:spLocks noChangeArrowheads="1"/>
          </p:cNvSpPr>
          <p:nvPr/>
        </p:nvSpPr>
        <p:spPr bwMode="auto">
          <a:xfrm>
            <a:off x="855663" y="430213"/>
            <a:ext cx="11070167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vi-VN" altLang="en-US" sz="20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ỦY BAN NHÂN DÂN </a:t>
            </a:r>
            <a:r>
              <a:rPr lang="en-US" altLang="en-US" sz="20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QUẬN LONG BIÊN</a:t>
            </a:r>
            <a:endParaRPr lang="vi-VN" altLang="en-US" sz="2000" b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vi-VN" altLang="en-US" sz="20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 </a:t>
            </a:r>
            <a:r>
              <a:rPr lang="en-US" altLang="en-US" sz="20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MẦM NON CỰ KHỐI</a:t>
            </a:r>
          </a:p>
        </p:txBody>
      </p:sp>
    </p:spTree>
    <p:extLst>
      <p:ext uri="{BB962C8B-B14F-4D97-AF65-F5344CB8AC3E}">
        <p14:creationId xmlns:p14="http://schemas.microsoft.com/office/powerpoint/2010/main" val="32710069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1198180" y="522661"/>
            <a:ext cx="10552386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i="0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</a:rPr>
              <a:t>I. </a:t>
            </a:r>
            <a:r>
              <a:rPr lang="en-US" sz="2800" b="1" i="0" dirty="0" err="1" smtClean="0">
                <a:solidFill>
                  <a:srgbClr val="7030A0"/>
                </a:solidFill>
                <a:effectLst/>
                <a:latin typeface="Times New Roman" panose="02020603050405020304" pitchFamily="18" charset="0"/>
              </a:rPr>
              <a:t>Mục</a:t>
            </a:r>
            <a:r>
              <a:rPr lang="en-US" sz="2800" b="1" i="0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en-US" sz="2800" b="1" i="0" dirty="0" err="1" smtClean="0">
                <a:solidFill>
                  <a:srgbClr val="7030A0"/>
                </a:solidFill>
                <a:effectLst/>
                <a:latin typeface="Times New Roman" panose="02020603050405020304" pitchFamily="18" charset="0"/>
              </a:rPr>
              <a:t>đích</a:t>
            </a:r>
            <a:r>
              <a:rPr lang="en-US" sz="2800" b="1" i="0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</a:rPr>
              <a:t> – </a:t>
            </a:r>
            <a:r>
              <a:rPr lang="en-US" sz="2800" b="1" i="0" dirty="0" err="1" smtClean="0">
                <a:solidFill>
                  <a:srgbClr val="7030A0"/>
                </a:solidFill>
                <a:effectLst/>
                <a:latin typeface="Times New Roman" panose="02020603050405020304" pitchFamily="18" charset="0"/>
              </a:rPr>
              <a:t>yêu</a:t>
            </a:r>
            <a:r>
              <a:rPr lang="en-US" sz="2800" b="1" i="0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en-US" sz="2800" b="1" i="0" dirty="0" err="1" smtClean="0">
                <a:solidFill>
                  <a:srgbClr val="7030A0"/>
                </a:solidFill>
                <a:effectLst/>
                <a:latin typeface="Times New Roman" panose="02020603050405020304" pitchFamily="18" charset="0"/>
              </a:rPr>
              <a:t>cầu</a:t>
            </a:r>
            <a:endParaRPr lang="en-US" sz="2800" b="1" i="0" dirty="0" smtClean="0">
              <a:solidFill>
                <a:srgbClr val="7030A0"/>
              </a:solidFill>
              <a:effectLst/>
              <a:latin typeface="Times New Roman" panose="02020603050405020304" pitchFamily="18" charset="0"/>
            </a:endParaRPr>
          </a:p>
          <a:p>
            <a:r>
              <a:rPr lang="en-US" sz="2800" b="1" i="0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</a:rPr>
              <a:t>1.</a:t>
            </a:r>
            <a:r>
              <a:rPr lang="en-US" sz="2800" b="0" i="0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</a:rPr>
              <a:t> </a:t>
            </a:r>
            <a:r>
              <a:rPr lang="en-US" sz="2800" b="1" i="0" dirty="0" err="1" smtClean="0">
                <a:solidFill>
                  <a:srgbClr val="7030A0"/>
                </a:solidFill>
                <a:effectLst/>
                <a:latin typeface="Times New Roman" panose="02020603050405020304" pitchFamily="18" charset="0"/>
              </a:rPr>
              <a:t>Kiếnthức</a:t>
            </a:r>
            <a:r>
              <a:rPr lang="en-US" sz="2800" b="1" i="0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</a:rPr>
              <a:t>:</a:t>
            </a:r>
            <a:endParaRPr lang="en-US" sz="2800" b="0" i="0" dirty="0" smtClean="0">
              <a:solidFill>
                <a:srgbClr val="7030A0"/>
              </a:solidFill>
              <a:effectLst/>
              <a:latin typeface="Times New Roman" panose="02020603050405020304" pitchFamily="18" charset="0"/>
            </a:endParaRPr>
          </a:p>
          <a:p>
            <a:r>
              <a:rPr lang="en-US" sz="2800" b="0" i="0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</a:rPr>
              <a:t>- </a:t>
            </a:r>
            <a:r>
              <a:rPr lang="en-US" sz="2800" b="0" i="0" dirty="0" err="1" smtClean="0">
                <a:solidFill>
                  <a:srgbClr val="7030A0"/>
                </a:solidFill>
                <a:effectLst/>
                <a:latin typeface="Times New Roman" panose="02020603050405020304" pitchFamily="18" charset="0"/>
              </a:rPr>
              <a:t>Trẻ</a:t>
            </a:r>
            <a:r>
              <a:rPr lang="en-US" sz="2800" b="0" i="0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en-US" sz="2800" b="0" i="0" dirty="0" err="1" smtClean="0">
                <a:solidFill>
                  <a:srgbClr val="7030A0"/>
                </a:solidFill>
                <a:effectLst/>
                <a:latin typeface="Times New Roman" panose="02020603050405020304" pitchFamily="18" charset="0"/>
              </a:rPr>
              <a:t>nhận</a:t>
            </a:r>
            <a:r>
              <a:rPr lang="en-US" sz="2800" b="0" i="0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en-US" sz="2800" b="0" i="0" dirty="0" err="1" smtClean="0">
                <a:solidFill>
                  <a:srgbClr val="7030A0"/>
                </a:solidFill>
                <a:effectLst/>
                <a:latin typeface="Times New Roman" panose="02020603050405020304" pitchFamily="18" charset="0"/>
              </a:rPr>
              <a:t>biết</a:t>
            </a:r>
            <a:r>
              <a:rPr lang="en-US" sz="2800" b="0" i="0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en-US" sz="2800" b="0" i="0" dirty="0" err="1" smtClean="0">
                <a:solidFill>
                  <a:srgbClr val="7030A0"/>
                </a:solidFill>
                <a:effectLst/>
                <a:latin typeface="Times New Roman" panose="02020603050405020304" pitchFamily="18" charset="0"/>
              </a:rPr>
              <a:t>gọi</a:t>
            </a:r>
            <a:r>
              <a:rPr lang="en-US" sz="2800" b="0" i="0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en-US" sz="2800" b="0" i="0" dirty="0" err="1" smtClean="0">
                <a:solidFill>
                  <a:srgbClr val="7030A0"/>
                </a:solidFill>
                <a:effectLst/>
                <a:latin typeface="Times New Roman" panose="02020603050405020304" pitchFamily="18" charset="0"/>
              </a:rPr>
              <a:t>tên</a:t>
            </a:r>
            <a:r>
              <a:rPr lang="en-US" sz="2800" b="0" i="0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</a:rPr>
              <a:t>: </a:t>
            </a:r>
            <a:r>
              <a:rPr lang="en-US" sz="2800" b="0" i="0" dirty="0" err="1" smtClean="0">
                <a:solidFill>
                  <a:srgbClr val="7030A0"/>
                </a:solidFill>
                <a:effectLst/>
                <a:latin typeface="Times New Roman" panose="02020603050405020304" pitchFamily="18" charset="0"/>
              </a:rPr>
              <a:t>Củ</a:t>
            </a:r>
            <a:r>
              <a:rPr lang="en-US" sz="2800" b="0" i="0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en-US" sz="2800" b="0" i="0" dirty="0" err="1" smtClean="0">
                <a:solidFill>
                  <a:srgbClr val="7030A0"/>
                </a:solidFill>
                <a:effectLst/>
                <a:latin typeface="Times New Roman" panose="02020603050405020304" pitchFamily="18" charset="0"/>
              </a:rPr>
              <a:t>su</a:t>
            </a:r>
            <a:r>
              <a:rPr lang="en-US" sz="2800" b="0" i="0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en-US" sz="2800" b="0" i="0" dirty="0" err="1" smtClean="0">
                <a:solidFill>
                  <a:srgbClr val="7030A0"/>
                </a:solidFill>
                <a:effectLst/>
                <a:latin typeface="Times New Roman" panose="02020603050405020304" pitchFamily="18" charset="0"/>
              </a:rPr>
              <a:t>hào</a:t>
            </a:r>
            <a:r>
              <a:rPr lang="en-US" sz="2800" b="0" i="0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en-US" sz="2800" b="0" i="0" dirty="0" err="1" smtClean="0">
                <a:solidFill>
                  <a:srgbClr val="7030A0"/>
                </a:solidFill>
                <a:effectLst/>
                <a:latin typeface="Times New Roman" panose="02020603050405020304" pitchFamily="18" charset="0"/>
              </a:rPr>
              <a:t>củ</a:t>
            </a:r>
            <a:r>
              <a:rPr lang="en-US" sz="2800" b="0" i="0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en-US" sz="2800" b="0" i="0" dirty="0" err="1" smtClean="0">
                <a:solidFill>
                  <a:srgbClr val="7030A0"/>
                </a:solidFill>
                <a:effectLst/>
                <a:latin typeface="Times New Roman" panose="02020603050405020304" pitchFamily="18" charset="0"/>
              </a:rPr>
              <a:t>cà</a:t>
            </a:r>
            <a:r>
              <a:rPr lang="en-US" sz="2800" b="0" i="0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en-US" sz="2800" b="0" i="0" dirty="0" err="1" smtClean="0">
                <a:solidFill>
                  <a:srgbClr val="7030A0"/>
                </a:solidFill>
                <a:effectLst/>
                <a:latin typeface="Times New Roman" panose="02020603050405020304" pitchFamily="18" charset="0"/>
              </a:rPr>
              <a:t>rốt</a:t>
            </a:r>
            <a:endParaRPr lang="en-US" sz="2800" b="0" i="0" dirty="0" smtClean="0">
              <a:solidFill>
                <a:srgbClr val="7030A0"/>
              </a:solidFill>
              <a:effectLst/>
              <a:latin typeface="Times New Roman" panose="02020603050405020304" pitchFamily="18" charset="0"/>
            </a:endParaRPr>
          </a:p>
          <a:p>
            <a:r>
              <a:rPr lang="en-US" sz="2800" b="0" i="0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</a:rPr>
              <a:t>- </a:t>
            </a:r>
            <a:r>
              <a:rPr lang="en-US" sz="2800" b="0" i="0" dirty="0" err="1" smtClean="0">
                <a:solidFill>
                  <a:srgbClr val="7030A0"/>
                </a:solidFill>
                <a:effectLst/>
                <a:latin typeface="Times New Roman" panose="02020603050405020304" pitchFamily="18" charset="0"/>
              </a:rPr>
              <a:t>Trẻ</a:t>
            </a:r>
            <a:r>
              <a:rPr lang="en-US" sz="2800" b="0" i="0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en-US" sz="2800" b="0" i="0" dirty="0" err="1" smtClean="0">
                <a:solidFill>
                  <a:srgbClr val="7030A0"/>
                </a:solidFill>
                <a:effectLst/>
                <a:latin typeface="Times New Roman" panose="02020603050405020304" pitchFamily="18" charset="0"/>
              </a:rPr>
              <a:t>biết</a:t>
            </a:r>
            <a:r>
              <a:rPr lang="en-US" sz="2800" b="0" i="0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en-US" sz="2800" b="0" i="0" dirty="0" err="1" smtClean="0">
                <a:solidFill>
                  <a:srgbClr val="7030A0"/>
                </a:solidFill>
                <a:effectLst/>
                <a:latin typeface="Times New Roman" panose="02020603050405020304" pitchFamily="18" charset="0"/>
              </a:rPr>
              <a:t>đặc</a:t>
            </a:r>
            <a:r>
              <a:rPr lang="en-US" sz="2800" b="0" i="0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en-US" sz="2800" b="0" i="0" dirty="0" err="1" smtClean="0">
                <a:solidFill>
                  <a:srgbClr val="7030A0"/>
                </a:solidFill>
                <a:effectLst/>
                <a:latin typeface="Times New Roman" panose="02020603050405020304" pitchFamily="18" charset="0"/>
              </a:rPr>
              <a:t>điểm</a:t>
            </a:r>
            <a:r>
              <a:rPr lang="en-US" sz="2800" b="0" i="0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en-US" sz="2800" b="0" i="0" dirty="0" err="1" smtClean="0">
                <a:solidFill>
                  <a:srgbClr val="7030A0"/>
                </a:solidFill>
                <a:effectLst/>
                <a:latin typeface="Times New Roman" panose="02020603050405020304" pitchFamily="18" charset="0"/>
              </a:rPr>
              <a:t>nổi</a:t>
            </a:r>
            <a:r>
              <a:rPr lang="en-US" sz="2800" b="0" i="0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en-US" sz="2800" b="0" i="0" dirty="0" err="1" smtClean="0">
                <a:solidFill>
                  <a:srgbClr val="7030A0"/>
                </a:solidFill>
                <a:effectLst/>
                <a:latin typeface="Times New Roman" panose="02020603050405020304" pitchFamily="18" charset="0"/>
              </a:rPr>
              <a:t>bật</a:t>
            </a:r>
            <a:r>
              <a:rPr lang="en-US" sz="2800" b="0" i="0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en-US" sz="2800" b="0" i="0" dirty="0" err="1" smtClean="0">
                <a:solidFill>
                  <a:srgbClr val="7030A0"/>
                </a:solidFill>
                <a:effectLst/>
                <a:latin typeface="Times New Roman" panose="02020603050405020304" pitchFamily="18" charset="0"/>
              </a:rPr>
              <a:t>của</a:t>
            </a:r>
            <a:r>
              <a:rPr lang="en-US" sz="2800" b="0" i="0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en-US" sz="2800" b="0" i="0" dirty="0" err="1" smtClean="0">
                <a:solidFill>
                  <a:srgbClr val="7030A0"/>
                </a:solidFill>
                <a:effectLst/>
                <a:latin typeface="Times New Roman" panose="02020603050405020304" pitchFamily="18" charset="0"/>
              </a:rPr>
              <a:t>củ</a:t>
            </a:r>
            <a:r>
              <a:rPr lang="en-US" sz="2800" b="0" i="0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en-US" sz="2800" b="0" i="0" dirty="0" err="1" smtClean="0">
                <a:solidFill>
                  <a:srgbClr val="7030A0"/>
                </a:solidFill>
                <a:effectLst/>
                <a:latin typeface="Times New Roman" panose="02020603050405020304" pitchFamily="18" charset="0"/>
              </a:rPr>
              <a:t>su</a:t>
            </a:r>
            <a:r>
              <a:rPr lang="en-US" sz="2800" b="0" i="0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en-US" sz="2800" b="0" i="0" dirty="0" err="1" smtClean="0">
                <a:solidFill>
                  <a:srgbClr val="7030A0"/>
                </a:solidFill>
                <a:effectLst/>
                <a:latin typeface="Times New Roman" panose="02020603050405020304" pitchFamily="18" charset="0"/>
              </a:rPr>
              <a:t>hào</a:t>
            </a:r>
            <a:r>
              <a:rPr lang="en-US" sz="2800" b="0" i="0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en-US" sz="2800" b="0" i="0" dirty="0" err="1" smtClean="0">
                <a:solidFill>
                  <a:srgbClr val="7030A0"/>
                </a:solidFill>
                <a:effectLst/>
                <a:latin typeface="Times New Roman" panose="02020603050405020304" pitchFamily="18" charset="0"/>
              </a:rPr>
              <a:t>củ</a:t>
            </a:r>
            <a:r>
              <a:rPr lang="en-US" sz="2800" b="0" i="0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en-US" sz="2800" b="0" i="0" dirty="0" err="1" smtClean="0">
                <a:solidFill>
                  <a:srgbClr val="7030A0"/>
                </a:solidFill>
                <a:effectLst/>
                <a:latin typeface="Times New Roman" panose="02020603050405020304" pitchFamily="18" charset="0"/>
              </a:rPr>
              <a:t>cà</a:t>
            </a:r>
            <a:r>
              <a:rPr lang="en-US" sz="2800" b="0" i="0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en-US" sz="2800" b="0" i="0" dirty="0" err="1" smtClean="0">
                <a:solidFill>
                  <a:srgbClr val="7030A0"/>
                </a:solidFill>
                <a:effectLst/>
                <a:latin typeface="Times New Roman" panose="02020603050405020304" pitchFamily="18" charset="0"/>
              </a:rPr>
              <a:t>rốt</a:t>
            </a:r>
            <a:r>
              <a:rPr lang="en-US" sz="2800" b="0" i="0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</a:rPr>
              <a:t>.</a:t>
            </a:r>
          </a:p>
          <a:p>
            <a:r>
              <a:rPr lang="en-US" sz="2800" b="0" i="0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</a:rPr>
              <a:t>- </a:t>
            </a:r>
            <a:r>
              <a:rPr lang="en-US" sz="2800" b="0" i="0" dirty="0" err="1" smtClean="0">
                <a:solidFill>
                  <a:srgbClr val="7030A0"/>
                </a:solidFill>
                <a:effectLst/>
                <a:latin typeface="Times New Roman" panose="02020603050405020304" pitchFamily="18" charset="0"/>
              </a:rPr>
              <a:t>Biết</a:t>
            </a:r>
            <a:r>
              <a:rPr lang="en-US" sz="2800" b="0" i="0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en-US" sz="2800" b="0" i="0" dirty="0" err="1" smtClean="0">
                <a:solidFill>
                  <a:srgbClr val="7030A0"/>
                </a:solidFill>
                <a:effectLst/>
                <a:latin typeface="Times New Roman" panose="02020603050405020304" pitchFamily="18" charset="0"/>
              </a:rPr>
              <a:t>củ</a:t>
            </a:r>
            <a:r>
              <a:rPr lang="en-US" sz="2800" b="0" i="0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en-US" sz="2800" b="0" i="0" dirty="0" err="1" smtClean="0">
                <a:solidFill>
                  <a:srgbClr val="7030A0"/>
                </a:solidFill>
                <a:effectLst/>
                <a:latin typeface="Times New Roman" panose="02020603050405020304" pitchFamily="18" charset="0"/>
              </a:rPr>
              <a:t>su</a:t>
            </a:r>
            <a:r>
              <a:rPr lang="en-US" sz="2800" b="0" i="0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en-US" sz="2800" b="0" i="0" dirty="0" err="1" smtClean="0">
                <a:solidFill>
                  <a:srgbClr val="7030A0"/>
                </a:solidFill>
                <a:effectLst/>
                <a:latin typeface="Times New Roman" panose="02020603050405020304" pitchFamily="18" charset="0"/>
              </a:rPr>
              <a:t>hào</a:t>
            </a:r>
            <a:r>
              <a:rPr lang="en-US" sz="2800" b="0" i="0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en-US" sz="2800" b="0" i="0" dirty="0" err="1" smtClean="0">
                <a:solidFill>
                  <a:srgbClr val="7030A0"/>
                </a:solidFill>
                <a:effectLst/>
                <a:latin typeface="Times New Roman" panose="02020603050405020304" pitchFamily="18" charset="0"/>
              </a:rPr>
              <a:t>và</a:t>
            </a:r>
            <a:r>
              <a:rPr lang="en-US" sz="2800" b="0" i="0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en-US" sz="2800" b="0" i="0" dirty="0" err="1" smtClean="0">
                <a:solidFill>
                  <a:srgbClr val="7030A0"/>
                </a:solidFill>
                <a:effectLst/>
                <a:latin typeface="Times New Roman" panose="02020603050405020304" pitchFamily="18" charset="0"/>
              </a:rPr>
              <a:t>củ</a:t>
            </a:r>
            <a:r>
              <a:rPr lang="en-US" sz="2800" b="0" i="0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en-US" sz="2800" b="0" i="0" dirty="0" err="1" smtClean="0">
                <a:solidFill>
                  <a:srgbClr val="7030A0"/>
                </a:solidFill>
                <a:effectLst/>
                <a:latin typeface="Times New Roman" panose="02020603050405020304" pitchFamily="18" charset="0"/>
              </a:rPr>
              <a:t>cà</a:t>
            </a:r>
            <a:r>
              <a:rPr lang="en-US" sz="2800" b="0" i="0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en-US" sz="2800" b="0" i="0" dirty="0" err="1" smtClean="0">
                <a:solidFill>
                  <a:srgbClr val="7030A0"/>
                </a:solidFill>
                <a:effectLst/>
                <a:latin typeface="Times New Roman" panose="02020603050405020304" pitchFamily="18" charset="0"/>
              </a:rPr>
              <a:t>rốt</a:t>
            </a:r>
            <a:r>
              <a:rPr lang="en-US" sz="2800" b="0" i="0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en-US" sz="2800" b="0" i="0" dirty="0" err="1" smtClean="0">
                <a:solidFill>
                  <a:srgbClr val="7030A0"/>
                </a:solidFill>
                <a:effectLst/>
                <a:latin typeface="Times New Roman" panose="02020603050405020304" pitchFamily="18" charset="0"/>
              </a:rPr>
              <a:t>là</a:t>
            </a:r>
            <a:r>
              <a:rPr lang="en-US" sz="2800" b="0" i="0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en-US" sz="2800" b="0" i="0" dirty="0" err="1" smtClean="0">
                <a:solidFill>
                  <a:srgbClr val="7030A0"/>
                </a:solidFill>
                <a:effectLst/>
                <a:latin typeface="Times New Roman" panose="02020603050405020304" pitchFamily="18" charset="0"/>
              </a:rPr>
              <a:t>loại</a:t>
            </a:r>
            <a:r>
              <a:rPr lang="en-US" sz="2800" b="0" i="0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en-US" sz="2800" b="0" i="0" dirty="0" err="1" smtClean="0">
                <a:solidFill>
                  <a:srgbClr val="7030A0"/>
                </a:solidFill>
                <a:effectLst/>
                <a:latin typeface="Times New Roman" panose="02020603050405020304" pitchFamily="18" charset="0"/>
              </a:rPr>
              <a:t>rau</a:t>
            </a:r>
            <a:r>
              <a:rPr lang="en-US" sz="2800" b="0" i="0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en-US" sz="2800" b="0" i="0" dirty="0" err="1" smtClean="0">
                <a:solidFill>
                  <a:srgbClr val="7030A0"/>
                </a:solidFill>
                <a:effectLst/>
                <a:latin typeface="Times New Roman" panose="02020603050405020304" pitchFamily="18" charset="0"/>
              </a:rPr>
              <a:t>ăn</a:t>
            </a:r>
            <a:r>
              <a:rPr lang="en-US" sz="2800" b="0" i="0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en-US" sz="2800" b="0" i="0" dirty="0" err="1" smtClean="0">
                <a:solidFill>
                  <a:srgbClr val="7030A0"/>
                </a:solidFill>
                <a:effectLst/>
                <a:latin typeface="Times New Roman" panose="02020603050405020304" pitchFamily="18" charset="0"/>
              </a:rPr>
              <a:t>củ</a:t>
            </a:r>
            <a:r>
              <a:rPr lang="en-US" sz="2800" b="0" i="0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</a:rPr>
              <a:t>.</a:t>
            </a:r>
          </a:p>
          <a:p>
            <a:r>
              <a:rPr lang="en-US" sz="2800" b="0" i="0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</a:rPr>
              <a:t>- </a:t>
            </a:r>
            <a:r>
              <a:rPr lang="en-US" sz="2800" b="0" i="0" dirty="0" err="1" smtClean="0">
                <a:solidFill>
                  <a:srgbClr val="7030A0"/>
                </a:solidFill>
                <a:effectLst/>
                <a:latin typeface="Times New Roman" panose="02020603050405020304" pitchFamily="18" charset="0"/>
              </a:rPr>
              <a:t>Cung</a:t>
            </a:r>
            <a:r>
              <a:rPr lang="en-US" sz="2800" b="0" i="0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en-US" sz="2800" b="0" i="0" dirty="0" err="1" smtClean="0">
                <a:solidFill>
                  <a:srgbClr val="7030A0"/>
                </a:solidFill>
                <a:effectLst/>
                <a:latin typeface="Times New Roman" panose="02020603050405020304" pitchFamily="18" charset="0"/>
              </a:rPr>
              <a:t>cấp</a:t>
            </a:r>
            <a:r>
              <a:rPr lang="en-US" sz="2800" b="0" i="0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en-US" sz="2800" b="0" i="0" dirty="0" err="1" smtClean="0">
                <a:solidFill>
                  <a:srgbClr val="7030A0"/>
                </a:solidFill>
                <a:effectLst/>
                <a:latin typeface="Times New Roman" panose="02020603050405020304" pitchFamily="18" charset="0"/>
              </a:rPr>
              <a:t>từ</a:t>
            </a:r>
            <a:r>
              <a:rPr lang="en-US" sz="2800" b="0" i="0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en-US" sz="2800" b="0" i="0" dirty="0" err="1" smtClean="0">
                <a:solidFill>
                  <a:srgbClr val="7030A0"/>
                </a:solidFill>
                <a:effectLst/>
                <a:latin typeface="Times New Roman" panose="02020603050405020304" pitchFamily="18" charset="0"/>
              </a:rPr>
              <a:t>mới</a:t>
            </a:r>
            <a:r>
              <a:rPr lang="en-US" sz="2800" b="0" i="0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</a:rPr>
              <a:t>: </a:t>
            </a:r>
            <a:r>
              <a:rPr lang="en-US" sz="2800" b="0" i="0" dirty="0" err="1" smtClean="0">
                <a:solidFill>
                  <a:srgbClr val="7030A0"/>
                </a:solidFill>
                <a:effectLst/>
                <a:latin typeface="Times New Roman" panose="02020603050405020304" pitchFamily="18" charset="0"/>
              </a:rPr>
              <a:t>củ</a:t>
            </a:r>
            <a:r>
              <a:rPr lang="en-US" sz="2800" b="0" i="0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en-US" sz="2800" b="0" i="0" dirty="0" err="1" smtClean="0">
                <a:solidFill>
                  <a:srgbClr val="7030A0"/>
                </a:solidFill>
                <a:effectLst/>
                <a:latin typeface="Times New Roman" panose="02020603050405020304" pitchFamily="18" charset="0"/>
              </a:rPr>
              <a:t>cà</a:t>
            </a:r>
            <a:r>
              <a:rPr lang="en-US" sz="2800" b="0" i="0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en-US" sz="2800" b="0" i="0" dirty="0" err="1" smtClean="0">
                <a:solidFill>
                  <a:srgbClr val="7030A0"/>
                </a:solidFill>
                <a:effectLst/>
                <a:latin typeface="Times New Roman" panose="02020603050405020304" pitchFamily="18" charset="0"/>
              </a:rPr>
              <a:t>rốt</a:t>
            </a:r>
            <a:r>
              <a:rPr lang="en-US" sz="2800" b="0" i="0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en-US" sz="2800" b="0" i="0" dirty="0" err="1" smtClean="0">
                <a:solidFill>
                  <a:srgbClr val="7030A0"/>
                </a:solidFill>
                <a:effectLst/>
                <a:latin typeface="Times New Roman" panose="02020603050405020304" pitchFamily="18" charset="0"/>
              </a:rPr>
              <a:t>củ</a:t>
            </a:r>
            <a:r>
              <a:rPr lang="en-US" sz="2800" b="0" i="0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en-US" sz="2800" b="0" i="0" dirty="0" err="1" smtClean="0">
                <a:solidFill>
                  <a:srgbClr val="7030A0"/>
                </a:solidFill>
                <a:effectLst/>
                <a:latin typeface="Times New Roman" panose="02020603050405020304" pitchFamily="18" charset="0"/>
              </a:rPr>
              <a:t>su</a:t>
            </a:r>
            <a:r>
              <a:rPr lang="en-US" sz="2800" b="0" i="0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en-US" sz="2800" b="0" i="0" dirty="0" err="1" smtClean="0">
                <a:solidFill>
                  <a:srgbClr val="7030A0"/>
                </a:solidFill>
                <a:effectLst/>
                <a:latin typeface="Times New Roman" panose="02020603050405020304" pitchFamily="18" charset="0"/>
              </a:rPr>
              <a:t>hào</a:t>
            </a:r>
            <a:r>
              <a:rPr lang="en-US" sz="2800" b="0" i="0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en-US" sz="2800" b="0" i="0" dirty="0" err="1" smtClean="0">
                <a:solidFill>
                  <a:srgbClr val="7030A0"/>
                </a:solidFill>
                <a:effectLst/>
                <a:latin typeface="Times New Roman" panose="02020603050405020304" pitchFamily="18" charset="0"/>
              </a:rPr>
              <a:t>cuốn</a:t>
            </a:r>
            <a:r>
              <a:rPr lang="en-US" sz="2800" b="0" i="0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en-US" sz="2800" b="0" i="0" dirty="0" err="1" smtClean="0">
                <a:solidFill>
                  <a:srgbClr val="7030A0"/>
                </a:solidFill>
                <a:effectLst/>
                <a:latin typeface="Times New Roman" panose="02020603050405020304" pitchFamily="18" charset="0"/>
              </a:rPr>
              <a:t>lá</a:t>
            </a:r>
            <a:r>
              <a:rPr lang="en-US" sz="2800" b="0" i="0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en-US" sz="2800" b="0" i="0" dirty="0" err="1" smtClean="0">
                <a:solidFill>
                  <a:srgbClr val="7030A0"/>
                </a:solidFill>
                <a:effectLst/>
                <a:latin typeface="Times New Roman" panose="02020603050405020304" pitchFamily="18" charset="0"/>
              </a:rPr>
              <a:t>củ</a:t>
            </a:r>
            <a:r>
              <a:rPr lang="en-US" sz="2800" b="0" i="0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en-US" sz="2800" b="0" i="0" dirty="0" err="1" smtClean="0">
                <a:solidFill>
                  <a:srgbClr val="7030A0"/>
                </a:solidFill>
                <a:effectLst/>
                <a:latin typeface="Times New Roman" panose="02020603050405020304" pitchFamily="18" charset="0"/>
              </a:rPr>
              <a:t>tròn</a:t>
            </a:r>
            <a:r>
              <a:rPr lang="en-US" sz="2800" b="0" i="0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en-US" sz="2800" b="0" i="0" dirty="0" err="1" smtClean="0">
                <a:solidFill>
                  <a:srgbClr val="7030A0"/>
                </a:solidFill>
                <a:effectLst/>
                <a:latin typeface="Times New Roman" panose="02020603050405020304" pitchFamily="18" charset="0"/>
              </a:rPr>
              <a:t>củ</a:t>
            </a:r>
            <a:r>
              <a:rPr lang="en-US" sz="2800" b="0" i="0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en-US" sz="2800" b="0" i="0" dirty="0" err="1" smtClean="0">
                <a:solidFill>
                  <a:srgbClr val="7030A0"/>
                </a:solidFill>
                <a:effectLst/>
                <a:latin typeface="Times New Roman" panose="02020603050405020304" pitchFamily="18" charset="0"/>
              </a:rPr>
              <a:t>dài</a:t>
            </a:r>
            <a:r>
              <a:rPr lang="en-US" sz="2800" b="0" i="0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</a:rPr>
              <a:t>.</a:t>
            </a:r>
          </a:p>
          <a:p>
            <a:r>
              <a:rPr lang="en-US" sz="2800" b="1" i="0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</a:rPr>
              <a:t>2.</a:t>
            </a:r>
            <a:r>
              <a:rPr lang="en-US" sz="2800" b="0" i="0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</a:rPr>
              <a:t> </a:t>
            </a:r>
            <a:r>
              <a:rPr lang="en-US" sz="2800" b="1" i="0" dirty="0" err="1" smtClean="0">
                <a:solidFill>
                  <a:srgbClr val="7030A0"/>
                </a:solidFill>
                <a:effectLst/>
                <a:latin typeface="Times New Roman" panose="02020603050405020304" pitchFamily="18" charset="0"/>
              </a:rPr>
              <a:t>Kỹ</a:t>
            </a:r>
            <a:r>
              <a:rPr lang="en-US" sz="2800" b="1" i="0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en-US" sz="2800" b="1" i="0" dirty="0" err="1" smtClean="0">
                <a:solidFill>
                  <a:srgbClr val="7030A0"/>
                </a:solidFill>
                <a:effectLst/>
                <a:latin typeface="Times New Roman" panose="02020603050405020304" pitchFamily="18" charset="0"/>
              </a:rPr>
              <a:t>năng</a:t>
            </a:r>
            <a:r>
              <a:rPr lang="en-US" sz="2800" b="1" i="0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</a:rPr>
              <a:t>:</a:t>
            </a:r>
            <a:endParaRPr lang="en-US" sz="2800" b="0" i="0" dirty="0" smtClean="0">
              <a:solidFill>
                <a:srgbClr val="7030A0"/>
              </a:solidFill>
              <a:effectLst/>
              <a:latin typeface="Times New Roman" panose="02020603050405020304" pitchFamily="18" charset="0"/>
            </a:endParaRPr>
          </a:p>
          <a:p>
            <a:r>
              <a:rPr lang="en-US" sz="2800" b="0" i="0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</a:rPr>
              <a:t>- </a:t>
            </a:r>
            <a:r>
              <a:rPr lang="en-US" sz="2800" b="0" i="0" dirty="0" err="1" smtClean="0">
                <a:solidFill>
                  <a:srgbClr val="7030A0"/>
                </a:solidFill>
                <a:effectLst/>
                <a:latin typeface="Times New Roman" panose="02020603050405020304" pitchFamily="18" charset="0"/>
              </a:rPr>
              <a:t>Trẻ</a:t>
            </a:r>
            <a:r>
              <a:rPr lang="en-US" sz="2800" b="0" i="0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en-US" sz="2800" b="0" i="0" dirty="0" err="1" smtClean="0">
                <a:solidFill>
                  <a:srgbClr val="7030A0"/>
                </a:solidFill>
                <a:effectLst/>
                <a:latin typeface="Times New Roman" panose="02020603050405020304" pitchFamily="18" charset="0"/>
              </a:rPr>
              <a:t>biết</a:t>
            </a:r>
            <a:r>
              <a:rPr lang="en-US" sz="2800" b="0" i="0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en-US" sz="2800" b="0" i="0" dirty="0" err="1" smtClean="0">
                <a:solidFill>
                  <a:srgbClr val="7030A0"/>
                </a:solidFill>
                <a:effectLst/>
                <a:latin typeface="Times New Roman" panose="02020603050405020304" pitchFamily="18" charset="0"/>
              </a:rPr>
              <a:t>trả</a:t>
            </a:r>
            <a:r>
              <a:rPr lang="en-US" sz="2800" b="0" i="0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en-US" sz="2800" b="0" i="0" dirty="0" err="1" smtClean="0">
                <a:solidFill>
                  <a:srgbClr val="7030A0"/>
                </a:solidFill>
                <a:effectLst/>
                <a:latin typeface="Times New Roman" panose="02020603050405020304" pitchFamily="18" charset="0"/>
              </a:rPr>
              <a:t>lời</a:t>
            </a:r>
            <a:r>
              <a:rPr lang="en-US" sz="2800" b="0" i="0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en-US" sz="2800" b="0" i="0" dirty="0" err="1" smtClean="0">
                <a:solidFill>
                  <a:srgbClr val="7030A0"/>
                </a:solidFill>
                <a:effectLst/>
                <a:latin typeface="Times New Roman" panose="02020603050405020304" pitchFamily="18" charset="0"/>
              </a:rPr>
              <a:t>các</a:t>
            </a:r>
            <a:r>
              <a:rPr lang="en-US" sz="2800" b="0" i="0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en-US" sz="2800" b="0" i="0" dirty="0" err="1" smtClean="0">
                <a:solidFill>
                  <a:srgbClr val="7030A0"/>
                </a:solidFill>
                <a:effectLst/>
                <a:latin typeface="Times New Roman" panose="02020603050405020304" pitchFamily="18" charset="0"/>
              </a:rPr>
              <a:t>câu</a:t>
            </a:r>
            <a:r>
              <a:rPr lang="en-US" sz="2800" b="0" i="0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en-US" sz="2800" b="0" i="0" dirty="0" err="1" smtClean="0">
                <a:solidFill>
                  <a:srgbClr val="7030A0"/>
                </a:solidFill>
                <a:effectLst/>
                <a:latin typeface="Times New Roman" panose="02020603050405020304" pitchFamily="18" charset="0"/>
              </a:rPr>
              <a:t>hỏi</a:t>
            </a:r>
            <a:r>
              <a:rPr lang="en-US" sz="2800" b="0" i="0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en-US" sz="2800" b="0" i="0" dirty="0" err="1" smtClean="0">
                <a:solidFill>
                  <a:srgbClr val="7030A0"/>
                </a:solidFill>
                <a:effectLst/>
                <a:latin typeface="Times New Roman" panose="02020603050405020304" pitchFamily="18" charset="0"/>
              </a:rPr>
              <a:t>của</a:t>
            </a:r>
            <a:r>
              <a:rPr lang="en-US" sz="2800" b="0" i="0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en-US" sz="2800" b="0" i="0" dirty="0" err="1" smtClean="0">
                <a:solidFill>
                  <a:srgbClr val="7030A0"/>
                </a:solidFill>
                <a:effectLst/>
                <a:latin typeface="Times New Roman" panose="02020603050405020304" pitchFamily="18" charset="0"/>
              </a:rPr>
              <a:t>cô</a:t>
            </a:r>
            <a:r>
              <a:rPr lang="en-US" sz="2800" b="0" i="0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en-US" sz="2800" b="0" i="0" dirty="0" err="1" smtClean="0">
                <a:solidFill>
                  <a:srgbClr val="7030A0"/>
                </a:solidFill>
                <a:effectLst/>
                <a:latin typeface="Times New Roman" panose="02020603050405020304" pitchFamily="18" charset="0"/>
              </a:rPr>
              <a:t>rõ</a:t>
            </a:r>
            <a:r>
              <a:rPr lang="en-US" sz="2800" b="0" i="0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en-US" sz="2800" b="0" i="0" dirty="0" err="1" smtClean="0">
                <a:solidFill>
                  <a:srgbClr val="7030A0"/>
                </a:solidFill>
                <a:effectLst/>
                <a:latin typeface="Times New Roman" panose="02020603050405020304" pitchFamily="18" charset="0"/>
              </a:rPr>
              <a:t>ràng</a:t>
            </a:r>
            <a:r>
              <a:rPr lang="en-US" sz="2800" b="0" i="0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</a:rPr>
              <a:t>.</a:t>
            </a:r>
          </a:p>
          <a:p>
            <a:r>
              <a:rPr lang="en-US" sz="2800" b="0" i="0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</a:rPr>
              <a:t>- </a:t>
            </a:r>
            <a:r>
              <a:rPr lang="en-US" sz="2800" b="0" i="0" dirty="0" err="1" smtClean="0">
                <a:solidFill>
                  <a:srgbClr val="7030A0"/>
                </a:solidFill>
                <a:effectLst/>
                <a:latin typeface="Times New Roman" panose="02020603050405020304" pitchFamily="18" charset="0"/>
              </a:rPr>
              <a:t>Trẻ</a:t>
            </a:r>
            <a:r>
              <a:rPr lang="en-US" sz="2800" b="0" i="0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en-US" sz="2800" b="0" i="0" dirty="0" err="1" smtClean="0">
                <a:solidFill>
                  <a:srgbClr val="7030A0"/>
                </a:solidFill>
                <a:effectLst/>
                <a:latin typeface="Times New Roman" panose="02020603050405020304" pitchFamily="18" charset="0"/>
              </a:rPr>
              <a:t>biết</a:t>
            </a:r>
            <a:r>
              <a:rPr lang="en-US" sz="2800" b="0" i="0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en-US" sz="2800" b="0" i="0" dirty="0" err="1" smtClean="0">
                <a:solidFill>
                  <a:srgbClr val="7030A0"/>
                </a:solidFill>
                <a:effectLst/>
                <a:latin typeface="Times New Roman" panose="02020603050405020304" pitchFamily="18" charset="0"/>
              </a:rPr>
              <a:t>cách</a:t>
            </a:r>
            <a:r>
              <a:rPr lang="en-US" sz="2800" b="0" i="0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en-US" sz="2800" b="0" i="0" dirty="0" err="1" smtClean="0">
                <a:solidFill>
                  <a:srgbClr val="7030A0"/>
                </a:solidFill>
                <a:effectLst/>
                <a:latin typeface="Times New Roman" panose="02020603050405020304" pitchFamily="18" charset="0"/>
              </a:rPr>
              <a:t>sử</a:t>
            </a:r>
            <a:r>
              <a:rPr lang="en-US" sz="2800" b="0" i="0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en-US" sz="2800" b="0" i="0" dirty="0" err="1" smtClean="0">
                <a:solidFill>
                  <a:srgbClr val="7030A0"/>
                </a:solidFill>
                <a:effectLst/>
                <a:latin typeface="Times New Roman" panose="02020603050405020304" pitchFamily="18" charset="0"/>
              </a:rPr>
              <a:t>dụng</a:t>
            </a:r>
            <a:r>
              <a:rPr lang="en-US" sz="2800" b="0" i="0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en-US" sz="2800" b="0" i="0" dirty="0" err="1" smtClean="0">
                <a:solidFill>
                  <a:srgbClr val="7030A0"/>
                </a:solidFill>
                <a:effectLst/>
                <a:latin typeface="Times New Roman" panose="02020603050405020304" pitchFamily="18" charset="0"/>
              </a:rPr>
              <a:t>từ</a:t>
            </a:r>
            <a:r>
              <a:rPr lang="en-US" sz="2800" b="0" i="0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en-US" sz="2800" b="0" i="0" dirty="0" err="1" smtClean="0">
                <a:solidFill>
                  <a:srgbClr val="7030A0"/>
                </a:solidFill>
                <a:effectLst/>
                <a:latin typeface="Times New Roman" panose="02020603050405020304" pitchFamily="18" charset="0"/>
              </a:rPr>
              <a:t>mới</a:t>
            </a:r>
            <a:r>
              <a:rPr lang="en-US" sz="2800" b="0" i="0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en-US" sz="2800" b="0" i="0" dirty="0" err="1" smtClean="0">
                <a:solidFill>
                  <a:srgbClr val="7030A0"/>
                </a:solidFill>
                <a:effectLst/>
                <a:latin typeface="Times New Roman" panose="02020603050405020304" pitchFamily="18" charset="0"/>
              </a:rPr>
              <a:t>trong</a:t>
            </a:r>
            <a:r>
              <a:rPr lang="en-US" sz="2800" b="0" i="0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en-US" sz="2800" b="0" i="0" dirty="0" err="1" smtClean="0">
                <a:solidFill>
                  <a:srgbClr val="7030A0"/>
                </a:solidFill>
                <a:effectLst/>
                <a:latin typeface="Times New Roman" panose="02020603050405020304" pitchFamily="18" charset="0"/>
              </a:rPr>
              <a:t>các</a:t>
            </a:r>
            <a:r>
              <a:rPr lang="en-US" sz="2800" b="0" i="0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en-US" sz="2800" b="0" i="0" dirty="0" err="1" smtClean="0">
                <a:solidFill>
                  <a:srgbClr val="7030A0"/>
                </a:solidFill>
                <a:effectLst/>
                <a:latin typeface="Times New Roman" panose="02020603050405020304" pitchFamily="18" charset="0"/>
              </a:rPr>
              <a:t>câu</a:t>
            </a:r>
            <a:r>
              <a:rPr lang="en-US" sz="2800" b="0" i="0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en-US" sz="2800" b="0" i="0" dirty="0" err="1" smtClean="0">
                <a:solidFill>
                  <a:srgbClr val="7030A0"/>
                </a:solidFill>
                <a:effectLst/>
                <a:latin typeface="Times New Roman" panose="02020603050405020304" pitchFamily="18" charset="0"/>
              </a:rPr>
              <a:t>trọn</a:t>
            </a:r>
            <a:r>
              <a:rPr lang="en-US" sz="2800" b="0" i="0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en-US" sz="2800" b="0" i="0" dirty="0" err="1" smtClean="0">
                <a:solidFill>
                  <a:srgbClr val="7030A0"/>
                </a:solidFill>
                <a:effectLst/>
                <a:latin typeface="Times New Roman" panose="02020603050405020304" pitchFamily="18" charset="0"/>
              </a:rPr>
              <a:t>vẹn</a:t>
            </a:r>
            <a:r>
              <a:rPr lang="en-US" sz="2800" b="0" i="0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</a:rPr>
              <a:t>.</a:t>
            </a:r>
          </a:p>
          <a:p>
            <a:r>
              <a:rPr lang="en-US" sz="2800" b="0" i="0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</a:rPr>
              <a:t>- </a:t>
            </a:r>
            <a:r>
              <a:rPr lang="en-US" sz="2800" b="0" i="0" dirty="0" err="1" smtClean="0">
                <a:solidFill>
                  <a:srgbClr val="7030A0"/>
                </a:solidFill>
                <a:effectLst/>
                <a:latin typeface="Times New Roman" panose="02020603050405020304" pitchFamily="18" charset="0"/>
              </a:rPr>
              <a:t>Rèn</a:t>
            </a:r>
            <a:r>
              <a:rPr lang="en-US" sz="2800" b="0" i="0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en-US" sz="2800" b="0" i="0" dirty="0" err="1" smtClean="0">
                <a:solidFill>
                  <a:srgbClr val="7030A0"/>
                </a:solidFill>
                <a:effectLst/>
                <a:latin typeface="Times New Roman" panose="02020603050405020304" pitchFamily="18" charset="0"/>
              </a:rPr>
              <a:t>cho</a:t>
            </a:r>
            <a:r>
              <a:rPr lang="en-US" sz="2800" b="0" i="0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en-US" sz="2800" b="0" i="0" dirty="0" err="1" smtClean="0">
                <a:solidFill>
                  <a:srgbClr val="7030A0"/>
                </a:solidFill>
                <a:effectLst/>
                <a:latin typeface="Times New Roman" panose="02020603050405020304" pitchFamily="18" charset="0"/>
              </a:rPr>
              <a:t>trẻ</a:t>
            </a:r>
            <a:r>
              <a:rPr lang="en-US" sz="2800" b="0" i="0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en-US" sz="2800" b="0" i="0" dirty="0" err="1" smtClean="0">
                <a:solidFill>
                  <a:srgbClr val="7030A0"/>
                </a:solidFill>
                <a:effectLst/>
                <a:latin typeface="Times New Roman" panose="02020603050405020304" pitchFamily="18" charset="0"/>
              </a:rPr>
              <a:t>phát</a:t>
            </a:r>
            <a:r>
              <a:rPr lang="en-US" sz="2800" b="0" i="0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en-US" sz="2800" b="0" i="0" dirty="0" err="1" smtClean="0">
                <a:solidFill>
                  <a:srgbClr val="7030A0"/>
                </a:solidFill>
                <a:effectLst/>
                <a:latin typeface="Times New Roman" panose="02020603050405020304" pitchFamily="18" charset="0"/>
              </a:rPr>
              <a:t>âm</a:t>
            </a:r>
            <a:r>
              <a:rPr lang="en-US" sz="2800" b="0" i="0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en-US" sz="2800" b="0" i="0" dirty="0" err="1" smtClean="0">
                <a:solidFill>
                  <a:srgbClr val="7030A0"/>
                </a:solidFill>
                <a:effectLst/>
                <a:latin typeface="Times New Roman" panose="02020603050405020304" pitchFamily="18" charset="0"/>
              </a:rPr>
              <a:t>chuẩn</a:t>
            </a:r>
            <a:r>
              <a:rPr lang="en-US" sz="2800" b="0" i="0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en-US" sz="2800" b="0" i="0" dirty="0" err="1" smtClean="0">
                <a:solidFill>
                  <a:srgbClr val="7030A0"/>
                </a:solidFill>
                <a:effectLst/>
                <a:latin typeface="Times New Roman" panose="02020603050405020304" pitchFamily="18" charset="0"/>
              </a:rPr>
              <a:t>không</a:t>
            </a:r>
            <a:r>
              <a:rPr lang="en-US" sz="2800" b="0" i="0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en-US" sz="2800" b="0" i="0" dirty="0" err="1" smtClean="0">
                <a:solidFill>
                  <a:srgbClr val="7030A0"/>
                </a:solidFill>
                <a:effectLst/>
                <a:latin typeface="Times New Roman" panose="02020603050405020304" pitchFamily="18" charset="0"/>
              </a:rPr>
              <a:t>ngọng</a:t>
            </a:r>
            <a:r>
              <a:rPr lang="en-US" sz="2800" b="0" i="0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</a:rPr>
              <a:t>.</a:t>
            </a:r>
          </a:p>
          <a:p>
            <a:r>
              <a:rPr lang="en-US" sz="2800" b="1" i="0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</a:rPr>
              <a:t>3.Thái </a:t>
            </a:r>
            <a:r>
              <a:rPr lang="en-US" sz="2800" b="1" i="0" dirty="0" err="1" smtClean="0">
                <a:solidFill>
                  <a:srgbClr val="7030A0"/>
                </a:solidFill>
                <a:effectLst/>
                <a:latin typeface="Times New Roman" panose="02020603050405020304" pitchFamily="18" charset="0"/>
              </a:rPr>
              <a:t>độ</a:t>
            </a:r>
            <a:r>
              <a:rPr lang="en-US" sz="2800" b="1" i="0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</a:rPr>
              <a:t>:</a:t>
            </a:r>
            <a:endParaRPr lang="en-US" sz="2800" b="0" i="0" dirty="0" smtClean="0">
              <a:solidFill>
                <a:srgbClr val="7030A0"/>
              </a:solidFill>
              <a:effectLst/>
              <a:latin typeface="Times New Roman" panose="02020603050405020304" pitchFamily="18" charset="0"/>
            </a:endParaRPr>
          </a:p>
          <a:p>
            <a:r>
              <a:rPr lang="en-US" sz="2800" b="0" i="0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</a:rPr>
              <a:t>- </a:t>
            </a:r>
            <a:r>
              <a:rPr lang="en-US" sz="2800" b="0" i="0" dirty="0" err="1" smtClean="0">
                <a:solidFill>
                  <a:srgbClr val="7030A0"/>
                </a:solidFill>
                <a:effectLst/>
                <a:latin typeface="Times New Roman" panose="02020603050405020304" pitchFamily="18" charset="0"/>
              </a:rPr>
              <a:t>Trẻ</a:t>
            </a:r>
            <a:r>
              <a:rPr lang="en-US" sz="2800" b="0" i="0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en-US" sz="2800" b="0" i="0" dirty="0" err="1" smtClean="0">
                <a:solidFill>
                  <a:srgbClr val="7030A0"/>
                </a:solidFill>
                <a:effectLst/>
                <a:latin typeface="Times New Roman" panose="02020603050405020304" pitchFamily="18" charset="0"/>
              </a:rPr>
              <a:t>thích</a:t>
            </a:r>
            <a:r>
              <a:rPr lang="en-US" sz="2800" b="0" i="0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en-US" sz="2800" b="0" i="0" dirty="0" err="1" smtClean="0">
                <a:solidFill>
                  <a:srgbClr val="7030A0"/>
                </a:solidFill>
                <a:effectLst/>
                <a:latin typeface="Times New Roman" panose="02020603050405020304" pitchFamily="18" charset="0"/>
              </a:rPr>
              <a:t>ăn</a:t>
            </a:r>
            <a:r>
              <a:rPr lang="en-US" sz="2800" b="0" i="0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en-US" sz="2800" b="0" i="0" dirty="0" err="1" smtClean="0">
                <a:solidFill>
                  <a:srgbClr val="7030A0"/>
                </a:solidFill>
                <a:effectLst/>
                <a:latin typeface="Times New Roman" panose="02020603050405020304" pitchFamily="18" charset="0"/>
              </a:rPr>
              <a:t>các</a:t>
            </a:r>
            <a:r>
              <a:rPr lang="en-US" sz="2800" b="0" i="0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en-US" sz="2800" b="0" i="0" dirty="0" err="1" smtClean="0">
                <a:solidFill>
                  <a:srgbClr val="7030A0"/>
                </a:solidFill>
                <a:effectLst/>
                <a:latin typeface="Times New Roman" panose="02020603050405020304" pitchFamily="18" charset="0"/>
              </a:rPr>
              <a:t>loại</a:t>
            </a:r>
            <a:r>
              <a:rPr lang="en-US" sz="2800" b="0" i="0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en-US" sz="2800" b="0" i="0" dirty="0" err="1" smtClean="0">
                <a:solidFill>
                  <a:srgbClr val="7030A0"/>
                </a:solidFill>
                <a:effectLst/>
                <a:latin typeface="Times New Roman" panose="02020603050405020304" pitchFamily="18" charset="0"/>
              </a:rPr>
              <a:t>rau</a:t>
            </a:r>
            <a:r>
              <a:rPr lang="en-US" sz="2800" b="0" i="0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en-US" sz="2800" b="0" i="0" dirty="0" err="1" smtClean="0">
                <a:solidFill>
                  <a:srgbClr val="7030A0"/>
                </a:solidFill>
                <a:effectLst/>
                <a:latin typeface="Times New Roman" panose="02020603050405020304" pitchFamily="18" charset="0"/>
              </a:rPr>
              <a:t>củ</a:t>
            </a:r>
            <a:r>
              <a:rPr lang="en-US" sz="2800" b="0" i="0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en-US" sz="2800" b="0" i="0" dirty="0" err="1" smtClean="0">
                <a:solidFill>
                  <a:srgbClr val="7030A0"/>
                </a:solidFill>
                <a:effectLst/>
                <a:latin typeface="Times New Roman" panose="02020603050405020304" pitchFamily="18" charset="0"/>
              </a:rPr>
              <a:t>nấu</a:t>
            </a:r>
            <a:r>
              <a:rPr lang="en-US" sz="2800" b="0" i="0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en-US" sz="2800" b="0" i="0" dirty="0" err="1" smtClean="0">
                <a:solidFill>
                  <a:srgbClr val="7030A0"/>
                </a:solidFill>
                <a:effectLst/>
                <a:latin typeface="Times New Roman" panose="02020603050405020304" pitchFamily="18" charset="0"/>
              </a:rPr>
              <a:t>trong</a:t>
            </a:r>
            <a:r>
              <a:rPr lang="en-US" sz="2800" b="0" i="0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en-US" sz="2800" b="0" i="0" dirty="0" err="1" smtClean="0">
                <a:solidFill>
                  <a:srgbClr val="7030A0"/>
                </a:solidFill>
                <a:effectLst/>
                <a:latin typeface="Times New Roman" panose="02020603050405020304" pitchFamily="18" charset="0"/>
              </a:rPr>
              <a:t>bữa</a:t>
            </a:r>
            <a:r>
              <a:rPr lang="en-US" sz="2800" b="0" i="0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en-US" sz="2800" b="0" i="0" dirty="0" err="1" smtClean="0">
                <a:solidFill>
                  <a:srgbClr val="7030A0"/>
                </a:solidFill>
                <a:effectLst/>
                <a:latin typeface="Times New Roman" panose="02020603050405020304" pitchFamily="18" charset="0"/>
              </a:rPr>
              <a:t>ăn</a:t>
            </a:r>
            <a:r>
              <a:rPr lang="en-US" sz="2800" b="0" i="0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</a:rPr>
              <a:t>.</a:t>
            </a:r>
          </a:p>
          <a:p>
            <a:r>
              <a:rPr lang="en-US" sz="2800" b="0" i="0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</a:rPr>
              <a:t> </a:t>
            </a:r>
            <a:endParaRPr lang="en-US" sz="2800" b="0" i="0" dirty="0">
              <a:solidFill>
                <a:srgbClr val="7030A0"/>
              </a:solidFill>
              <a:effectLst/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24039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3047999" y="1208337"/>
            <a:ext cx="6989379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i="0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</a:rPr>
              <a:t>1. </a:t>
            </a:r>
            <a:r>
              <a:rPr lang="en-US" sz="2800" b="1" i="0" dirty="0" err="1" smtClean="0">
                <a:solidFill>
                  <a:srgbClr val="7030A0"/>
                </a:solidFill>
                <a:effectLst/>
                <a:latin typeface="Times New Roman" panose="02020603050405020304" pitchFamily="18" charset="0"/>
              </a:rPr>
              <a:t>Đồ</a:t>
            </a:r>
            <a:r>
              <a:rPr lang="en-US" sz="2800" b="1" i="0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en-US" sz="2800" b="1" i="0" dirty="0" err="1" smtClean="0">
                <a:solidFill>
                  <a:srgbClr val="7030A0"/>
                </a:solidFill>
                <a:effectLst/>
                <a:latin typeface="Times New Roman" panose="02020603050405020304" pitchFamily="18" charset="0"/>
              </a:rPr>
              <a:t>dùng</a:t>
            </a:r>
            <a:r>
              <a:rPr lang="en-US" sz="2800" b="1" i="0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en-US" sz="2800" b="1" i="0" dirty="0" err="1" smtClean="0">
                <a:solidFill>
                  <a:srgbClr val="7030A0"/>
                </a:solidFill>
                <a:effectLst/>
                <a:latin typeface="Times New Roman" panose="02020603050405020304" pitchFamily="18" charset="0"/>
              </a:rPr>
              <a:t>của</a:t>
            </a:r>
            <a:r>
              <a:rPr lang="en-US" sz="2800" b="1" i="0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en-US" sz="2800" b="1" i="0" dirty="0" err="1" smtClean="0">
                <a:solidFill>
                  <a:srgbClr val="7030A0"/>
                </a:solidFill>
                <a:effectLst/>
                <a:latin typeface="Times New Roman" panose="02020603050405020304" pitchFamily="18" charset="0"/>
              </a:rPr>
              <a:t>cô</a:t>
            </a:r>
            <a:r>
              <a:rPr lang="en-US" sz="2800" b="1" i="0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</a:rPr>
              <a:t>:</a:t>
            </a:r>
            <a:endParaRPr lang="en-US" sz="2800" b="0" i="0" dirty="0" smtClean="0">
              <a:solidFill>
                <a:srgbClr val="7030A0"/>
              </a:solidFill>
              <a:effectLst/>
              <a:latin typeface="Times New Roman" panose="02020603050405020304" pitchFamily="18" charset="0"/>
            </a:endParaRPr>
          </a:p>
          <a:p>
            <a:r>
              <a:rPr lang="en-US" sz="2800" b="0" i="0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</a:rPr>
              <a:t>- 1 </a:t>
            </a:r>
            <a:r>
              <a:rPr lang="en-US" sz="2800" b="0" i="0" dirty="0" err="1" smtClean="0">
                <a:solidFill>
                  <a:srgbClr val="7030A0"/>
                </a:solidFill>
                <a:effectLst/>
                <a:latin typeface="Times New Roman" panose="02020603050405020304" pitchFamily="18" charset="0"/>
              </a:rPr>
              <a:t>củ</a:t>
            </a:r>
            <a:r>
              <a:rPr lang="en-US" sz="2800" b="0" i="0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en-US" sz="2800" b="0" i="0" dirty="0" err="1" smtClean="0">
                <a:solidFill>
                  <a:srgbClr val="7030A0"/>
                </a:solidFill>
                <a:effectLst/>
                <a:latin typeface="Times New Roman" panose="02020603050405020304" pitchFamily="18" charset="0"/>
              </a:rPr>
              <a:t>su</a:t>
            </a:r>
            <a:r>
              <a:rPr lang="en-US" sz="2800" b="0" i="0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en-US" sz="2800" b="0" i="0" dirty="0" err="1" smtClean="0">
                <a:solidFill>
                  <a:srgbClr val="7030A0"/>
                </a:solidFill>
                <a:effectLst/>
                <a:latin typeface="Times New Roman" panose="02020603050405020304" pitchFamily="18" charset="0"/>
              </a:rPr>
              <a:t>hào</a:t>
            </a:r>
            <a:r>
              <a:rPr lang="en-US" sz="2800" b="0" i="0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</a:rPr>
              <a:t>, 1 </a:t>
            </a:r>
            <a:r>
              <a:rPr lang="en-US" sz="2800" b="0" i="0" dirty="0" err="1" smtClean="0">
                <a:solidFill>
                  <a:srgbClr val="7030A0"/>
                </a:solidFill>
                <a:effectLst/>
                <a:latin typeface="Times New Roman" panose="02020603050405020304" pitchFamily="18" charset="0"/>
              </a:rPr>
              <a:t>củ</a:t>
            </a:r>
            <a:r>
              <a:rPr lang="en-US" sz="2800" b="0" i="0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en-US" sz="2800" b="0" i="0" dirty="0" err="1" smtClean="0">
                <a:solidFill>
                  <a:srgbClr val="7030A0"/>
                </a:solidFill>
                <a:effectLst/>
                <a:latin typeface="Times New Roman" panose="02020603050405020304" pitchFamily="18" charset="0"/>
              </a:rPr>
              <a:t>cà</a:t>
            </a:r>
            <a:r>
              <a:rPr lang="en-US" sz="2800" b="0" i="0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en-US" sz="2800" b="0" i="0" dirty="0" err="1" smtClean="0">
                <a:solidFill>
                  <a:srgbClr val="7030A0"/>
                </a:solidFill>
                <a:effectLst/>
                <a:latin typeface="Times New Roman" panose="02020603050405020304" pitchFamily="18" charset="0"/>
              </a:rPr>
              <a:t>rốt</a:t>
            </a:r>
            <a:r>
              <a:rPr lang="en-US" sz="2800" b="0" i="0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</a:rPr>
              <a:t>. </a:t>
            </a:r>
          </a:p>
          <a:p>
            <a:r>
              <a:rPr lang="en-US" sz="2800" b="1" i="0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</a:rPr>
              <a:t>2. </a:t>
            </a:r>
            <a:r>
              <a:rPr lang="en-US" sz="2800" b="1" i="0" dirty="0" err="1" smtClean="0">
                <a:solidFill>
                  <a:srgbClr val="7030A0"/>
                </a:solidFill>
                <a:effectLst/>
                <a:latin typeface="Times New Roman" panose="02020603050405020304" pitchFamily="18" charset="0"/>
              </a:rPr>
              <a:t>Đồ</a:t>
            </a:r>
            <a:r>
              <a:rPr lang="en-US" sz="2800" b="1" i="0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en-US" sz="2800" b="1" i="0" dirty="0" err="1" smtClean="0">
                <a:solidFill>
                  <a:srgbClr val="7030A0"/>
                </a:solidFill>
                <a:effectLst/>
                <a:latin typeface="Times New Roman" panose="02020603050405020304" pitchFamily="18" charset="0"/>
              </a:rPr>
              <a:t>dùng</a:t>
            </a:r>
            <a:r>
              <a:rPr lang="en-US" sz="2800" b="1" i="0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en-US" sz="2800" b="1" i="0" dirty="0" err="1" smtClean="0">
                <a:solidFill>
                  <a:srgbClr val="7030A0"/>
                </a:solidFill>
                <a:effectLst/>
                <a:latin typeface="Times New Roman" panose="02020603050405020304" pitchFamily="18" charset="0"/>
              </a:rPr>
              <a:t>của</a:t>
            </a:r>
            <a:r>
              <a:rPr lang="en-US" sz="2800" b="1" i="0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en-US" sz="2800" b="1" i="0" dirty="0" err="1" smtClean="0">
                <a:solidFill>
                  <a:srgbClr val="7030A0"/>
                </a:solidFill>
                <a:effectLst/>
                <a:latin typeface="Times New Roman" panose="02020603050405020304" pitchFamily="18" charset="0"/>
              </a:rPr>
              <a:t>trẻ</a:t>
            </a:r>
            <a:r>
              <a:rPr lang="en-US" sz="2800" b="1" i="0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</a:rPr>
              <a:t>:</a:t>
            </a:r>
            <a:endParaRPr lang="en-US" sz="2800" b="0" i="0" dirty="0" smtClean="0">
              <a:solidFill>
                <a:srgbClr val="7030A0"/>
              </a:solidFill>
              <a:effectLst/>
              <a:latin typeface="Times New Roman" panose="02020603050405020304" pitchFamily="18" charset="0"/>
            </a:endParaRPr>
          </a:p>
          <a:p>
            <a:r>
              <a:rPr lang="en-US" sz="2800" b="0" i="0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</a:rPr>
              <a:t>- </a:t>
            </a:r>
            <a:r>
              <a:rPr lang="en-US" sz="2800" b="0" i="0" dirty="0" err="1" smtClean="0">
                <a:solidFill>
                  <a:srgbClr val="7030A0"/>
                </a:solidFill>
                <a:effectLst/>
                <a:latin typeface="Times New Roman" panose="02020603050405020304" pitchFamily="18" charset="0"/>
              </a:rPr>
              <a:t>Mỗi</a:t>
            </a:r>
            <a:r>
              <a:rPr lang="en-US" sz="2800" b="0" i="0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en-US" sz="2800" b="0" i="0" dirty="0" err="1" smtClean="0">
                <a:solidFill>
                  <a:srgbClr val="7030A0"/>
                </a:solidFill>
                <a:effectLst/>
                <a:latin typeface="Times New Roman" panose="02020603050405020304" pitchFamily="18" charset="0"/>
              </a:rPr>
              <a:t>trẻ</a:t>
            </a:r>
            <a:r>
              <a:rPr lang="en-US" sz="2800" b="0" i="0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</a:rPr>
              <a:t> 1 </a:t>
            </a:r>
            <a:r>
              <a:rPr lang="en-US" sz="2800" b="0" i="0" dirty="0" err="1" smtClean="0">
                <a:solidFill>
                  <a:srgbClr val="7030A0"/>
                </a:solidFill>
                <a:effectLst/>
                <a:latin typeface="Times New Roman" panose="02020603050405020304" pitchFamily="18" charset="0"/>
              </a:rPr>
              <a:t>củ</a:t>
            </a:r>
            <a:r>
              <a:rPr lang="en-US" sz="2800" b="0" i="0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en-US" sz="2800" b="0" i="0" dirty="0" err="1" smtClean="0">
                <a:solidFill>
                  <a:srgbClr val="7030A0"/>
                </a:solidFill>
                <a:effectLst/>
                <a:latin typeface="Times New Roman" panose="02020603050405020304" pitchFamily="18" charset="0"/>
              </a:rPr>
              <a:t>su</a:t>
            </a:r>
            <a:r>
              <a:rPr lang="en-US" sz="2800" b="0" i="0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en-US" sz="2800" b="0" i="0" dirty="0" err="1" smtClean="0">
                <a:solidFill>
                  <a:srgbClr val="7030A0"/>
                </a:solidFill>
                <a:effectLst/>
                <a:latin typeface="Times New Roman" panose="02020603050405020304" pitchFamily="18" charset="0"/>
              </a:rPr>
              <a:t>hào</a:t>
            </a:r>
            <a:r>
              <a:rPr lang="en-US" sz="2800" b="0" i="0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</a:rPr>
              <a:t> 1 </a:t>
            </a:r>
            <a:r>
              <a:rPr lang="en-US" sz="2800" b="0" i="0" dirty="0" err="1" smtClean="0">
                <a:solidFill>
                  <a:srgbClr val="7030A0"/>
                </a:solidFill>
                <a:effectLst/>
                <a:latin typeface="Times New Roman" panose="02020603050405020304" pitchFamily="18" charset="0"/>
              </a:rPr>
              <a:t>củ</a:t>
            </a:r>
            <a:r>
              <a:rPr lang="en-US" sz="2800" b="0" i="0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en-US" sz="2800" b="0" i="0" dirty="0" err="1" smtClean="0">
                <a:solidFill>
                  <a:srgbClr val="7030A0"/>
                </a:solidFill>
                <a:effectLst/>
                <a:latin typeface="Times New Roman" panose="02020603050405020304" pitchFamily="18" charset="0"/>
              </a:rPr>
              <a:t>cà</a:t>
            </a:r>
            <a:r>
              <a:rPr lang="en-US" sz="2800" b="0" i="0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en-US" sz="2800" b="0" i="0" dirty="0" err="1" smtClean="0">
                <a:solidFill>
                  <a:srgbClr val="7030A0"/>
                </a:solidFill>
                <a:effectLst/>
                <a:latin typeface="Times New Roman" panose="02020603050405020304" pitchFamily="18" charset="0"/>
              </a:rPr>
              <a:t>rốt</a:t>
            </a:r>
            <a:r>
              <a:rPr lang="en-US" sz="2800" b="0" i="0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</a:rPr>
              <a:t>.</a:t>
            </a:r>
          </a:p>
          <a:p>
            <a:r>
              <a:rPr lang="en-US" sz="2800" b="0" i="0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</a:rPr>
              <a:t>- </a:t>
            </a:r>
            <a:r>
              <a:rPr lang="en-US" sz="2800" b="0" i="0" dirty="0" err="1" smtClean="0">
                <a:solidFill>
                  <a:srgbClr val="7030A0"/>
                </a:solidFill>
                <a:effectLst/>
                <a:latin typeface="Times New Roman" panose="02020603050405020304" pitchFamily="18" charset="0"/>
              </a:rPr>
              <a:t>Trang</a:t>
            </a:r>
            <a:r>
              <a:rPr lang="en-US" sz="2800" b="0" i="0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en-US" sz="2800" b="0" i="0" dirty="0" err="1" smtClean="0">
                <a:solidFill>
                  <a:srgbClr val="7030A0"/>
                </a:solidFill>
                <a:effectLst/>
                <a:latin typeface="Times New Roman" panose="02020603050405020304" pitchFamily="18" charset="0"/>
              </a:rPr>
              <a:t>phục</a:t>
            </a:r>
            <a:r>
              <a:rPr lang="en-US" sz="2800" b="0" i="0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en-US" sz="2800" b="0" i="0" dirty="0" err="1" smtClean="0">
                <a:solidFill>
                  <a:srgbClr val="7030A0"/>
                </a:solidFill>
                <a:effectLst/>
                <a:latin typeface="Times New Roman" panose="02020603050405020304" pitchFamily="18" charset="0"/>
              </a:rPr>
              <a:t>gọn</a:t>
            </a:r>
            <a:r>
              <a:rPr lang="en-US" sz="2800" b="0" i="0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en-US" sz="2800" b="0" i="0" dirty="0" err="1" smtClean="0">
                <a:solidFill>
                  <a:srgbClr val="7030A0"/>
                </a:solidFill>
                <a:effectLst/>
                <a:latin typeface="Times New Roman" panose="02020603050405020304" pitchFamily="18" charset="0"/>
              </a:rPr>
              <a:t>gàng</a:t>
            </a:r>
            <a:r>
              <a:rPr lang="en-US" sz="2800" b="0" i="0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en-US" sz="2800" b="0" i="0" dirty="0" err="1" smtClean="0">
                <a:solidFill>
                  <a:srgbClr val="7030A0"/>
                </a:solidFill>
                <a:effectLst/>
                <a:latin typeface="Times New Roman" panose="02020603050405020304" pitchFamily="18" charset="0"/>
              </a:rPr>
              <a:t>phù</a:t>
            </a:r>
            <a:r>
              <a:rPr lang="en-US" sz="2800" b="0" i="0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en-US" sz="2800" b="0" i="0" dirty="0" err="1" smtClean="0">
                <a:solidFill>
                  <a:srgbClr val="7030A0"/>
                </a:solidFill>
                <a:effectLst/>
                <a:latin typeface="Times New Roman" panose="02020603050405020304" pitchFamily="18" charset="0"/>
              </a:rPr>
              <a:t>hợp</a:t>
            </a:r>
            <a:r>
              <a:rPr lang="en-US" sz="2800" b="0" i="0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en-US" sz="2800" b="0" i="0" dirty="0" err="1" smtClean="0">
                <a:solidFill>
                  <a:srgbClr val="7030A0"/>
                </a:solidFill>
                <a:effectLst/>
                <a:latin typeface="Times New Roman" panose="02020603050405020304" pitchFamily="18" charset="0"/>
              </a:rPr>
              <a:t>với</a:t>
            </a:r>
            <a:r>
              <a:rPr lang="en-US" sz="2800" b="0" i="0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en-US" sz="2800" b="0" i="0" dirty="0" err="1" smtClean="0">
                <a:solidFill>
                  <a:srgbClr val="7030A0"/>
                </a:solidFill>
                <a:effectLst/>
                <a:latin typeface="Times New Roman" panose="02020603050405020304" pitchFamily="18" charset="0"/>
              </a:rPr>
              <a:t>thời</a:t>
            </a:r>
            <a:r>
              <a:rPr lang="en-US" sz="2800" b="0" i="0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en-US" sz="2800" b="0" i="0" dirty="0" err="1" smtClean="0">
                <a:solidFill>
                  <a:srgbClr val="7030A0"/>
                </a:solidFill>
                <a:effectLst/>
                <a:latin typeface="Times New Roman" panose="02020603050405020304" pitchFamily="18" charset="0"/>
              </a:rPr>
              <a:t>tiết</a:t>
            </a:r>
            <a:r>
              <a:rPr lang="en-US" sz="2800" b="0" i="0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</a:rPr>
              <a:t>.</a:t>
            </a:r>
          </a:p>
          <a:p>
            <a:r>
              <a:rPr lang="en-US" sz="2800" b="0" i="0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</a:rPr>
              <a:t> </a:t>
            </a:r>
          </a:p>
          <a:p>
            <a:r>
              <a:rPr lang="en-US" sz="2800" b="1" i="0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</a:rPr>
              <a:t> </a:t>
            </a:r>
            <a:endParaRPr lang="en-US" sz="2800" b="0" i="0" dirty="0">
              <a:solidFill>
                <a:srgbClr val="7030A0"/>
              </a:solidFill>
              <a:effectLst/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76416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29076"/>
            <a:ext cx="12192000" cy="6858000"/>
          </a:xfrm>
          <a:prstGeom prst="rect">
            <a:avLst/>
          </a:prstGeom>
        </p:spPr>
      </p:pic>
      <p:pic>
        <p:nvPicPr>
          <p:cNvPr id="5" name="Picture 3" descr="C:\Users\Administrator\Desktop\0003095-cu-su-hao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870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8171794" y="6206039"/>
            <a:ext cx="186301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Củ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Su Hào</a:t>
            </a:r>
          </a:p>
        </p:txBody>
      </p:sp>
    </p:spTree>
    <p:extLst>
      <p:ext uri="{BB962C8B-B14F-4D97-AF65-F5344CB8AC3E}">
        <p14:creationId xmlns:p14="http://schemas.microsoft.com/office/powerpoint/2010/main" val="29625633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5" name="Picture 3" descr="C:\Users\Administrator\Desktop\27549346-cà-rốt-tươi-bị-cô-lập-trên-nền-trắng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947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4316721" y="6232971"/>
            <a:ext cx="35585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Củ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Cà Rốt</a:t>
            </a:r>
          </a:p>
        </p:txBody>
      </p:sp>
    </p:spTree>
    <p:extLst>
      <p:ext uri="{BB962C8B-B14F-4D97-AF65-F5344CB8AC3E}">
        <p14:creationId xmlns:p14="http://schemas.microsoft.com/office/powerpoint/2010/main" val="1312152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5" name="Picture 3" descr="C:\Users\Administrator\Desktop\27549346-cà-rốt-tươi-bị-cô-lập-trên-nền-trắng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64315" y="1808258"/>
            <a:ext cx="4197927" cy="39989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8515" y="1836812"/>
            <a:ext cx="4114800" cy="3998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2963915" y="465212"/>
            <a:ext cx="634019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So sánh củ Su Hào - Củ </a:t>
            </a:r>
            <a:r>
              <a:rPr lang="en-US" sz="36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Cà Rốt</a:t>
            </a:r>
            <a:endParaRPr lang="en-US" sz="36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74759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5" name="Picture 3" descr="C:\Users\Administrator\Desktop\27549346-cà-rốt-tươi-bị-cô-lập-trên-nền-trắng.jpg">
            <a:extLst>
              <a:ext uri="{FF2B5EF4-FFF2-40B4-BE49-F238E27FC236}">
                <a16:creationId xmlns:a16="http://schemas.microsoft.com/office/drawing/2014/main" id="{2B34235E-3383-3828-496C-F3AD27BC789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64010" y="1808258"/>
            <a:ext cx="4197927" cy="39989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153CB1E4-A779-B8DB-2E0F-288A3568D6D4}"/>
              </a:ext>
            </a:extLst>
          </p:cNvPr>
          <p:cNvSpPr txBox="1"/>
          <p:nvPr/>
        </p:nvSpPr>
        <p:spPr>
          <a:xfrm>
            <a:off x="3697010" y="320883"/>
            <a:ext cx="570419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Trò</a:t>
            </a:r>
            <a:r>
              <a:rPr lang="en-US" sz="4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chơi</a:t>
            </a:r>
            <a:r>
              <a:rPr lang="en-US" sz="4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40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Củ</a:t>
            </a:r>
            <a:r>
              <a:rPr lang="en-US" sz="4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4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biến</a:t>
            </a:r>
            <a:r>
              <a:rPr lang="en-US" sz="4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mất</a:t>
            </a:r>
            <a:r>
              <a:rPr lang="en-US" sz="4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pic>
        <p:nvPicPr>
          <p:cNvPr id="7" name="Picture 2">
            <a:extLst>
              <a:ext uri="{FF2B5EF4-FFF2-40B4-BE49-F238E27FC236}">
                <a16:creationId xmlns:a16="http://schemas.microsoft.com/office/drawing/2014/main" id="{429C4E9B-D432-7E3F-06B5-2B5B5A5865A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7549" y="1808257"/>
            <a:ext cx="4114800" cy="3998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998859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xit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6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plus(out)">
                                      <p:cBhvr>
                                        <p:cTn id="1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0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1481960" y="1144588"/>
            <a:ext cx="9963806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i="1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</a:rPr>
              <a:t>-</a:t>
            </a:r>
            <a:r>
              <a:rPr lang="vi-VN" sz="2800" b="0" i="1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</a:rPr>
              <a:t> TC1: Ai thông minh hơn:</a:t>
            </a:r>
            <a:endParaRPr lang="vi-VN" sz="2800" b="0" i="0" dirty="0" smtClean="0">
              <a:solidFill>
                <a:srgbClr val="7030A0"/>
              </a:solidFill>
              <a:effectLst/>
              <a:latin typeface="Times New Roman" panose="02020603050405020304" pitchFamily="18" charset="0"/>
            </a:endParaRPr>
          </a:p>
          <a:p>
            <a:r>
              <a:rPr lang="en-US" sz="2800" b="0" i="0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</a:rPr>
              <a:t>+</a:t>
            </a:r>
            <a:r>
              <a:rPr lang="vi-VN" sz="2800" b="0" i="0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</a:rPr>
              <a:t> Cô đã chuẩn bị rổ và lô tô 2 loại củ su hào, cà rốt. Trẻ giơ và nói to tên các loại củ đúng theo yêu cầu của cô.</a:t>
            </a:r>
            <a:endParaRPr lang="vi-VN" sz="2800" b="0" i="0" dirty="0">
              <a:solidFill>
                <a:srgbClr val="7030A0"/>
              </a:solidFill>
              <a:effectLst/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14652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1450429" y="1466221"/>
            <a:ext cx="9553902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0" i="1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</a:rPr>
              <a:t>-</a:t>
            </a:r>
            <a:r>
              <a:rPr lang="vi-VN" sz="2800" b="0" i="1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</a:rPr>
              <a:t> TC2: Đi siêu thị</a:t>
            </a:r>
            <a:r>
              <a:rPr lang="vi-VN" sz="2800" b="0" i="0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</a:rPr>
              <a:t>:</a:t>
            </a:r>
            <a:endParaRPr lang="en-US" sz="2800" b="0" i="0" dirty="0" smtClean="0">
              <a:solidFill>
                <a:srgbClr val="7030A0"/>
              </a:solidFill>
              <a:effectLst/>
              <a:latin typeface="Times New Roman" panose="02020603050405020304" pitchFamily="18" charset="0"/>
            </a:endParaRPr>
          </a:p>
          <a:p>
            <a:r>
              <a:rPr lang="en-US" sz="2800" b="0" i="0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</a:rPr>
              <a:t>+</a:t>
            </a:r>
            <a:r>
              <a:rPr lang="vi-VN" sz="2800" b="0" i="0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</a:rPr>
              <a:t> Chia làm 2 đội chơi. Đội 1: Mua củ su hào. Đội 2: Mua củ cà rốt. Trò chơi diễn ra trong 1 bản nhạc.</a:t>
            </a:r>
            <a:endParaRPr lang="en-US" sz="280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59835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95</TotalTime>
  <Words>100</Words>
  <Application>Microsoft Office PowerPoint</Application>
  <PresentationFormat>Widescreen</PresentationFormat>
  <Paragraphs>34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Techsi.vn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Techsi.vn</dc:creator>
  <cp:lastModifiedBy>Techsi.vn</cp:lastModifiedBy>
  <cp:revision>2</cp:revision>
  <dcterms:created xsi:type="dcterms:W3CDTF">2025-01-21T03:35:19Z</dcterms:created>
  <dcterms:modified xsi:type="dcterms:W3CDTF">2025-01-21T05:11:09Z</dcterms:modified>
</cp:coreProperties>
</file>