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6" r:id="rId4"/>
    <p:sldId id="267" r:id="rId5"/>
    <p:sldId id="268" r:id="rId6"/>
    <p:sldId id="269" r:id="rId7"/>
    <p:sldId id="265" r:id="rId8"/>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Wedges"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3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svg"/><Relationship Id="rId11"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svg"/><Relationship Id="rId11"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429000" y="3839378"/>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dirty="0"/>
          </a:p>
        </p:txBody>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8" name="Freeform 8"/>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840127">
            <a:off x="4990922" y="3104301"/>
            <a:ext cx="1199384" cy="1172589"/>
          </a:xfrm>
          <a:custGeom>
            <a:avLst/>
            <a:gdLst/>
            <a:ahLst/>
            <a:cxnLst/>
            <a:rect l="l" t="t" r="r" b="b"/>
            <a:pathLst>
              <a:path w="1199384" h="1172589">
                <a:moveTo>
                  <a:pt x="0" y="0"/>
                </a:moveTo>
                <a:lnTo>
                  <a:pt x="1199384" y="0"/>
                </a:lnTo>
                <a:lnTo>
                  <a:pt x="1199384" y="1172588"/>
                </a:lnTo>
                <a:lnTo>
                  <a:pt x="0" y="117258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Rectangle 8">
            <a:extLst>
              <a:ext uri="{FF2B5EF4-FFF2-40B4-BE49-F238E27FC236}">
                <a16:creationId xmlns:a16="http://schemas.microsoft.com/office/drawing/2014/main" id="{DC2D6AA6-ABE5-DD8C-AA4B-53F2AD14C0E0}"/>
              </a:ext>
            </a:extLst>
          </p:cNvPr>
          <p:cNvSpPr/>
          <p:nvPr/>
        </p:nvSpPr>
        <p:spPr>
          <a:xfrm>
            <a:off x="4985238" y="512149"/>
            <a:ext cx="8339297" cy="1077218"/>
          </a:xfrm>
          <a:prstGeom prst="rect">
            <a:avLst/>
          </a:prstGeom>
        </p:spPr>
        <p:txBody>
          <a:bodyPr wrap="square">
            <a:spAutoFit/>
          </a:bodyPr>
          <a:lstStyle/>
          <a:p>
            <a:pPr algn="ctr">
              <a:spcBef>
                <a:spcPct val="0"/>
              </a:spcBef>
            </a:pPr>
            <a:r>
              <a:rPr lang="en-US" altLang="en-US" sz="3200" b="1" dirty="0">
                <a:solidFill>
                  <a:srgbClr val="002060"/>
                </a:solidFill>
                <a:latin typeface="Times New Roman" panose="02020603050405020304" pitchFamily="18" charset="0"/>
                <a:cs typeface="Times New Roman" panose="02020603050405020304" pitchFamily="18" charset="0"/>
              </a:rPr>
              <a:t>ỦY BAN NHÂN DÂN QUẬN LONG BIÊN</a:t>
            </a:r>
            <a:endParaRPr lang="vi-VN" altLang="en-US" sz="3200" b="1" dirty="0">
              <a:solidFill>
                <a:srgbClr val="002060"/>
              </a:solidFill>
              <a:latin typeface="Times New Roman" panose="02020603050405020304" pitchFamily="18" charset="0"/>
              <a:cs typeface="Times New Roman" panose="02020603050405020304" pitchFamily="18" charset="0"/>
            </a:endParaRPr>
          </a:p>
          <a:p>
            <a:pPr algn="ctr">
              <a:spcBef>
                <a:spcPct val="0"/>
              </a:spcBef>
            </a:pPr>
            <a:r>
              <a:rPr lang="vi-VN" altLang="en-US" sz="3200" b="1" dirty="0">
                <a:solidFill>
                  <a:srgbClr val="002060"/>
                </a:solidFill>
                <a:latin typeface="Times New Roman" panose="02020603050405020304" pitchFamily="18" charset="0"/>
                <a:cs typeface="Times New Roman" panose="02020603050405020304" pitchFamily="18" charset="0"/>
              </a:rPr>
              <a:t>TRƯỜNG MẦM NON </a:t>
            </a:r>
            <a:r>
              <a:rPr lang="en-US" altLang="en-US" sz="3200" b="1" dirty="0">
                <a:solidFill>
                  <a:srgbClr val="002060"/>
                </a:solidFill>
                <a:latin typeface="Times New Roman" panose="02020603050405020304" pitchFamily="18" charset="0"/>
                <a:cs typeface="Times New Roman" panose="02020603050405020304" pitchFamily="18" charset="0"/>
              </a:rPr>
              <a:t>CỰ KHỐI </a:t>
            </a:r>
          </a:p>
        </p:txBody>
      </p:sp>
      <p:pic>
        <p:nvPicPr>
          <p:cNvPr id="11" name="Picture 10">
            <a:extLst>
              <a:ext uri="{FF2B5EF4-FFF2-40B4-BE49-F238E27FC236}">
                <a16:creationId xmlns:a16="http://schemas.microsoft.com/office/drawing/2014/main" id="{206EC90E-E27E-317B-0648-F22116D395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39460" y="1954921"/>
            <a:ext cx="2209080" cy="2043399"/>
          </a:xfrm>
          <a:prstGeom prst="rect">
            <a:avLst/>
          </a:prstGeom>
        </p:spPr>
      </p:pic>
      <p:sp>
        <p:nvSpPr>
          <p:cNvPr id="13" name="Rectangle 12">
            <a:extLst>
              <a:ext uri="{FF2B5EF4-FFF2-40B4-BE49-F238E27FC236}">
                <a16:creationId xmlns:a16="http://schemas.microsoft.com/office/drawing/2014/main" id="{E7C69ADC-0001-0B74-F94E-49DE6B534761}"/>
              </a:ext>
            </a:extLst>
          </p:cNvPr>
          <p:cNvSpPr/>
          <p:nvPr/>
        </p:nvSpPr>
        <p:spPr>
          <a:xfrm>
            <a:off x="5227252" y="5325001"/>
            <a:ext cx="8356543" cy="2400657"/>
          </a:xfrm>
          <a:prstGeom prst="rect">
            <a:avLst/>
          </a:prstGeom>
        </p:spPr>
        <p:txBody>
          <a:bodyPr wrap="square">
            <a:spAutoFit/>
          </a:bodyPr>
          <a:lstStyle/>
          <a:p>
            <a:pPr algn="ctr">
              <a:tabLst>
                <a:tab pos="514350" algn="l"/>
                <a:tab pos="2239328" algn="ctr"/>
              </a:tabLst>
              <a:defRPr/>
            </a:pPr>
            <a:r>
              <a:rPr lang="en-US" sz="3600" b="1" kern="0" dirty="0">
                <a:solidFill>
                  <a:srgbClr val="C00000"/>
                </a:solidFill>
                <a:latin typeface="Times New Roman"/>
                <a:cs typeface="Times New Roman" pitchFamily="18" charset="0"/>
              </a:rPr>
              <a:t>LĨNH VỰC PHÁT TRIỂN NGÔN NGỮ</a:t>
            </a:r>
          </a:p>
          <a:p>
            <a:pPr algn="ctr">
              <a:tabLst>
                <a:tab pos="514350" algn="l"/>
                <a:tab pos="2239328" algn="ctr"/>
              </a:tabLst>
              <a:defRPr/>
            </a:pPr>
            <a:endParaRPr lang="en-US" b="1" kern="0" dirty="0">
              <a:solidFill>
                <a:srgbClr val="C00000"/>
              </a:solidFill>
              <a:latin typeface="Times New Roman"/>
              <a:cs typeface="Times New Roman" pitchFamily="18" charset="0"/>
            </a:endParaRPr>
          </a:p>
          <a:p>
            <a:pPr algn="ctr">
              <a:tabLst>
                <a:tab pos="514350" algn="l"/>
                <a:tab pos="2239328" algn="ctr"/>
              </a:tabLst>
              <a:defRPr/>
            </a:pPr>
            <a:r>
              <a:rPr lang="en-US" sz="3200" b="1" kern="0" dirty="0">
                <a:solidFill>
                  <a:srgbClr val="C00000"/>
                </a:solidFill>
                <a:latin typeface="Times New Roman"/>
                <a:cs typeface="Times New Roman" pitchFamily="18" charset="0"/>
              </a:rPr>
              <a:t>  </a:t>
            </a:r>
            <a:r>
              <a:rPr lang="en-US" sz="3200" b="1" kern="0" dirty="0" err="1">
                <a:latin typeface="Times New Roman"/>
                <a:cs typeface="Times New Roman" pitchFamily="18" charset="0"/>
              </a:rPr>
              <a:t>Truyện</a:t>
            </a:r>
            <a:r>
              <a:rPr lang="en-US" sz="3200" b="1" kern="0" dirty="0">
                <a:latin typeface="Times New Roman"/>
                <a:cs typeface="Times New Roman" pitchFamily="18" charset="0"/>
              </a:rPr>
              <a:t> : “ </a:t>
            </a:r>
            <a:r>
              <a:rPr lang="en-US" sz="3200" b="1" kern="0" dirty="0" err="1">
                <a:latin typeface="Times New Roman"/>
                <a:cs typeface="Times New Roman" pitchFamily="18" charset="0"/>
              </a:rPr>
              <a:t>Hồ</a:t>
            </a:r>
            <a:r>
              <a:rPr lang="en-US" sz="3200" b="1" kern="0" dirty="0">
                <a:latin typeface="Times New Roman"/>
                <a:cs typeface="Times New Roman" pitchFamily="18" charset="0"/>
              </a:rPr>
              <a:t> </a:t>
            </a:r>
            <a:r>
              <a:rPr lang="en-US" sz="3200" b="1" kern="0" dirty="0" err="1">
                <a:latin typeface="Times New Roman"/>
                <a:cs typeface="Times New Roman" pitchFamily="18" charset="0"/>
              </a:rPr>
              <a:t>nước</a:t>
            </a:r>
            <a:r>
              <a:rPr lang="en-US" sz="3200" b="1" kern="0" dirty="0">
                <a:latin typeface="Times New Roman"/>
                <a:cs typeface="Times New Roman" pitchFamily="18" charset="0"/>
              </a:rPr>
              <a:t> </a:t>
            </a:r>
            <a:r>
              <a:rPr lang="en-US" sz="3200" b="1" kern="0" dirty="0" err="1">
                <a:latin typeface="Times New Roman"/>
                <a:cs typeface="Times New Roman" pitchFamily="18" charset="0"/>
              </a:rPr>
              <a:t>và</a:t>
            </a:r>
            <a:r>
              <a:rPr lang="en-US" sz="3200" b="1" kern="0" dirty="0">
                <a:latin typeface="Times New Roman"/>
                <a:cs typeface="Times New Roman" pitchFamily="18" charset="0"/>
              </a:rPr>
              <a:t> </a:t>
            </a:r>
            <a:r>
              <a:rPr lang="en-US" sz="3200" b="1" kern="0" dirty="0" err="1">
                <a:latin typeface="Times New Roman"/>
                <a:cs typeface="Times New Roman" pitchFamily="18" charset="0"/>
              </a:rPr>
              <a:t>mây</a:t>
            </a:r>
            <a:r>
              <a:rPr lang="en-US" sz="3200" b="1" kern="0" dirty="0">
                <a:latin typeface="Times New Roman"/>
                <a:cs typeface="Times New Roman" pitchFamily="18" charset="0"/>
              </a:rPr>
              <a:t>”</a:t>
            </a:r>
          </a:p>
          <a:p>
            <a:pPr algn="ctr">
              <a:tabLst>
                <a:tab pos="514350" algn="l"/>
                <a:tab pos="2239328" algn="ctr"/>
              </a:tabLst>
              <a:defRPr/>
            </a:pPr>
            <a:r>
              <a:rPr lang="en-US" sz="3200" b="1" kern="0" dirty="0" err="1">
                <a:latin typeface="Times New Roman"/>
                <a:cs typeface="Times New Roman" pitchFamily="18" charset="0"/>
              </a:rPr>
              <a:t>Lứa</a:t>
            </a:r>
            <a:r>
              <a:rPr lang="en-US" sz="3200" b="1" kern="0" dirty="0">
                <a:latin typeface="Times New Roman"/>
                <a:cs typeface="Times New Roman" pitchFamily="18" charset="0"/>
              </a:rPr>
              <a:t> </a:t>
            </a:r>
            <a:r>
              <a:rPr lang="en-US" sz="3200" b="1" kern="0" dirty="0" err="1">
                <a:latin typeface="Times New Roman"/>
                <a:cs typeface="Times New Roman" pitchFamily="18" charset="0"/>
              </a:rPr>
              <a:t>tuổi</a:t>
            </a:r>
            <a:r>
              <a:rPr lang="en-US" sz="3200" b="1" kern="0" dirty="0">
                <a:latin typeface="Times New Roman"/>
                <a:cs typeface="Times New Roman" pitchFamily="18" charset="0"/>
              </a:rPr>
              <a:t> : </a:t>
            </a:r>
            <a:r>
              <a:rPr lang="en-US" sz="3200" b="1" kern="0" dirty="0" err="1">
                <a:latin typeface="Times New Roman"/>
                <a:cs typeface="Times New Roman" pitchFamily="18" charset="0"/>
              </a:rPr>
              <a:t>Trẻ</a:t>
            </a:r>
            <a:r>
              <a:rPr lang="en-US" sz="3200" b="1" kern="0" dirty="0">
                <a:latin typeface="Times New Roman"/>
                <a:cs typeface="Times New Roman" pitchFamily="18" charset="0"/>
              </a:rPr>
              <a:t> (3 - 4 </a:t>
            </a:r>
            <a:r>
              <a:rPr lang="en-US" sz="3200" b="1" kern="0" dirty="0" err="1">
                <a:latin typeface="Times New Roman"/>
                <a:cs typeface="Times New Roman" pitchFamily="18" charset="0"/>
              </a:rPr>
              <a:t>tuổi</a:t>
            </a:r>
            <a:r>
              <a:rPr lang="en-US" sz="3200" b="1" kern="0" dirty="0">
                <a:latin typeface="Times New Roman"/>
                <a:cs typeface="Times New Roman" pitchFamily="18" charset="0"/>
              </a:rPr>
              <a:t>) </a:t>
            </a:r>
          </a:p>
          <a:p>
            <a:pPr algn="ctr">
              <a:tabLst>
                <a:tab pos="514350" algn="l"/>
                <a:tab pos="2239328" algn="ctr"/>
              </a:tabLst>
              <a:defRPr/>
            </a:pPr>
            <a:r>
              <a:rPr lang="en-US" sz="3200" b="1" kern="0" dirty="0">
                <a:latin typeface="Times New Roman"/>
                <a:cs typeface="Times New Roman" pitchFamily="18" charset="0"/>
              </a:rPr>
              <a:t>    </a:t>
            </a:r>
            <a:r>
              <a:rPr lang="en-US" sz="3200" b="1" kern="0" dirty="0" err="1">
                <a:latin typeface="Times New Roman"/>
                <a:cs typeface="Times New Roman" pitchFamily="18" charset="0"/>
              </a:rPr>
              <a:t>Giáo</a:t>
            </a:r>
            <a:r>
              <a:rPr lang="en-US" sz="3200" b="1" kern="0" dirty="0">
                <a:latin typeface="Times New Roman"/>
                <a:cs typeface="Times New Roman" pitchFamily="18" charset="0"/>
              </a:rPr>
              <a:t> </a:t>
            </a:r>
            <a:r>
              <a:rPr lang="en-US" sz="3200" b="1" kern="0" dirty="0" err="1">
                <a:latin typeface="Times New Roman"/>
                <a:cs typeface="Times New Roman" pitchFamily="18" charset="0"/>
              </a:rPr>
              <a:t>viên</a:t>
            </a:r>
            <a:r>
              <a:rPr lang="en-US" sz="3200" b="1" kern="0" dirty="0">
                <a:latin typeface="Times New Roman"/>
                <a:cs typeface="Times New Roman" pitchFamily="18" charset="0"/>
              </a:rPr>
              <a:t>: </a:t>
            </a:r>
            <a:r>
              <a:rPr lang="en-US" sz="3200" b="1" kern="0" dirty="0" err="1">
                <a:latin typeface="Times New Roman"/>
                <a:cs typeface="Times New Roman" pitchFamily="18" charset="0"/>
              </a:rPr>
              <a:t>Trần</a:t>
            </a:r>
            <a:r>
              <a:rPr lang="en-US" sz="3200" b="1" kern="0" dirty="0">
                <a:latin typeface="Times New Roman"/>
                <a:cs typeface="Times New Roman" pitchFamily="18" charset="0"/>
              </a:rPr>
              <a:t> </a:t>
            </a:r>
            <a:r>
              <a:rPr lang="en-US" sz="3200" b="1" kern="0" dirty="0" err="1">
                <a:latin typeface="Times New Roman"/>
                <a:cs typeface="Times New Roman" pitchFamily="18" charset="0"/>
              </a:rPr>
              <a:t>Thị</a:t>
            </a:r>
            <a:r>
              <a:rPr lang="en-US" sz="3200" b="1" kern="0" dirty="0">
                <a:latin typeface="Times New Roman"/>
                <a:cs typeface="Times New Roman" pitchFamily="18" charset="0"/>
              </a:rPr>
              <a:t> Vân Anh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0" name="Freeform 10"/>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1" name="Freeform 11"/>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7" name="Freeform 17"/>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20" name="TextBox 19">
            <a:extLst>
              <a:ext uri="{FF2B5EF4-FFF2-40B4-BE49-F238E27FC236}">
                <a16:creationId xmlns:a16="http://schemas.microsoft.com/office/drawing/2014/main" id="{5B0F6DD9-A6B5-B9D4-9B1C-69AFA74626F5}"/>
              </a:ext>
            </a:extLst>
          </p:cNvPr>
          <p:cNvSpPr txBox="1"/>
          <p:nvPr/>
        </p:nvSpPr>
        <p:spPr>
          <a:xfrm>
            <a:off x="2859496" y="1701015"/>
            <a:ext cx="13216847" cy="6740307"/>
          </a:xfrm>
          <a:prstGeom prst="rect">
            <a:avLst/>
          </a:prstGeom>
          <a:noFill/>
        </p:spPr>
        <p:txBody>
          <a:bodyPr wrap="square">
            <a:spAutoFit/>
          </a:bodyPr>
          <a:lstStyle/>
          <a:p>
            <a:pPr algn="l"/>
            <a:r>
              <a:rPr lang="vi-VN" sz="3600" b="1" i="0" dirty="0">
                <a:solidFill>
                  <a:srgbClr val="000000"/>
                </a:solidFill>
                <a:effectLst/>
                <a:latin typeface="Times New Roman" panose="02020603050405020304" pitchFamily="18" charset="0"/>
              </a:rPr>
              <a:t>1.  Kiến thức</a:t>
            </a:r>
            <a:r>
              <a:rPr lang="vi-VN" sz="3600" b="0" i="0" dirty="0">
                <a:solidFill>
                  <a:srgbClr val="000000"/>
                </a:solidFill>
                <a:effectLst/>
                <a:latin typeface="Times New Roman" panose="02020603050405020304" pitchFamily="18" charset="0"/>
              </a:rPr>
              <a:t>:</a:t>
            </a:r>
          </a:p>
          <a:p>
            <a:pPr algn="l"/>
            <a:r>
              <a:rPr lang="vi-VN" sz="3600" b="0" i="0" dirty="0">
                <a:solidFill>
                  <a:srgbClr val="000000"/>
                </a:solidFill>
                <a:effectLst/>
                <a:latin typeface="Times New Roman" panose="02020603050405020304" pitchFamily="18" charset="0"/>
              </a:rPr>
              <a:t>- Trẻ nhớ tên truyện “ Hồ nước và mây”</a:t>
            </a:r>
          </a:p>
          <a:p>
            <a:pPr algn="l"/>
            <a:r>
              <a:rPr lang="vi-VN" sz="3600" b="0" i="0" dirty="0">
                <a:solidFill>
                  <a:srgbClr val="000000"/>
                </a:solidFill>
                <a:effectLst/>
                <a:latin typeface="Times New Roman" panose="02020603050405020304" pitchFamily="18" charset="0"/>
              </a:rPr>
              <a:t>- Trẻ hiểu được nội dung truyện : Mối quan hệ thân thiết giữa hồ nước và mây, hiện tượng mây tạo thành mưa.</a:t>
            </a:r>
          </a:p>
          <a:p>
            <a:pPr algn="l"/>
            <a:r>
              <a:rPr lang="vi-VN" sz="3600" b="0" i="0" dirty="0">
                <a:solidFill>
                  <a:srgbClr val="000000"/>
                </a:solidFill>
                <a:effectLst/>
                <a:latin typeface="Times New Roman" panose="02020603050405020304" pitchFamily="18" charset="0"/>
              </a:rPr>
              <a:t>- Nhận biết được một số hiện tượng thiên nhiên ( mưa, nắng,bốc hơi nước)</a:t>
            </a:r>
          </a:p>
          <a:p>
            <a:pPr algn="l"/>
            <a:r>
              <a:rPr lang="vi-VN" sz="3600" b="1" i="0" dirty="0">
                <a:solidFill>
                  <a:srgbClr val="000000"/>
                </a:solidFill>
                <a:effectLst/>
                <a:latin typeface="Times New Roman" panose="02020603050405020304" pitchFamily="18" charset="0"/>
              </a:rPr>
              <a:t>2.  Kỹ năng:</a:t>
            </a:r>
            <a:endParaRPr lang="vi-VN" sz="3600" b="0" i="0" dirty="0">
              <a:solidFill>
                <a:srgbClr val="000000"/>
              </a:solidFill>
              <a:effectLst/>
              <a:latin typeface="Times New Roman" panose="02020603050405020304" pitchFamily="18" charset="0"/>
            </a:endParaRPr>
          </a:p>
          <a:p>
            <a:pPr algn="l"/>
            <a:r>
              <a:rPr lang="vi-VN" sz="3600" b="0" i="0" dirty="0">
                <a:solidFill>
                  <a:srgbClr val="000000"/>
                </a:solidFill>
                <a:effectLst/>
                <a:latin typeface="Times New Roman" panose="02020603050405020304" pitchFamily="18" charset="0"/>
              </a:rPr>
              <a:t>- Trả lời cô to rõ ràng , đủ câu</a:t>
            </a:r>
          </a:p>
          <a:p>
            <a:pPr algn="l"/>
            <a:r>
              <a:rPr lang="vi-VN" sz="3600" b="0" i="0" dirty="0">
                <a:solidFill>
                  <a:srgbClr val="000000"/>
                </a:solidFill>
                <a:effectLst/>
                <a:latin typeface="Times New Roman" panose="02020603050405020304" pitchFamily="18" charset="0"/>
              </a:rPr>
              <a:t>- Biết trả lời câu hỏi theo nội dung câu chuyện</a:t>
            </a:r>
          </a:p>
          <a:p>
            <a:pPr algn="l"/>
            <a:r>
              <a:rPr lang="vi-VN" sz="3600" b="1" i="0" dirty="0">
                <a:solidFill>
                  <a:srgbClr val="000000"/>
                </a:solidFill>
                <a:effectLst/>
                <a:latin typeface="Times New Roman" panose="02020603050405020304" pitchFamily="18" charset="0"/>
              </a:rPr>
              <a:t>3. Thái độ:</a:t>
            </a:r>
            <a:endParaRPr lang="vi-VN" sz="3600" b="0" i="0" dirty="0">
              <a:solidFill>
                <a:srgbClr val="000000"/>
              </a:solidFill>
              <a:effectLst/>
              <a:latin typeface="Times New Roman" panose="02020603050405020304" pitchFamily="18" charset="0"/>
            </a:endParaRPr>
          </a:p>
          <a:p>
            <a:pPr algn="l"/>
            <a:r>
              <a:rPr lang="vi-VN" sz="3600" b="0" i="0" dirty="0">
                <a:solidFill>
                  <a:srgbClr val="000000"/>
                </a:solidFill>
                <a:effectLst/>
                <a:latin typeface="Times New Roman" panose="02020603050405020304" pitchFamily="18" charset="0"/>
              </a:rPr>
              <a:t>- Trẻ yêu thiên nhiên, biết quý trọng nước, biết giữ gìn môi trường trong sạch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0" name="Freeform 10"/>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1" name="Freeform 11"/>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7" name="Freeform 17"/>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20" name="TextBox 19">
            <a:extLst>
              <a:ext uri="{FF2B5EF4-FFF2-40B4-BE49-F238E27FC236}">
                <a16:creationId xmlns:a16="http://schemas.microsoft.com/office/drawing/2014/main" id="{5B0F6DD9-A6B5-B9D4-9B1C-69AFA74626F5}"/>
              </a:ext>
            </a:extLst>
          </p:cNvPr>
          <p:cNvSpPr txBox="1"/>
          <p:nvPr/>
        </p:nvSpPr>
        <p:spPr>
          <a:xfrm>
            <a:off x="2915535" y="2202011"/>
            <a:ext cx="13216847" cy="3970318"/>
          </a:xfrm>
          <a:prstGeom prst="rect">
            <a:avLst/>
          </a:prstGeom>
          <a:noFill/>
        </p:spPr>
        <p:txBody>
          <a:bodyPr wrap="square">
            <a:spAutoFit/>
          </a:bodyPr>
          <a:lstStyle/>
          <a:p>
            <a:pPr marL="742950" indent="-742950" algn="l">
              <a:buAutoNum type="arabicPeriod"/>
            </a:pPr>
            <a:r>
              <a:rPr lang="vi-VN" sz="3600" b="1" dirty="0">
                <a:solidFill>
                  <a:srgbClr val="000000"/>
                </a:solidFill>
                <a:latin typeface="Times New Roman" panose="02020603050405020304" pitchFamily="18" charset="0"/>
              </a:rPr>
              <a:t>Ổn định tổ chức.</a:t>
            </a:r>
          </a:p>
          <a:p>
            <a:pPr algn="l"/>
            <a:r>
              <a:rPr lang="vi-VN" sz="3600" i="0" dirty="0">
                <a:solidFill>
                  <a:srgbClr val="000000"/>
                </a:solidFill>
                <a:effectLst/>
                <a:latin typeface="Times New Roman" panose="02020603050405020304" pitchFamily="18" charset="0"/>
              </a:rPr>
              <a:t>- C</a:t>
            </a:r>
            <a:r>
              <a:rPr lang="vi-VN" sz="3600" dirty="0">
                <a:solidFill>
                  <a:srgbClr val="000000"/>
                </a:solidFill>
                <a:latin typeface="Times New Roman" panose="02020603050405020304" pitchFamily="18" charset="0"/>
              </a:rPr>
              <a:t>ô và trẻ cùng chơi trò chơi “ Trời nắng, trời mưa” và dẫn dắt vào câu chuyện.</a:t>
            </a:r>
          </a:p>
          <a:p>
            <a:pPr algn="l"/>
            <a:r>
              <a:rPr lang="vi-VN" sz="3600" i="0" dirty="0">
                <a:solidFill>
                  <a:srgbClr val="000000"/>
                </a:solidFill>
                <a:effectLst/>
                <a:latin typeface="Times New Roman" panose="02020603050405020304" pitchFamily="18" charset="0"/>
              </a:rPr>
              <a:t>	H</a:t>
            </a:r>
            <a:r>
              <a:rPr lang="vi-VN" sz="3600" dirty="0">
                <a:solidFill>
                  <a:srgbClr val="000000"/>
                </a:solidFill>
                <a:latin typeface="Times New Roman" panose="02020603050405020304" pitchFamily="18" charset="0"/>
              </a:rPr>
              <a:t>ôm nay cô sẽ kể cho lớp mình nghe một câu chuyện rất hay nói về một người bạn đặc biệt của hồ nước. Đó là bạn Mây trắng. Câu chuyện có tên là “ Hồ nước và mây”</a:t>
            </a:r>
          </a:p>
          <a:p>
            <a:pPr algn="l"/>
            <a:endParaRPr lang="vi-VN" sz="360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055777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0" name="Freeform 10"/>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1" name="Freeform 11"/>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7" name="Freeform 17"/>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pic>
        <p:nvPicPr>
          <p:cNvPr id="13" name="Truyện Hồ nước và Mây">
            <a:hlinkClick r:id="" action="ppaction://media"/>
            <a:extLst>
              <a:ext uri="{FF2B5EF4-FFF2-40B4-BE49-F238E27FC236}">
                <a16:creationId xmlns:a16="http://schemas.microsoft.com/office/drawing/2014/main" id="{21514DE8-2F69-4460-43AE-85934E62B3E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05721" y="1067042"/>
            <a:ext cx="15820112" cy="7505458"/>
          </a:xfrm>
          <a:prstGeom prst="rect">
            <a:avLst/>
          </a:prstGeom>
        </p:spPr>
      </p:pic>
    </p:spTree>
    <p:extLst>
      <p:ext uri="{BB962C8B-B14F-4D97-AF65-F5344CB8AC3E}">
        <p14:creationId xmlns:p14="http://schemas.microsoft.com/office/powerpoint/2010/main" val="116216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0" name="Freeform 10"/>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1" name="Freeform 11"/>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17" name="Freeform 17"/>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8"/>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14" name="TextBox 13">
            <a:extLst>
              <a:ext uri="{FF2B5EF4-FFF2-40B4-BE49-F238E27FC236}">
                <a16:creationId xmlns:a16="http://schemas.microsoft.com/office/drawing/2014/main" id="{2850BD07-11C6-745B-9A1B-43500433B77F}"/>
              </a:ext>
            </a:extLst>
          </p:cNvPr>
          <p:cNvSpPr txBox="1"/>
          <p:nvPr/>
        </p:nvSpPr>
        <p:spPr>
          <a:xfrm>
            <a:off x="4040757" y="1680083"/>
            <a:ext cx="17809028" cy="7017306"/>
          </a:xfrm>
          <a:prstGeom prst="rect">
            <a:avLst/>
          </a:prstGeom>
          <a:noFill/>
        </p:spPr>
        <p:txBody>
          <a:bodyPr wrap="square">
            <a:spAutoFit/>
          </a:bodyPr>
          <a:lstStyle/>
          <a:p>
            <a:pPr algn="l"/>
            <a:r>
              <a:rPr lang="vi-VN" sz="3000" b="0" i="0" dirty="0">
                <a:solidFill>
                  <a:srgbClr val="000000"/>
                </a:solidFill>
                <a:effectLst/>
                <a:latin typeface="Times New Roman" panose="02020603050405020304" pitchFamily="18" charset="0"/>
              </a:rPr>
              <a:t>- Cô hỏi trẻ tên truyện, tên nhân vật trong truyện ?</a:t>
            </a:r>
          </a:p>
          <a:p>
            <a:pPr algn="l"/>
            <a:r>
              <a:rPr lang="vi-VN" sz="3000" b="0" i="0" dirty="0">
                <a:solidFill>
                  <a:srgbClr val="000000"/>
                </a:solidFill>
                <a:effectLst/>
                <a:latin typeface="Times New Roman" panose="02020603050405020304" pitchFamily="18" charset="0"/>
              </a:rPr>
              <a:t>+ Vào ngày </a:t>
            </a:r>
            <a:r>
              <a:rPr lang="en-US" sz="3000" b="0" i="0" dirty="0" smtClean="0">
                <a:solidFill>
                  <a:srgbClr val="000000"/>
                </a:solidFill>
                <a:effectLst/>
                <a:latin typeface="Times New Roman" panose="02020603050405020304" pitchFamily="18" charset="0"/>
              </a:rPr>
              <a:t>c</a:t>
            </a:r>
            <a:r>
              <a:rPr lang="vi-VN" sz="3000" b="0" i="0" dirty="0" smtClean="0">
                <a:solidFill>
                  <a:srgbClr val="000000"/>
                </a:solidFill>
                <a:effectLst/>
                <a:latin typeface="Times New Roman" panose="02020603050405020304" pitchFamily="18" charset="0"/>
              </a:rPr>
              <a:t>uối </a:t>
            </a:r>
            <a:r>
              <a:rPr lang="vi-VN" sz="3000" b="0" i="0" dirty="0">
                <a:solidFill>
                  <a:srgbClr val="000000"/>
                </a:solidFill>
                <a:effectLst/>
                <a:latin typeface="Times New Roman" panose="02020603050405020304" pitchFamily="18" charset="0"/>
              </a:rPr>
              <a:t>xuân mặt hồ như thế nào?</a:t>
            </a:r>
          </a:p>
          <a:p>
            <a:pPr algn="l"/>
            <a:r>
              <a:rPr lang="vi-VN" sz="3000" b="0" i="0" dirty="0">
                <a:solidFill>
                  <a:srgbClr val="000000"/>
                </a:solidFill>
                <a:effectLst/>
                <a:latin typeface="Times New Roman" panose="02020603050405020304" pitchFamily="18" charset="0"/>
              </a:rPr>
              <a:t>+ Bỗng nhiên trời nổi gió chị mây đã làm gì?</a:t>
            </a:r>
          </a:p>
          <a:p>
            <a:pPr algn="l"/>
            <a:r>
              <a:rPr lang="vi-VN" sz="3000" b="0" i="0" dirty="0">
                <a:solidFill>
                  <a:srgbClr val="000000"/>
                </a:solidFill>
                <a:effectLst/>
                <a:latin typeface="Times New Roman" panose="02020603050405020304" pitchFamily="18" charset="0"/>
              </a:rPr>
              <a:t>+ Thấy chị mây gần hồ nước , hồ nước đã nói gì?</a:t>
            </a:r>
          </a:p>
          <a:p>
            <a:pPr algn="l"/>
            <a:r>
              <a:rPr lang="vi-VN" sz="3000" b="0" i="0" dirty="0">
                <a:solidFill>
                  <a:srgbClr val="000000"/>
                </a:solidFill>
                <a:effectLst/>
                <a:latin typeface="Times New Roman" panose="02020603050405020304" pitchFamily="18" charset="0"/>
              </a:rPr>
              <a:t>+ Chị mây nói gì với hồ nước ?</a:t>
            </a:r>
          </a:p>
          <a:p>
            <a:pPr algn="l"/>
            <a:r>
              <a:rPr lang="vi-VN" sz="3000" b="0" i="0" dirty="0">
                <a:solidFill>
                  <a:srgbClr val="000000"/>
                </a:solidFill>
                <a:effectLst/>
                <a:latin typeface="Times New Roman" panose="02020603050405020304" pitchFamily="18" charset="0"/>
              </a:rPr>
              <a:t>+ Hồ nước trả lời chị mây ra sao?</a:t>
            </a:r>
          </a:p>
          <a:p>
            <a:pPr algn="l"/>
            <a:r>
              <a:rPr lang="vi-VN" sz="3000" b="0" i="0" dirty="0">
                <a:solidFill>
                  <a:srgbClr val="000000"/>
                </a:solidFill>
                <a:effectLst/>
                <a:latin typeface="Times New Roman" panose="02020603050405020304" pitchFamily="18" charset="0"/>
              </a:rPr>
              <a:t>+ Nghe hồ nước nói chị mây đã làm gì?</a:t>
            </a:r>
          </a:p>
          <a:p>
            <a:pPr algn="l"/>
            <a:r>
              <a:rPr lang="vi-VN" sz="3000" b="0" i="0" dirty="0">
                <a:solidFill>
                  <a:srgbClr val="000000"/>
                </a:solidFill>
                <a:effectLst/>
                <a:latin typeface="Times New Roman" panose="02020603050405020304" pitchFamily="18" charset="0"/>
              </a:rPr>
              <a:t>+ Vào những ngày nắng to hồ nước bị làm sao ?</a:t>
            </a:r>
          </a:p>
          <a:p>
            <a:pPr algn="l"/>
            <a:r>
              <a:rPr lang="vi-VN" sz="3000" b="0" i="0" dirty="0">
                <a:solidFill>
                  <a:srgbClr val="000000"/>
                </a:solidFill>
                <a:effectLst/>
                <a:latin typeface="Times New Roman" panose="02020603050405020304" pitchFamily="18" charset="0"/>
              </a:rPr>
              <a:t>+ Bầy tôm cá đã than vãn điều gì?</a:t>
            </a:r>
          </a:p>
          <a:p>
            <a:pPr algn="l"/>
            <a:r>
              <a:rPr lang="vi-VN" sz="3000" b="0" i="0" dirty="0">
                <a:solidFill>
                  <a:srgbClr val="000000"/>
                </a:solidFill>
                <a:effectLst/>
                <a:latin typeface="Times New Roman" panose="02020603050405020304" pitchFamily="18" charset="0"/>
              </a:rPr>
              <a:t>+ Chị mây đã làm gì khi nghe hồ nước và bầy tôm cá than vãn ?</a:t>
            </a:r>
          </a:p>
          <a:p>
            <a:pPr algn="l"/>
            <a:r>
              <a:rPr lang="vi-VN" sz="3000" b="0" i="0" dirty="0">
                <a:solidFill>
                  <a:srgbClr val="000000"/>
                </a:solidFill>
                <a:effectLst/>
                <a:latin typeface="Times New Roman" panose="02020603050405020304" pitchFamily="18" charset="0"/>
              </a:rPr>
              <a:t>+ Sau khi được chị mây tưới nước hồ nước như thế nào?</a:t>
            </a:r>
          </a:p>
          <a:p>
            <a:pPr algn="l"/>
            <a:r>
              <a:rPr lang="vi-VN" sz="3000" b="0" i="0" dirty="0">
                <a:solidFill>
                  <a:srgbClr val="000000"/>
                </a:solidFill>
                <a:effectLst/>
                <a:latin typeface="Times New Roman" panose="02020603050405020304" pitchFamily="18" charset="0"/>
              </a:rPr>
              <a:t>+ Vì sao mùa thu và mùa đông chị mây lại bị thu nhỏ lại</a:t>
            </a:r>
          </a:p>
          <a:p>
            <a:pPr algn="l"/>
            <a:r>
              <a:rPr lang="vi-VN" sz="3000" b="0" i="0" dirty="0">
                <a:solidFill>
                  <a:srgbClr val="000000"/>
                </a:solidFill>
                <a:effectLst/>
                <a:latin typeface="Times New Roman" panose="02020603050405020304" pitchFamily="18" charset="0"/>
              </a:rPr>
              <a:t>+ Chị mây đã xà thấp xuống nói gì với hồ nước?</a:t>
            </a:r>
          </a:p>
          <a:p>
            <a:pPr algn="l"/>
            <a:r>
              <a:rPr lang="vi-VN" sz="3000" b="0" i="0" dirty="0">
                <a:solidFill>
                  <a:srgbClr val="000000"/>
                </a:solidFill>
                <a:effectLst/>
                <a:latin typeface="Times New Roman" panose="02020603050405020304" pitchFamily="18" charset="0"/>
              </a:rPr>
              <a:t>+ Ai đã giúp nước bốc hơi và hồ nước lớn dần?</a:t>
            </a:r>
          </a:p>
          <a:p>
            <a:pPr algn="l"/>
            <a:r>
              <a:rPr lang="vi-VN" sz="3000" b="0" i="0" dirty="0">
                <a:solidFill>
                  <a:srgbClr val="000000"/>
                </a:solidFill>
                <a:effectLst/>
                <a:latin typeface="Times New Roman" panose="02020603050405020304" pitchFamily="18" charset="0"/>
              </a:rPr>
              <a:t>+ Từ đó hồ nước và mây đã hiểu ra điều gì</a:t>
            </a:r>
            <a:r>
              <a:rPr lang="vi-VN" sz="3000" b="0" i="0" dirty="0" smtClean="0">
                <a:solidFill>
                  <a:srgbClr val="000000"/>
                </a:solidFill>
                <a:effectLst/>
                <a:latin typeface="Times New Roman" panose="02020603050405020304" pitchFamily="18" charset="0"/>
              </a:rPr>
              <a:t>?</a:t>
            </a:r>
            <a:endParaRPr lang="vi-VN" sz="30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060225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8700" y="1098431"/>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0" name="Freeform 10"/>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1" name="Freeform 11"/>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17" name="Freeform 17"/>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Freeform 18"/>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20" name="TextBox 19">
            <a:extLst>
              <a:ext uri="{FF2B5EF4-FFF2-40B4-BE49-F238E27FC236}">
                <a16:creationId xmlns:a16="http://schemas.microsoft.com/office/drawing/2014/main" id="{5B0F6DD9-A6B5-B9D4-9B1C-69AFA74626F5}"/>
              </a:ext>
            </a:extLst>
          </p:cNvPr>
          <p:cNvSpPr txBox="1"/>
          <p:nvPr/>
        </p:nvSpPr>
        <p:spPr>
          <a:xfrm>
            <a:off x="2915535" y="2202011"/>
            <a:ext cx="13216847" cy="2308324"/>
          </a:xfrm>
          <a:prstGeom prst="rect">
            <a:avLst/>
          </a:prstGeom>
          <a:noFill/>
        </p:spPr>
        <p:txBody>
          <a:bodyPr wrap="square">
            <a:spAutoFit/>
          </a:bodyPr>
          <a:lstStyle/>
          <a:p>
            <a:r>
              <a:rPr lang="vi-VN" sz="3600" i="1" dirty="0">
                <a:solidFill>
                  <a:srgbClr val="000000"/>
                </a:solidFill>
                <a:latin typeface="Times New Roman" panose="02020603050405020304" pitchFamily="18" charset="0"/>
              </a:rPr>
              <a:t>* Giáo dục trẻ</a:t>
            </a:r>
            <a:r>
              <a:rPr lang="vi-VN" sz="3600" dirty="0">
                <a:solidFill>
                  <a:srgbClr val="000000"/>
                </a:solidFill>
                <a:latin typeface="Times New Roman" panose="02020603050405020304" pitchFamily="18" charset="0"/>
              </a:rPr>
              <a:t>: biết quan tâm , chia sẽ cùng nhau để làm những việc tốt</a:t>
            </a:r>
          </a:p>
          <a:p>
            <a:r>
              <a:rPr lang="vi-VN" sz="3600" dirty="0">
                <a:solidFill>
                  <a:srgbClr val="000000"/>
                </a:solidFill>
                <a:latin typeface="Times New Roman" panose="02020603050405020304" pitchFamily="18" charset="0"/>
              </a:rPr>
              <a:t>- Cho trẻ xem băng hình về nội dung câu </a:t>
            </a:r>
            <a:r>
              <a:rPr lang="vi-VN" sz="3600" dirty="0" smtClean="0">
                <a:solidFill>
                  <a:srgbClr val="000000"/>
                </a:solidFill>
                <a:latin typeface="Times New Roman" panose="02020603050405020304" pitchFamily="18" charset="0"/>
              </a:rPr>
              <a:t>chuyện</a:t>
            </a:r>
            <a:endParaRPr lang="en-US" sz="3600" i="0" dirty="0" smtClean="0">
              <a:solidFill>
                <a:srgbClr val="000000"/>
              </a:solidFill>
              <a:effectLst/>
              <a:latin typeface="Times New Roman" panose="02020603050405020304" pitchFamily="18" charset="0"/>
            </a:endParaRPr>
          </a:p>
          <a:p>
            <a:pPr algn="l"/>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Cô</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và</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trẻ</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hát</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bài</a:t>
            </a:r>
            <a:r>
              <a:rPr lang="en-US" sz="3600" i="0" dirty="0" smtClean="0">
                <a:solidFill>
                  <a:srgbClr val="000000"/>
                </a:solidFill>
                <a:effectLst/>
                <a:latin typeface="Times New Roman" panose="02020603050405020304" pitchFamily="18" charset="0"/>
              </a:rPr>
              <a:t> “ </a:t>
            </a:r>
            <a:r>
              <a:rPr lang="en-US" sz="3600" i="0" dirty="0" err="1" smtClean="0">
                <a:solidFill>
                  <a:srgbClr val="000000"/>
                </a:solidFill>
                <a:effectLst/>
                <a:latin typeface="Times New Roman" panose="02020603050405020304" pitchFamily="18" charset="0"/>
              </a:rPr>
              <a:t>Giọt</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mưa</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và</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em</a:t>
            </a:r>
            <a:r>
              <a:rPr lang="en-US" sz="3600" i="0" dirty="0" smtClean="0">
                <a:solidFill>
                  <a:srgbClr val="000000"/>
                </a:solidFill>
                <a:effectLst/>
                <a:latin typeface="Times New Roman" panose="02020603050405020304" pitchFamily="18" charset="0"/>
              </a:rPr>
              <a:t> </a:t>
            </a:r>
            <a:r>
              <a:rPr lang="en-US" sz="3600" i="0" dirty="0" err="1" smtClean="0">
                <a:solidFill>
                  <a:srgbClr val="000000"/>
                </a:solidFill>
                <a:effectLst/>
                <a:latin typeface="Times New Roman" panose="02020603050405020304" pitchFamily="18" charset="0"/>
              </a:rPr>
              <a:t>bé</a:t>
            </a:r>
            <a:r>
              <a:rPr lang="en-US" sz="3600" i="0" dirty="0" smtClean="0">
                <a:solidFill>
                  <a:srgbClr val="000000"/>
                </a:solidFill>
                <a:effectLst/>
                <a:latin typeface="Times New Roman" panose="02020603050405020304" pitchFamily="18" charset="0"/>
              </a:rPr>
              <a:t>”</a:t>
            </a:r>
            <a:endParaRPr lang="vi-VN" sz="3600" i="0" dirty="0">
              <a:solidFill>
                <a:srgbClr val="000000"/>
              </a:solidFill>
              <a:effectLst/>
              <a:latin typeface="Times New Roman" panose="02020603050405020304" pitchFamily="18" charset="0"/>
            </a:endParaRPr>
          </a:p>
        </p:txBody>
      </p:sp>
      <p:pic>
        <p:nvPicPr>
          <p:cNvPr id="13" name="Giọt mưa và em bé - Karaoke - Đoàn Vũ Thùy Dươ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77200" y="5371514"/>
            <a:ext cx="609600" cy="609600"/>
          </a:xfrm>
          <a:prstGeom prst="rect">
            <a:avLst/>
          </a:prstGeom>
        </p:spPr>
      </p:pic>
    </p:spTree>
    <p:extLst>
      <p:ext uri="{BB962C8B-B14F-4D97-AF65-F5344CB8AC3E}">
        <p14:creationId xmlns:p14="http://schemas.microsoft.com/office/powerpoint/2010/main" val="1760958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76"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8" name="TextBox 8"/>
          <p:cNvSpPr txBox="1"/>
          <p:nvPr/>
        </p:nvSpPr>
        <p:spPr>
          <a:xfrm>
            <a:off x="4276960" y="4392963"/>
            <a:ext cx="9734081" cy="1580712"/>
          </a:xfrm>
          <a:prstGeom prst="rect">
            <a:avLst/>
          </a:prstGeom>
        </p:spPr>
        <p:txBody>
          <a:bodyPr lIns="0" tIns="0" rIns="0" bIns="0" rtlCol="0" anchor="t">
            <a:spAutoFit/>
          </a:bodyPr>
          <a:lstStyle/>
          <a:p>
            <a:pPr marL="0" lvl="0" indent="0" algn="ctr">
              <a:lnSpc>
                <a:spcPts val="12527"/>
              </a:lnSpc>
              <a:spcBef>
                <a:spcPct val="0"/>
              </a:spcBef>
            </a:pPr>
            <a:r>
              <a:rPr lang="en-US" sz="10616" spc="594">
                <a:solidFill>
                  <a:srgbClr val="65503D"/>
                </a:solidFill>
                <a:latin typeface="Wedges"/>
                <a:ea typeface="Wedges"/>
                <a:cs typeface="Wedges"/>
                <a:sym typeface="Wedges"/>
              </a:rPr>
              <a:t>THANK YOU</a:t>
            </a:r>
          </a:p>
        </p:txBody>
      </p:sp>
      <p:sp>
        <p:nvSpPr>
          <p:cNvPr id="9" name="Freeform 9"/>
          <p:cNvSpPr/>
          <p:nvPr/>
        </p:nvSpPr>
        <p:spPr>
          <a:xfrm flipH="1">
            <a:off x="12717123" y="5460741"/>
            <a:ext cx="1339023" cy="1025868"/>
          </a:xfrm>
          <a:custGeom>
            <a:avLst/>
            <a:gdLst/>
            <a:ahLst/>
            <a:cxnLst/>
            <a:rect l="l" t="t" r="r" b="b"/>
            <a:pathLst>
              <a:path w="1339023" h="1025868">
                <a:moveTo>
                  <a:pt x="1339024" y="0"/>
                </a:moveTo>
                <a:lnTo>
                  <a:pt x="0" y="0"/>
                </a:lnTo>
                <a:lnTo>
                  <a:pt x="0" y="1025868"/>
                </a:lnTo>
                <a:lnTo>
                  <a:pt x="1339024" y="1025868"/>
                </a:lnTo>
                <a:lnTo>
                  <a:pt x="1339024"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5704622">
            <a:off x="3714588" y="3808059"/>
            <a:ext cx="1124744" cy="990889"/>
          </a:xfrm>
          <a:custGeom>
            <a:avLst/>
            <a:gdLst/>
            <a:ahLst/>
            <a:cxnLst/>
            <a:rect l="l" t="t" r="r" b="b"/>
            <a:pathLst>
              <a:path w="1124744" h="990889">
                <a:moveTo>
                  <a:pt x="0" y="0"/>
                </a:moveTo>
                <a:lnTo>
                  <a:pt x="1124743" y="0"/>
                </a:lnTo>
                <a:lnTo>
                  <a:pt x="1124743" y="990889"/>
                </a:lnTo>
                <a:lnTo>
                  <a:pt x="0" y="9908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306</Words>
  <Application>Microsoft Office PowerPoint</Application>
  <PresentationFormat>Custom</PresentationFormat>
  <Paragraphs>38</Paragraphs>
  <Slides>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Wedges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Colorful Pastel Cute Illustration Project Presentation</dc:title>
  <dc:creator>Administrator</dc:creator>
  <cp:lastModifiedBy>Administrator</cp:lastModifiedBy>
  <cp:revision>6</cp:revision>
  <dcterms:created xsi:type="dcterms:W3CDTF">2006-08-16T00:00:00Z</dcterms:created>
  <dcterms:modified xsi:type="dcterms:W3CDTF">2025-04-10T03:15:54Z</dcterms:modified>
  <dc:identifier>DAGkJpR9_gI</dc:identifier>
</cp:coreProperties>
</file>