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3" r:id="rId6"/>
    <p:sldId id="265" r:id="rId7"/>
    <p:sldId id="264" r:id="rId8"/>
    <p:sldId id="262" r:id="rId9"/>
    <p:sldId id="267" r:id="rId10"/>
    <p:sldId id="266" r:id="rId11"/>
    <p:sldId id="268" r:id="rId12"/>
    <p:sldId id="269" r:id="rId13"/>
    <p:sldId id="270" r:id="rId14"/>
    <p:sldId id="271" r:id="rId15"/>
    <p:sldId id="272" r:id="rId16"/>
    <p:sldId id="275"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86"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65D1C50-8C40-4E3D-B8FE-45325F4075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E65D1C50-8C40-4E3D-B8FE-45325F40751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65D1C50-8C40-4E3D-B8FE-45325F4075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65D1C50-8C40-4E3D-B8FE-45325F40751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5D1C50-8C40-4E3D-B8FE-45325F40751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D1C50-8C40-4E3D-B8FE-45325F40751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E65D1C50-8C40-4E3D-B8FE-45325F4075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E65D1C50-8C40-4E3D-B8FE-45325F40751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48407-34BA-49AA-9E14-70158B73A1B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D1C50-8C40-4E3D-B8FE-45325F40751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48407-34BA-49AA-9E14-70158B73A1B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4.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WordArt 6"/>
          <p:cNvSpPr>
            <a:spLocks noChangeArrowheads="1" noChangeShapeType="1" noTextEdit="1"/>
          </p:cNvSpPr>
          <p:nvPr/>
        </p:nvSpPr>
        <p:spPr bwMode="auto">
          <a:xfrm>
            <a:off x="3078480" y="266065"/>
            <a:ext cx="6346190" cy="951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2700" b="1" kern="10" dirty="0">
                <a:ln w="9525">
                  <a:solidFill>
                    <a:srgbClr val="000000"/>
                  </a:solidFill>
                  <a:round/>
                </a:ln>
                <a:solidFill>
                  <a:srgbClr val="101FB0"/>
                </a:solidFill>
                <a:latin typeface=".VnAvant" panose="020B7200000000000000"/>
              </a:rPr>
              <a:t>U</a:t>
            </a:r>
            <a:r>
              <a:rPr lang="en-US" sz="2700" b="1" kern="10" dirty="0">
                <a:ln w="9525">
                  <a:solidFill>
                    <a:srgbClr val="000000"/>
                  </a:solidFill>
                  <a:round/>
                </a:ln>
                <a:solidFill>
                  <a:srgbClr val="101FB0"/>
                </a:solidFill>
                <a:latin typeface="Times New Roman" panose="02020603050405020304" pitchFamily="18" charset="0"/>
                <a:cs typeface="Times New Roman" panose="02020603050405020304" pitchFamily="18" charset="0"/>
              </a:rPr>
              <a:t>BND PHƯỜNG VIỆT HƯNG</a:t>
            </a:r>
            <a:endParaRPr lang="en-US" sz="2700" b="1" kern="10" dirty="0">
              <a:ln w="9525">
                <a:solidFill>
                  <a:srgbClr val="000000"/>
                </a:solidFill>
                <a:round/>
              </a:ln>
              <a:solidFill>
                <a:srgbClr val="101FB0"/>
              </a:solidFill>
              <a:latin typeface="Times New Roman" panose="02020603050405020304" pitchFamily="18" charset="0"/>
              <a:cs typeface="Times New Roman" panose="02020603050405020304" pitchFamily="18" charset="0"/>
            </a:endParaRPr>
          </a:p>
          <a:p>
            <a:pPr algn="ctr">
              <a:spcBef>
                <a:spcPct val="20000"/>
              </a:spcBef>
              <a:defRPr/>
            </a:pPr>
            <a:r>
              <a:rPr lang="en-US" sz="2700" b="1" kern="10" dirty="0">
                <a:ln w="9525">
                  <a:solidFill>
                    <a:srgbClr val="000000"/>
                  </a:solidFill>
                  <a:round/>
                </a:ln>
                <a:solidFill>
                  <a:srgbClr val="101FB0"/>
                </a:solidFill>
                <a:latin typeface="Times New Roman" panose="02020603050405020304" pitchFamily="18" charset="0"/>
                <a:cs typeface="Times New Roman" panose="02020603050405020304" pitchFamily="18" charset="0"/>
              </a:rPr>
              <a:t>TRƯỜNG MẦM NON ĐỨC GIANG</a:t>
            </a:r>
            <a:endParaRPr lang="en-US" sz="2700" b="1" kern="10" dirty="0">
              <a:ln w="9525">
                <a:solidFill>
                  <a:srgbClr val="000000"/>
                </a:solidFill>
                <a:round/>
              </a:ln>
              <a:solidFill>
                <a:srgbClr val="101FB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417" y="7490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8"/>
          <p:cNvSpPr>
            <a:spLocks noChangeArrowheads="1" noChangeShapeType="1" noTextEdit="1"/>
          </p:cNvSpPr>
          <p:nvPr/>
        </p:nvSpPr>
        <p:spPr bwMode="auto">
          <a:xfrm>
            <a:off x="3323301" y="5375591"/>
            <a:ext cx="4924378" cy="79047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endParaRPr lang="en-US" sz="3600" b="1" kern="10" dirty="0">
              <a:ln w="9525">
                <a:solidFill>
                  <a:srgbClr val="000000"/>
                </a:solidFill>
                <a:round/>
              </a:ln>
              <a:solidFill>
                <a:srgbClr val="FF0000"/>
              </a:solidFill>
              <a:latin typeface="Teim new roman"/>
            </a:endParaRPr>
          </a:p>
          <a:p>
            <a:pPr>
              <a:spcBef>
                <a:spcPct val="20000"/>
              </a:spcBef>
              <a:defRPr/>
            </a:pPr>
            <a:r>
              <a:rPr lang="en-US" sz="3600" b="1" kern="10" dirty="0">
                <a:ln w="9525">
                  <a:solidFill>
                    <a:srgbClr val="000000"/>
                  </a:solidFill>
                  <a:round/>
                </a:ln>
                <a:solidFill>
                  <a:srgbClr val="FF0000"/>
                </a:solidFill>
                <a:latin typeface="Teim new roman"/>
              </a:rPr>
              <a:t> Lớp: MG </a:t>
            </a:r>
            <a:r>
              <a:rPr lang="en-US" sz="3600" b="1" kern="10" dirty="0" smtClean="0">
                <a:ln w="9525">
                  <a:solidFill>
                    <a:srgbClr val="000000"/>
                  </a:solidFill>
                  <a:round/>
                </a:ln>
                <a:solidFill>
                  <a:srgbClr val="FF0000"/>
                </a:solidFill>
                <a:latin typeface="Teim new roman"/>
              </a:rPr>
              <a:t>nhỡ B1  </a:t>
            </a:r>
            <a:endParaRPr lang="en-US" sz="3600" b="1" kern="10" dirty="0">
              <a:ln w="9525">
                <a:solidFill>
                  <a:srgbClr val="000000"/>
                </a:solidFill>
                <a:round/>
              </a:ln>
              <a:solidFill>
                <a:srgbClr val="FF0000"/>
              </a:solidFill>
              <a:latin typeface="Teim new roman"/>
            </a:endParaRPr>
          </a:p>
        </p:txBody>
      </p:sp>
      <p:sp>
        <p:nvSpPr>
          <p:cNvPr id="6" name="WordArt 4"/>
          <p:cNvSpPr>
            <a:spLocks noChangeArrowheads="1" noChangeShapeType="1" noTextEdit="1"/>
          </p:cNvSpPr>
          <p:nvPr/>
        </p:nvSpPr>
        <p:spPr bwMode="auto">
          <a:xfrm>
            <a:off x="762000" y="1699848"/>
            <a:ext cx="11002169" cy="1257616"/>
          </a:xfrm>
          <a:prstGeom prst="rect">
            <a:avLst/>
          </a:prstGeom>
        </p:spPr>
        <p:txBody>
          <a:bodyPr wrap="none" fromWordArt="1">
            <a:prstTxWarp prst="textCanDown">
              <a:avLst>
                <a:gd name="adj" fmla="val 14287"/>
              </a:avLst>
            </a:prstTxWarp>
          </a:bodyPr>
          <a:lstStyle/>
          <a:p>
            <a:pPr algn="ctr"/>
            <a:r>
              <a:rPr lang="en-US" sz="3600" b="1" kern="10" dirty="0">
                <a:ln w="9525">
                  <a:solidFill>
                    <a:srgbClr val="000000"/>
                  </a:solidFill>
                  <a:round/>
                </a:ln>
                <a:solidFill>
                  <a:srgbClr val="00B050"/>
                </a:solidFill>
                <a:effectLst>
                  <a:outerShdw dist="35921" dir="2700000" algn="ctr" rotWithShape="0">
                    <a:srgbClr val="808080">
                      <a:alpha val="79999"/>
                    </a:srgbClr>
                  </a:outerShdw>
                </a:effectLst>
                <a:latin typeface="TTesim new roman"/>
                <a:cs typeface="Times New Roman" panose="02020603050405020304" pitchFamily="18" charset="0"/>
              </a:rPr>
              <a:t>GIÁO ÁN : Lĩnh vực phát triển ngôn ngữ</a:t>
            </a:r>
            <a:endParaRPr lang="en-US" sz="3600" b="1" kern="10" dirty="0">
              <a:ln w="9525">
                <a:solidFill>
                  <a:srgbClr val="000000"/>
                </a:solidFill>
                <a:round/>
              </a:ln>
              <a:solidFill>
                <a:srgbClr val="00B050"/>
              </a:solidFill>
              <a:effectLst>
                <a:outerShdw dist="35921" dir="2700000" algn="ctr" rotWithShape="0">
                  <a:srgbClr val="808080">
                    <a:alpha val="79999"/>
                  </a:srgbClr>
                </a:outerShdw>
              </a:effectLst>
              <a:latin typeface="TTesim new roman"/>
              <a:cs typeface="Times New Roman" panose="02020603050405020304" pitchFamily="18" charset="0"/>
            </a:endParaRPr>
          </a:p>
        </p:txBody>
      </p:sp>
      <p:sp>
        <p:nvSpPr>
          <p:cNvPr id="8" name="WordArt 8"/>
          <p:cNvSpPr>
            <a:spLocks noChangeArrowheads="1" noChangeShapeType="1" noTextEdit="1"/>
          </p:cNvSpPr>
          <p:nvPr/>
        </p:nvSpPr>
        <p:spPr bwMode="auto">
          <a:xfrm>
            <a:off x="3078335" y="4403701"/>
            <a:ext cx="5547360" cy="541337"/>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ln>
                <a:solidFill>
                  <a:srgbClr val="002060"/>
                </a:solidFill>
                <a:latin typeface="Teim new roman"/>
              </a:rPr>
              <a:t>Chủ điểm: Nghề nghiệp</a:t>
            </a:r>
            <a:endParaRPr lang="en-US" sz="3600" b="1" kern="10" dirty="0">
              <a:ln w="9525">
                <a:solidFill>
                  <a:srgbClr val="000000"/>
                </a:solidFill>
                <a:round/>
              </a:ln>
              <a:solidFill>
                <a:srgbClr val="002060"/>
              </a:solidFill>
              <a:latin typeface="Teim new roman"/>
            </a:endParaRPr>
          </a:p>
        </p:txBody>
      </p:sp>
      <p:sp>
        <p:nvSpPr>
          <p:cNvPr id="9" name="WordArt 5"/>
          <p:cNvSpPr>
            <a:spLocks noChangeArrowheads="1" noChangeShapeType="1" noTextEdit="1"/>
          </p:cNvSpPr>
          <p:nvPr/>
        </p:nvSpPr>
        <p:spPr bwMode="auto">
          <a:xfrm>
            <a:off x="1464344" y="2950512"/>
            <a:ext cx="9284677" cy="907044"/>
          </a:xfrm>
          <a:prstGeom prst="rect">
            <a:avLst/>
          </a:prstGeom>
        </p:spPr>
        <p:txBody>
          <a:bodyPr wrap="none" fromWordArt="1">
            <a:prstTxWarp prst="textWave1">
              <a:avLst>
                <a:gd name="adj1" fmla="val 13005"/>
                <a:gd name="adj2" fmla="val 0"/>
              </a:avLst>
            </a:prstTxWarp>
          </a:bodyPr>
          <a:lstStyle/>
          <a:p>
            <a:pPr algn="ctr"/>
            <a:r>
              <a:rPr lang="en-US" sz="3600" b="1" kern="10" dirty="0" smtClean="0">
                <a:ln w="12700">
                  <a:solidFill>
                    <a:srgbClr val="0000FF"/>
                  </a:solidFill>
                  <a:round/>
                </a:ln>
                <a:solidFill>
                  <a:srgbClr val="FF0000"/>
                </a:solidFill>
                <a:effectLst>
                  <a:outerShdw dist="35921" dir="2700000" sy="50000" kx="2115830" algn="bl" rotWithShape="0">
                    <a:srgbClr val="C0C0C0">
                      <a:alpha val="80000"/>
                    </a:srgbClr>
                  </a:outerShdw>
                </a:effectLst>
                <a:latin typeface=".tiems new ro man"/>
              </a:rPr>
              <a:t>Thơ :Nghe lời cô giáo </a:t>
            </a:r>
            <a:endParaRPr lang="en-US" sz="3600" b="1" kern="10" dirty="0">
              <a:ln w="12700">
                <a:solidFill>
                  <a:srgbClr val="0000FF"/>
                </a:solidFill>
                <a:round/>
              </a:ln>
              <a:solidFill>
                <a:srgbClr val="FF0000"/>
              </a:solidFill>
              <a:effectLst>
                <a:outerShdw dist="35921" dir="2700000" sy="50000" kx="2115830" algn="bl" rotWithShape="0">
                  <a:srgbClr val="C0C0C0">
                    <a:alpha val="80000"/>
                  </a:srgbClr>
                </a:outerShdw>
              </a:effectLst>
              <a:latin typeface=".VnAvant" panose="020B7200000000000000"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20693"/>
    </mc:Choice>
    <mc:Fallback>
      <p:transition spd="slow" advTm="20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90867" y="2110126"/>
            <a:ext cx="5968301" cy="461665"/>
          </a:xfrm>
          <a:prstGeom prst="rect">
            <a:avLst/>
          </a:prstGeom>
        </p:spPr>
        <p:txBody>
          <a:bodyPr wrap="none">
            <a:spAutoFit/>
          </a:bodyPr>
          <a:lstStyle/>
          <a:p>
            <a:pPr>
              <a:spcAft>
                <a:spcPts val="0"/>
              </a:spcAft>
            </a:pP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Khi ăn bé đã nghe lời cô giáo như thế nào?</a:t>
            </a:r>
            <a:endPar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6484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01188"/>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72525" y="2092541"/>
            <a:ext cx="6551794" cy="461665"/>
          </a:xfrm>
          <a:prstGeom prst="rect">
            <a:avLst/>
          </a:prstGeom>
        </p:spPr>
        <p:txBody>
          <a:bodyPr wrap="none">
            <a:spAutoFit/>
          </a:bodyPr>
          <a:lstStyle/>
          <a:p>
            <a:pPr>
              <a:spcAft>
                <a:spcPts val="0"/>
              </a:spcAft>
            </a:pP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Những việc như thế nào thì được cô giáo khen?</a:t>
            </a:r>
            <a:endPar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9131"/>
            <a:ext cx="12192000" cy="6937131"/>
          </a:xfrm>
          <a:prstGeom prst="rect">
            <a:avLst/>
          </a:prstGeom>
        </p:spPr>
      </p:pic>
      <p:pic>
        <p:nvPicPr>
          <p:cNvPr id="4" name="Picture 3"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198534" y="166019"/>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21622" y="597547"/>
            <a:ext cx="7608277" cy="2677656"/>
          </a:xfrm>
          <a:prstGeom prst="rect">
            <a:avLst/>
          </a:prstGeom>
        </p:spPr>
        <p:txBody>
          <a:bodyPr wrap="square">
            <a:spAutoFit/>
          </a:bodyPr>
          <a:lstStyle/>
          <a:p>
            <a:r>
              <a:rPr lang="pt-BR" sz="2400" dirty="0" smtClean="0">
                <a:solidFill>
                  <a:srgbClr val="FFFF00"/>
                </a:solidFill>
                <a:latin typeface="Times New Roman" panose="02020603050405020304" pitchFamily="18" charset="0"/>
                <a:ea typeface="Times New Roman" panose="02020603050405020304" pitchFamily="18" charset="0"/>
              </a:rPr>
              <a:t>Cô giáo dục trẻ : Qua bài thơ các con học bạn nhỏ điều gì?</a:t>
            </a:r>
            <a:endParaRPr lang="pt-BR" sz="2400" dirty="0" smtClean="0">
              <a:solidFill>
                <a:srgbClr val="FFFF00"/>
              </a:solidFill>
              <a:latin typeface="Times New Roman" panose="02020603050405020304" pitchFamily="18" charset="0"/>
              <a:ea typeface="Times New Roman" panose="02020603050405020304" pitchFamily="18" charset="0"/>
            </a:endParaRPr>
          </a:p>
          <a:p>
            <a:r>
              <a:rPr lang="pt-BR" sz="2400" dirty="0" smtClean="0">
                <a:solidFill>
                  <a:srgbClr val="FFFF00"/>
                </a:solidFill>
                <a:latin typeface="Times New Roman" panose="02020603050405020304" pitchFamily="18" charset="0"/>
                <a:ea typeface="Times New Roman" panose="02020603050405020304" pitchFamily="18" charset="0"/>
              </a:rPr>
              <a:t>Các con ạ chúng mình còn nhỏ khi đến trường được cô dạy hát, dạy múa ,khám phá những điều </a:t>
            </a:r>
            <a:r>
              <a:rPr lang="pt-BR" sz="2400" dirty="0" smtClean="0">
                <a:solidFill>
                  <a:srgbClr val="FFFF00"/>
                </a:solidFill>
                <a:latin typeface="Times New Roman" panose="02020603050405020304" pitchFamily="18" charset="0"/>
                <a:ea typeface="Times New Roman" panose="02020603050405020304" pitchFamily="18" charset="0"/>
              </a:rPr>
              <a:t>chưa biết. </a:t>
            </a:r>
            <a:r>
              <a:rPr lang="pt-BR" sz="2400" dirty="0" smtClean="0">
                <a:solidFill>
                  <a:srgbClr val="FFFF00"/>
                </a:solidFill>
                <a:latin typeface="Times New Roman" panose="02020603050405020304" pitchFamily="18" charset="0"/>
                <a:ea typeface="Times New Roman" panose="02020603050405020304" pitchFamily="18" charset="0"/>
              </a:rPr>
              <a:t>Vì vậy c</a:t>
            </a:r>
            <a:r>
              <a:rPr lang="pt-BR" sz="2400" dirty="0" smtClean="0">
                <a:solidFill>
                  <a:srgbClr val="FFFF00"/>
                </a:solidFill>
                <a:latin typeface="Times New Roman" panose="02020603050405020304" pitchFamily="18" charset="0"/>
                <a:ea typeface="Times New Roman" panose="02020603050405020304" pitchFamily="18" charset="0"/>
              </a:rPr>
              <a:t>ác </a:t>
            </a:r>
            <a:r>
              <a:rPr lang="pt-BR" sz="2400" dirty="0" smtClean="0">
                <a:solidFill>
                  <a:srgbClr val="FFFF00"/>
                </a:solidFill>
                <a:latin typeface="Times New Roman" panose="02020603050405020304" pitchFamily="18" charset="0"/>
                <a:ea typeface="Times New Roman" panose="02020603050405020304" pitchFamily="18" charset="0"/>
              </a:rPr>
              <a:t>con phải </a:t>
            </a:r>
            <a:r>
              <a:rPr lang="pt-BR" sz="2400" dirty="0" smtClean="0">
                <a:solidFill>
                  <a:srgbClr val="FFFF00"/>
                </a:solidFill>
                <a:latin typeface="Times New Roman" panose="02020603050405020304" pitchFamily="18" charset="0"/>
                <a:cs typeface="Times New Roman" panose="02020603050405020304" pitchFamily="18" charset="0"/>
              </a:rPr>
              <a:t> </a:t>
            </a:r>
            <a:r>
              <a:rPr lang="pt-BR" sz="2400" dirty="0">
                <a:solidFill>
                  <a:srgbClr val="FFFF00"/>
                </a:solidFill>
                <a:latin typeface="Times New Roman" panose="02020603050405020304" pitchFamily="18" charset="0"/>
                <a:cs typeface="Times New Roman" panose="02020603050405020304" pitchFamily="18" charset="0"/>
              </a:rPr>
              <a:t>biết nghe lời cô giáo, nghe lời ông bà bố mẹ, biết làm các công việc phù hợp với khả năng của mình để giúp đỡ mọi người xung quanh.</a:t>
            </a:r>
            <a:endParaRPr lang="en-US" sz="2400" dirty="0">
              <a:solidFill>
                <a:srgbClr val="FFFF00"/>
              </a:solidFill>
              <a:latin typeface="Times New Roman" panose="02020603050405020304" pitchFamily="18" charset="0"/>
              <a:cs typeface="Times New Roman" panose="02020603050405020304" pitchFamily="18" charset="0"/>
            </a:endParaRPr>
          </a:p>
          <a:p>
            <a:r>
              <a:rPr lang="pt-BR" sz="2400" dirty="0" smtClean="0">
                <a:latin typeface="Times New Roman" panose="02020603050405020304" pitchFamily="18" charset="0"/>
                <a:ea typeface="Times New Roman" panose="02020603050405020304" pitchFamily="18" charset="0"/>
              </a:rPr>
              <a:t>.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92" y="23224"/>
            <a:ext cx="12279922" cy="6928338"/>
          </a:xfrm>
          <a:prstGeom prst="rect">
            <a:avLst/>
          </a:prstGeom>
        </p:spPr>
      </p:pic>
      <p:pic>
        <p:nvPicPr>
          <p:cNvPr id="4" name="Picture 3"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0699" y="1059229"/>
            <a:ext cx="8716109" cy="2291525"/>
          </a:xfrm>
          <a:prstGeom prst="rect">
            <a:avLst/>
          </a:prstGeom>
        </p:spPr>
        <p:txBody>
          <a:bodyPr wrap="square">
            <a:spAutoFit/>
          </a:bodyPr>
          <a:lstStyle/>
          <a:p>
            <a:pPr>
              <a:lnSpc>
                <a:spcPct val="107000"/>
              </a:lnSpc>
              <a:spcAft>
                <a:spcPts val="750"/>
              </a:spcAft>
            </a:pPr>
            <a:r>
              <a:rPr lang="pt-B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3: Tài </a:t>
            </a:r>
            <a:r>
              <a:rPr lang="pt-BR"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 </a:t>
            </a: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Dạy trẻ đọc thơ)</a:t>
            </a:r>
            <a:endParaRPr lang="en-US" sz="24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pt-BR"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altLang="en-US" sz="2800" b="1" dirty="0" smtClean="0">
                <a:solidFill>
                  <a:srgbClr val="7030A0"/>
                </a:solidFill>
                <a:latin typeface="Times New Roman" panose="02020603050405020304" pitchFamily="18" charset="0"/>
              </a:rPr>
              <a:t>Lớp </a:t>
            </a:r>
            <a:r>
              <a:rPr lang="en-US" altLang="en-US" sz="2800" b="1" dirty="0">
                <a:solidFill>
                  <a:srgbClr val="7030A0"/>
                </a:solidFill>
                <a:latin typeface="Times New Roman" panose="02020603050405020304" pitchFamily="18" charset="0"/>
              </a:rPr>
              <a:t>đọc, tổ đọc ( đọc nối tiếp), nhóm đọc</a:t>
            </a:r>
            <a:endParaRPr lang="en-US" altLang="en-US" sz="2800" b="1" dirty="0">
              <a:solidFill>
                <a:srgbClr val="7030A0"/>
              </a:solidFill>
              <a:latin typeface="Times New Roman" panose="02020603050405020304" pitchFamily="18" charset="0"/>
            </a:endParaRPr>
          </a:p>
          <a:p>
            <a:r>
              <a:rPr lang="en-US" altLang="en-US" sz="2800" b="1" dirty="0">
                <a:solidFill>
                  <a:srgbClr val="7030A0"/>
                </a:solidFill>
                <a:latin typeface="Times New Roman" panose="02020603050405020304" pitchFamily="18" charset="0"/>
              </a:rPr>
              <a:t>(Đọc thơ theo tranh)</a:t>
            </a:r>
            <a:endParaRPr lang="en-US" altLang="en-US" sz="2800" b="1" dirty="0">
              <a:solidFill>
                <a:srgbClr val="7030A0"/>
              </a:solidFill>
              <a:latin typeface="Times New Roman" panose="02020603050405020304" pitchFamily="18" charset="0"/>
            </a:endParaRPr>
          </a:p>
          <a:p>
            <a:r>
              <a:rPr lang="en-US" altLang="en-US" sz="2800" b="1" dirty="0" smtClean="0">
                <a:solidFill>
                  <a:srgbClr val="7030A0"/>
                </a:solidFill>
                <a:latin typeface="Times New Roman" panose="02020603050405020304" pitchFamily="18" charset="0"/>
              </a:rPr>
              <a:t>- Cá </a:t>
            </a:r>
            <a:r>
              <a:rPr lang="en-US" altLang="en-US" sz="2800" b="1" dirty="0">
                <a:solidFill>
                  <a:srgbClr val="7030A0"/>
                </a:solidFill>
                <a:latin typeface="Times New Roman" panose="02020603050405020304" pitchFamily="18" charset="0"/>
              </a:rPr>
              <a:t>nhân trẻ đọc sử dụng Powpo</a:t>
            </a:r>
            <a:r>
              <a:rPr lang="en-US" altLang="en-US" sz="2800" b="1" dirty="0">
                <a:solidFill>
                  <a:srgbClr val="6600FF"/>
                </a:solidFill>
                <a:latin typeface="Times New Roman" panose="02020603050405020304" pitchFamily="18" charset="0"/>
              </a:rPr>
              <a:t>nit</a:t>
            </a:r>
            <a:endParaRPr lang="en-US" altLang="en-US" sz="2800" b="1" dirty="0">
              <a:solidFill>
                <a:srgbClr val="6600FF"/>
              </a:solidFill>
            </a:endParaRPr>
          </a:p>
          <a:p>
            <a:pPr>
              <a:spcAft>
                <a:spcPts val="750"/>
              </a:spcAft>
            </a:pPr>
            <a:endParaRPr lang="pt-BR" dirty="0" smtClean="0">
              <a:latin typeface="Times New Roman" panose="02020603050405020304" pitchFamily="18" charset="0"/>
              <a:ea typeface="Times New Roman" panose="02020603050405020304" pitchFamily="18" charset="0"/>
            </a:endParaRPr>
          </a:p>
        </p:txBody>
      </p:sp>
      <p:sp>
        <p:nvSpPr>
          <p:cNvPr id="6" name="TextBox 1"/>
          <p:cNvSpPr txBox="1">
            <a:spLocks noChangeArrowheads="1"/>
          </p:cNvSpPr>
          <p:nvPr/>
        </p:nvSpPr>
        <p:spPr bwMode="auto">
          <a:xfrm>
            <a:off x="1614851" y="3300117"/>
            <a:ext cx="914693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3</a:t>
            </a:r>
            <a:r>
              <a:rPr lang="en-US" altLang="en-US" sz="2800" b="1" dirty="0">
                <a:solidFill>
                  <a:srgbClr val="FF0000"/>
                </a:solidFill>
                <a:latin typeface="Times New Roman" panose="02020603050405020304" pitchFamily="18" charset="0"/>
                <a:cs typeface="Times New Roman" panose="02020603050405020304" pitchFamily="18" charset="0"/>
              </a:rPr>
              <a:t>. Kết thúc</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spcBef>
                <a:spcPct val="0"/>
              </a:spcBef>
              <a:buClrTx/>
              <a:buSzTx/>
              <a:buNone/>
            </a:pPr>
            <a:r>
              <a:rPr lang="pt-BR" sz="2400" b="1" dirty="0" smtClean="0">
                <a:solidFill>
                  <a:srgbClr val="7030A0"/>
                </a:solidFill>
                <a:latin typeface="Times New Roman" panose="02020603050405020304" pitchFamily="18" charset="0"/>
                <a:ea typeface="Times New Roman" panose="02020603050405020304" pitchFamily="18" charset="0"/>
              </a:rPr>
              <a:t> </a:t>
            </a:r>
            <a:r>
              <a:rPr lang="pt-BR" sz="2400" b="1" dirty="0">
                <a:solidFill>
                  <a:srgbClr val="7030A0"/>
                </a:solidFill>
                <a:latin typeface="Times New Roman" panose="02020603050405020304" pitchFamily="18" charset="0"/>
                <a:ea typeface="Times New Roman" panose="02020603050405020304" pitchFamily="18" charset="0"/>
              </a:rPr>
              <a:t>Cô </a:t>
            </a:r>
            <a:r>
              <a:rPr lang="pt-BR" sz="2400" b="1" dirty="0" smtClean="0">
                <a:solidFill>
                  <a:srgbClr val="7030A0"/>
                </a:solidFill>
                <a:latin typeface="Times New Roman" panose="02020603050405020304" pitchFamily="18" charset="0"/>
                <a:ea typeface="Times New Roman" panose="02020603050405020304" pitchFamily="18" charset="0"/>
              </a:rPr>
              <a:t>cùng trẻ vận động theo nhạc bài hát : “ Ở trường cô dạy em thế”.</a:t>
            </a:r>
            <a:endParaRPr lang="en-US" sz="2400" b="1" dirty="0">
              <a:solidFill>
                <a:srgbClr val="7030A0"/>
              </a:solidFill>
            </a:endParaRPr>
          </a:p>
          <a:p>
            <a:pPr eaLnBrk="1" hangingPunct="1">
              <a:spcBef>
                <a:spcPct val="0"/>
              </a:spcBef>
              <a:buClrTx/>
              <a:buSzTx/>
              <a:buFontTx/>
              <a:buNone/>
            </a:pP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900" y="188581"/>
            <a:ext cx="1063171" cy="954419"/>
          </a:xfrm>
          <a:prstGeom prst="rect">
            <a:avLst/>
          </a:prstGeom>
        </p:spPr>
      </p:pic>
      <p:sp>
        <p:nvSpPr>
          <p:cNvPr id="6" name="WordArt 6"/>
          <p:cNvSpPr>
            <a:spLocks noChangeArrowheads="1" noChangeShapeType="1" noTextEdit="1"/>
          </p:cNvSpPr>
          <p:nvPr/>
        </p:nvSpPr>
        <p:spPr bwMode="auto">
          <a:xfrm>
            <a:off x="3013529" y="188581"/>
            <a:ext cx="5439066" cy="779616"/>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700" b="1" kern="10" dirty="0">
              <a:ln w="9525">
                <a:solidFill>
                  <a:srgbClr val="000000"/>
                </a:solidFill>
                <a:round/>
              </a:ln>
              <a:solidFill>
                <a:srgbClr val="002060"/>
              </a:solidFill>
              <a:latin typeface="tiems newroman"/>
            </a:endParaRPr>
          </a:p>
        </p:txBody>
      </p:sp>
      <p:sp>
        <p:nvSpPr>
          <p:cNvPr id="7" name="WordArt 35"/>
          <p:cNvSpPr>
            <a:spLocks noChangeArrowheads="1" noChangeShapeType="1" noTextEdit="1"/>
          </p:cNvSpPr>
          <p:nvPr/>
        </p:nvSpPr>
        <p:spPr bwMode="auto">
          <a:xfrm>
            <a:off x="466031" y="1512277"/>
            <a:ext cx="11554452" cy="2125835"/>
          </a:xfrm>
          <a:prstGeom prst="rect">
            <a:avLst/>
          </a:prstGeom>
        </p:spPr>
        <p:txBody>
          <a:bodyPr wrap="none" fromWordArt="1">
            <a:prstTxWarp prst="textCurveUp">
              <a:avLst>
                <a:gd name="adj" fmla="val 40356"/>
              </a:avLst>
            </a:prstTxWarp>
          </a:bodyPr>
          <a:lstStyle/>
          <a:p>
            <a:pPr algn="ctr">
              <a:buFontTx/>
              <a:buNone/>
            </a:pPr>
            <a:r>
              <a:rPr lang="en-US" sz="2700" kern="10" dirty="0" smtClean="0">
                <a:ln w="12700">
                  <a:solidFill>
                    <a:srgbClr val="0000FF"/>
                  </a:solidFill>
                  <a:rou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rPr>
              <a:t>Xin chào hẹn gặp lại các bé !</a:t>
            </a:r>
            <a:endParaRPr lang="en-US" sz="2700" kern="10" dirty="0">
              <a:ln w="12700">
                <a:solidFill>
                  <a:srgbClr val="0000FF"/>
                </a:solidFill>
                <a:rou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614853" y="1137447"/>
            <a:ext cx="8469924" cy="4847481"/>
          </a:xfrm>
          <a:prstGeom prst="rect">
            <a:avLst/>
          </a:prstGeom>
        </p:spPr>
        <p:txBody>
          <a:bodyPr wrap="square">
            <a:spAutoFit/>
          </a:bodyPr>
          <a:lstStyle/>
          <a:p>
            <a:pPr algn="ctr">
              <a:lnSpc>
                <a:spcPct val="150000"/>
              </a:lnSpc>
              <a:spcAft>
                <a:spcPts val="0"/>
              </a:spcAft>
            </a:pPr>
            <a:r>
              <a:rPr lang="nl-NL" b="1" dirty="0" smtClean="0">
                <a:solidFill>
                  <a:srgbClr val="FF0000"/>
                </a:solidFill>
                <a:latin typeface="Times New Roman" panose="02020603050405020304" pitchFamily="18" charset="0"/>
                <a:ea typeface="Times New Roman" panose="02020603050405020304" pitchFamily="18" charset="0"/>
              </a:rPr>
              <a:t>MỤC ĐÍCH - YÊU CẦU</a:t>
            </a:r>
            <a:endParaRPr lang="en-US" sz="1600" dirty="0">
              <a:solidFill>
                <a:srgbClr val="FF0000"/>
              </a:solidFill>
              <a:latin typeface="Times New Roman" panose="02020603050405020304" pitchFamily="18" charset="0"/>
              <a:ea typeface="Times New Roman" panose="02020603050405020304" pitchFamily="18" charset="0"/>
            </a:endParaRPr>
          </a:p>
          <a:p>
            <a:r>
              <a:rPr lang="en-US" sz="2800" b="1" dirty="0">
                <a:solidFill>
                  <a:srgbClr val="004BE2"/>
                </a:solidFill>
                <a:latin typeface="Times New Roman" panose="02020603050405020304" pitchFamily="18" charset="0"/>
                <a:cs typeface="Times New Roman" panose="02020603050405020304" pitchFamily="18" charset="0"/>
              </a:rPr>
              <a:t>1</a:t>
            </a:r>
            <a:r>
              <a:rPr lang="en-US" sz="2800" b="1" dirty="0" smtClean="0">
                <a:solidFill>
                  <a:srgbClr val="004BE2"/>
                </a:solidFill>
                <a:latin typeface="Times New Roman" panose="02020603050405020304" pitchFamily="18" charset="0"/>
                <a:cs typeface="Times New Roman" panose="02020603050405020304" pitchFamily="18" charset="0"/>
              </a:rPr>
              <a:t>. Kiến thức  </a:t>
            </a:r>
            <a:endParaRPr lang="en-US" sz="2800" b="1" dirty="0" smtClean="0">
              <a:solidFill>
                <a:srgbClr val="004BE2"/>
              </a:solidFill>
              <a:latin typeface="Times New Roman" panose="02020603050405020304" pitchFamily="18" charset="0"/>
              <a:cs typeface="Times New Roman" panose="02020603050405020304" pitchFamily="18" charset="0"/>
            </a:endParaRPr>
          </a:p>
          <a:p>
            <a:pPr>
              <a:spcAft>
                <a:spcPts val="0"/>
              </a:spcAft>
            </a:pPr>
            <a:r>
              <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Trẻ nhớ tên bài thơ “Nghe lời cô giáo”, tên tác giả: Nguyễn Văn Chương</a:t>
            </a:r>
            <a:endPar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Trẻ hiểu được nội dung bài thơ, cảm nhận được âm điệu vui tươi của bài thơ, trả lời được các câu hỏi của cô, biết đọc thơ theo nhiều hình thức khác nhau.</a:t>
            </a:r>
            <a:endPar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b="1" dirty="0" smtClean="0">
                <a:solidFill>
                  <a:srgbClr val="004BE2"/>
                </a:solidFill>
                <a:latin typeface="Times New Roman" panose="02020603050405020304" pitchFamily="18" charset="0"/>
                <a:cs typeface="Times New Roman" panose="02020603050405020304" pitchFamily="18" charset="0"/>
              </a:rPr>
              <a:t>2. Kĩ năng </a:t>
            </a:r>
            <a:endParaRPr lang="en-US" sz="2800" b="1" dirty="0" smtClean="0">
              <a:solidFill>
                <a:srgbClr val="004BE2"/>
              </a:solidFill>
              <a:latin typeface="Times New Roman" panose="02020603050405020304" pitchFamily="18" charset="0"/>
              <a:cs typeface="Times New Roman" panose="02020603050405020304" pitchFamily="18" charset="0"/>
            </a:endParaRPr>
          </a:p>
          <a:p>
            <a:r>
              <a:rPr lang="en-US" sz="2000" dirty="0" smtClean="0">
                <a:solidFill>
                  <a:srgbClr val="7030A0"/>
                </a:solidFill>
                <a:latin typeface="Times New Roman" panose="02020603050405020304" pitchFamily="18" charset="0"/>
                <a:cs typeface="Times New Roman" panose="02020603050405020304" pitchFamily="18" charset="0"/>
              </a:rPr>
              <a:t>- Rèn luyện kĩ năng đọc thơ diễn cảm, diễn đạt rõ ràng, đúng ý, mạch lạc</a:t>
            </a:r>
            <a:r>
              <a:rPr lang="en-US"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r>
              <a:rPr lang="fr-FR" b="1" dirty="0"/>
              <a:t>-</a:t>
            </a:r>
            <a:r>
              <a:rPr lang="fr-FR" sz="2000" b="1" dirty="0">
                <a:solidFill>
                  <a:srgbClr val="7030A0"/>
                </a:solidFill>
                <a:latin typeface="Times New Roman" panose="02020603050405020304" pitchFamily="18" charset="0"/>
                <a:cs typeface="Times New Roman" panose="02020603050405020304" pitchFamily="18" charset="0"/>
              </a:rPr>
              <a:t> </a:t>
            </a:r>
            <a:r>
              <a:rPr lang="fr-FR" sz="2000" b="1" dirty="0" smtClean="0">
                <a:solidFill>
                  <a:srgbClr val="7030A0"/>
                </a:solidFill>
                <a:latin typeface="Times New Roman" panose="02020603050405020304" pitchFamily="18" charset="0"/>
                <a:cs typeface="Times New Roman" panose="02020603050405020304" pitchFamily="18" charset="0"/>
              </a:rPr>
              <a:t> </a:t>
            </a:r>
            <a:r>
              <a:rPr lang="fr-FR" sz="2000" dirty="0" smtClean="0">
                <a:solidFill>
                  <a:srgbClr val="7030A0"/>
                </a:solidFill>
                <a:latin typeface="Times New Roman" panose="02020603050405020304" pitchFamily="18" charset="0"/>
                <a:cs typeface="Times New Roman" panose="02020603050405020304" pitchFamily="18" charset="0"/>
              </a:rPr>
              <a:t>Rèn </a:t>
            </a:r>
            <a:r>
              <a:rPr lang="fr-FR" sz="2000" dirty="0">
                <a:solidFill>
                  <a:srgbClr val="7030A0"/>
                </a:solidFill>
                <a:latin typeface="Times New Roman" panose="02020603050405020304" pitchFamily="18" charset="0"/>
                <a:cs typeface="Times New Roman" panose="02020603050405020304" pitchFamily="18" charset="0"/>
              </a:rPr>
              <a:t>kỹ năng mạnh dạn tự tin cho trẻ.</a:t>
            </a:r>
            <a:endParaRPr lang="en-US" sz="2000" dirty="0">
              <a:solidFill>
                <a:srgbClr val="7030A0"/>
              </a:solidFill>
              <a:latin typeface="Times New Roman" panose="02020603050405020304" pitchFamily="18" charset="0"/>
              <a:cs typeface="Times New Roman" panose="02020603050405020304" pitchFamily="18" charset="0"/>
            </a:endParaRPr>
          </a:p>
          <a:p>
            <a:pPr marL="285750" indent="-285750">
              <a:buFontTx/>
              <a:buChar char="-"/>
            </a:pPr>
            <a:endParaRPr lang="en-US" dirty="0" smtClean="0">
              <a:latin typeface="Times New Roman" panose="02020603050405020304" pitchFamily="18" charset="0"/>
              <a:cs typeface="Times New Roman" panose="02020603050405020304" pitchFamily="18" charset="0"/>
            </a:endParaRPr>
          </a:p>
          <a:p>
            <a:r>
              <a:rPr lang="en-US" sz="2800" b="1" dirty="0" smtClean="0">
                <a:solidFill>
                  <a:srgbClr val="004BE2"/>
                </a:solidFill>
                <a:latin typeface="Times New Roman" panose="02020603050405020304" pitchFamily="18" charset="0"/>
                <a:cs typeface="Times New Roman" panose="02020603050405020304" pitchFamily="18" charset="0"/>
              </a:rPr>
              <a:t>3.Giáo dục</a:t>
            </a:r>
            <a:endParaRPr lang="en-US" sz="2800" dirty="0" smtClean="0">
              <a:solidFill>
                <a:srgbClr val="004BE2"/>
              </a:solidFill>
              <a:latin typeface="Times New Roman" panose="02020603050405020304" pitchFamily="18" charset="0"/>
              <a:cs typeface="Times New Roman" panose="02020603050405020304" pitchFamily="18" charset="0"/>
            </a:endParaRPr>
          </a:p>
          <a:p>
            <a:r>
              <a:rPr lang="pt-BR" sz="2000" dirty="0" smtClean="0">
                <a:solidFill>
                  <a:srgbClr val="7030A0"/>
                </a:solidFill>
                <a:latin typeface="Times New Roman" panose="02020603050405020304" pitchFamily="18" charset="0"/>
                <a:cs typeface="Times New Roman" panose="02020603050405020304" pitchFamily="18" charset="0"/>
              </a:rPr>
              <a:t>- </a:t>
            </a:r>
            <a:r>
              <a:rPr lang="pt-BR" sz="2000" dirty="0">
                <a:solidFill>
                  <a:srgbClr val="7030A0"/>
                </a:solidFill>
                <a:latin typeface="Times New Roman" panose="02020603050405020304" pitchFamily="18" charset="0"/>
                <a:cs typeface="Times New Roman" panose="02020603050405020304" pitchFamily="18" charset="0"/>
              </a:rPr>
              <a:t>Trẻ biết nghe lời cô giáo, nghe lời ông bà bố mẹ, biết làm các công việc phù hợp với khả năng của mình để giúp đỡ mọi người xung </a:t>
            </a:r>
            <a:r>
              <a:rPr lang="pt-BR" sz="2000" dirty="0" smtClean="0">
                <a:solidFill>
                  <a:srgbClr val="7030A0"/>
                </a:solidFill>
                <a:latin typeface="Times New Roman" panose="02020603050405020304" pitchFamily="18" charset="0"/>
                <a:cs typeface="Times New Roman" panose="02020603050405020304" pitchFamily="18" charset="0"/>
              </a:rPr>
              <a:t>quanh </a:t>
            </a:r>
            <a:r>
              <a:rPr lang="en-US" sz="2000" dirty="0" smtClean="0">
                <a:solidFill>
                  <a:srgbClr val="7030A0"/>
                </a:solidFill>
                <a:latin typeface="Times New Roman" panose="02020603050405020304" pitchFamily="18" charset="0"/>
                <a:cs typeface="Times New Roman" panose="02020603050405020304" pitchFamily="18" charset="0"/>
              </a:rPr>
              <a:t>và thích đến lớp</a:t>
            </a:r>
            <a:endPar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smtClean="0">
                <a:solidFill>
                  <a:srgbClr val="7030A0"/>
                </a:solidFill>
                <a:latin typeface="Times New Roman" panose="02020603050405020304" pitchFamily="18" charset="0"/>
                <a:cs typeface="Times New Roman" panose="02020603050405020304" pitchFamily="18" charset="0"/>
              </a:rPr>
              <a:t>- </a:t>
            </a:r>
            <a:r>
              <a:rPr lang="en-US" sz="2000" dirty="0">
                <a:solidFill>
                  <a:srgbClr val="7030A0"/>
                </a:solidFill>
                <a:latin typeface="Times New Roman" panose="02020603050405020304" pitchFamily="18" charset="0"/>
                <a:cs typeface="Times New Roman" panose="02020603050405020304" pitchFamily="18" charset="0"/>
              </a:rPr>
              <a:t>G</a:t>
            </a:r>
            <a:r>
              <a:rPr lang="en-US" sz="2000" dirty="0" smtClean="0">
                <a:solidFill>
                  <a:srgbClr val="7030A0"/>
                </a:solidFill>
                <a:latin typeface="Times New Roman" panose="02020603050405020304" pitchFamily="18" charset="0"/>
                <a:cs typeface="Times New Roman" panose="02020603050405020304" pitchFamily="18" charset="0"/>
              </a:rPr>
              <a:t>iáo </a:t>
            </a:r>
            <a:r>
              <a:rPr lang="en-US" sz="2000" smtClean="0">
                <a:solidFill>
                  <a:srgbClr val="7030A0"/>
                </a:solidFill>
                <a:latin typeface="Times New Roman" panose="02020603050405020304" pitchFamily="18" charset="0"/>
                <a:cs typeface="Times New Roman" panose="02020603050405020304" pitchFamily="18" charset="0"/>
              </a:rPr>
              <a:t>dục trẻ có thói </a:t>
            </a:r>
            <a:r>
              <a:rPr lang="en-US" sz="2000" dirty="0" smtClean="0">
                <a:solidFill>
                  <a:srgbClr val="7030A0"/>
                </a:solidFill>
                <a:latin typeface="Times New Roman" panose="02020603050405020304" pitchFamily="18" charset="0"/>
                <a:cs typeface="Times New Roman" panose="02020603050405020304" pitchFamily="18" charset="0"/>
              </a:rPr>
              <a:t>quen văn minh khi ăn biết mời </a:t>
            </a:r>
            <a:r>
              <a:rPr lang="en-US" sz="2000" smtClean="0">
                <a:solidFill>
                  <a:srgbClr val="7030A0"/>
                </a:solidFill>
                <a:latin typeface="Times New Roman" panose="02020603050405020304" pitchFamily="18" charset="0"/>
                <a:cs typeface="Times New Roman" panose="02020603050405020304" pitchFamily="18" charset="0"/>
              </a:rPr>
              <a:t>người lớn, biết chia sẻ nhường nhịn em bé hơn  </a:t>
            </a:r>
            <a:endPar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620565" y="486112"/>
            <a:ext cx="646114" cy="651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922" y="0"/>
            <a:ext cx="12279922" cy="6928338"/>
          </a:xfrm>
          <a:prstGeom prst="rect">
            <a:avLst/>
          </a:prstGeom>
        </p:spPr>
      </p:pic>
      <p:sp>
        <p:nvSpPr>
          <p:cNvPr id="6" name="TextBox 5"/>
          <p:cNvSpPr txBox="1"/>
          <p:nvPr/>
        </p:nvSpPr>
        <p:spPr>
          <a:xfrm>
            <a:off x="1581926" y="1121970"/>
            <a:ext cx="9434836" cy="4930581"/>
          </a:xfrm>
          <a:prstGeom prst="rect">
            <a:avLst/>
          </a:prstGeom>
          <a:noFill/>
        </p:spPr>
        <p:txBody>
          <a:bodyPr wrap="square">
            <a:spAutoFit/>
          </a:bodyPr>
          <a:lstStyle/>
          <a:p>
            <a:pPr marL="457200" indent="-457200" algn="ctr">
              <a:buFontTx/>
              <a:buAutoNum type="arabicPeriod"/>
              <a:defRPr/>
            </a:pPr>
            <a:r>
              <a:rPr lang="en-US" sz="2800" b="1" dirty="0">
                <a:solidFill>
                  <a:srgbClr val="FF0000"/>
                </a:solidFill>
                <a:latin typeface="Times New Roman" panose="02020603050405020304" pitchFamily="18" charset="0"/>
                <a:cs typeface="Times New Roman" panose="02020603050405020304" pitchFamily="18" charset="0"/>
              </a:rPr>
              <a:t>Ổn định tổ </a:t>
            </a:r>
            <a:r>
              <a:rPr lang="en-US" sz="2800" b="1" dirty="0" smtClean="0">
                <a:solidFill>
                  <a:srgbClr val="FF0000"/>
                </a:solidFill>
                <a:latin typeface="Times New Roman" panose="02020603050405020304" pitchFamily="18" charset="0"/>
                <a:cs typeface="Times New Roman" panose="02020603050405020304" pitchFamily="18" charset="0"/>
              </a:rPr>
              <a:t>chức, gây hứng thú</a:t>
            </a:r>
            <a:endParaRPr lang="en-US" sz="2800" b="1" dirty="0">
              <a:solidFill>
                <a:srgbClr val="FF0000"/>
              </a:solidFill>
              <a:latin typeface="Times New Roman" panose="02020603050405020304" pitchFamily="18" charset="0"/>
              <a:cs typeface="Times New Roman" panose="02020603050405020304" pitchFamily="18" charset="0"/>
            </a:endParaRPr>
          </a:p>
          <a:p>
            <a:pPr>
              <a:defRPr/>
            </a:pPr>
            <a:r>
              <a:rPr lang="en-US" sz="2800" b="1" dirty="0" smtClean="0">
                <a:solidFill>
                  <a:srgbClr val="FF0000"/>
                </a:solidFill>
                <a:latin typeface="Times New Roman" panose="02020603050405020304" pitchFamily="18" charset="0"/>
                <a:cs typeface="Times New Roman" panose="02020603050405020304" pitchFamily="18" charset="0"/>
              </a:rPr>
              <a:t>Cô </a:t>
            </a:r>
            <a:r>
              <a:rPr lang="en-US" sz="2800" b="1" dirty="0">
                <a:solidFill>
                  <a:srgbClr val="FF0000"/>
                </a:solidFill>
                <a:latin typeface="Times New Roman" panose="02020603050405020304" pitchFamily="18" charset="0"/>
                <a:cs typeface="Times New Roman" panose="02020603050405020304" pitchFamily="18" charset="0"/>
              </a:rPr>
              <a:t>và </a:t>
            </a:r>
            <a:r>
              <a:rPr lang="en-US" sz="2800" b="1" dirty="0" smtClean="0">
                <a:solidFill>
                  <a:srgbClr val="FF0000"/>
                </a:solidFill>
                <a:latin typeface="Times New Roman" panose="02020603050405020304" pitchFamily="18" charset="0"/>
                <a:cs typeface="Times New Roman" panose="02020603050405020304" pitchFamily="18" charset="0"/>
              </a:rPr>
              <a:t>trẻ cùng chơi trò chơi : vận động cơ thể</a:t>
            </a:r>
            <a:endParaRPr lang="en-US" sz="2800" b="1" dirty="0" smtClean="0">
              <a:solidFill>
                <a:srgbClr val="FF0000"/>
              </a:solidFill>
              <a:latin typeface="Times New Roman" panose="02020603050405020304" pitchFamily="18" charset="0"/>
              <a:cs typeface="Times New Roman" panose="02020603050405020304" pitchFamily="18" charset="0"/>
            </a:endParaRPr>
          </a:p>
          <a:p>
            <a:pPr>
              <a:lnSpc>
                <a:spcPct val="120000"/>
              </a:lnSpc>
              <a:spcAft>
                <a:spcPts val="0"/>
              </a:spcAft>
            </a:pPr>
            <a:r>
              <a:rPr lang="vi-VN" sz="2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Mình lắc cái hông,  nào mình cùng lắc cái hông</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lắc sang phải, rồi lại lắc sang trái</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nhún cái chân,  nào mình cùng </a:t>
            </a: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hún cái chân</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a:t>
            </a: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lắc cái tay rồi mình lại vỗ cái tay</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Mình lắc cái tay rồi mình lại vỗ cái tay</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Cô thấy cái hộp, </a:t>
            </a:r>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ồ c</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 thấy cái hộp</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Bé đoán xem nào, bé hãy đoán xem nào</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Không biết bên trong chiếc hộp này có gì nhỉ?</a:t>
            </a:r>
            <a:endPar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eaLnBrk="1" hangingPunct="1">
              <a:defRPr/>
            </a:pPr>
            <a:r>
              <a:rPr lang="en-US" sz="2800" dirty="0">
                <a:solidFill>
                  <a:srgbClr val="7030A0"/>
                </a:solidFill>
                <a:latin typeface="Times New Roman" panose="02020603050405020304" pitchFamily="18" charset="0"/>
                <a:cs typeface="Times New Roman" panose="02020603050405020304" pitchFamily="18" charset="0"/>
              </a:rPr>
              <a:t> </a:t>
            </a:r>
            <a:r>
              <a:rPr lang="en-US" sz="2800" dirty="0" smtClean="0">
                <a:solidFill>
                  <a:srgbClr val="7030A0"/>
                </a:solidFill>
                <a:latin typeface="Times New Roman" panose="02020603050405020304" pitchFamily="18" charset="0"/>
                <a:cs typeface="Times New Roman" panose="02020603050405020304" pitchFamily="18" charset="0"/>
              </a:rPr>
              <a:t>Trẻ khám phá chiếc hộp ( trong hộp có tranh về bài thơ)</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8" name="Picture 7"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550226" y="161306"/>
            <a:ext cx="646114" cy="651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922" y="0"/>
            <a:ext cx="12279922" cy="6928338"/>
          </a:xfrm>
          <a:prstGeom prst="rect">
            <a:avLst/>
          </a:prstGeom>
        </p:spPr>
      </p:pic>
      <p:pic>
        <p:nvPicPr>
          <p:cNvPr id="8" name="Picture 7"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550226" y="161306"/>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p:cNvSpPr txBox="1">
            <a:spLocks noChangeArrowheads="1"/>
          </p:cNvSpPr>
          <p:nvPr/>
        </p:nvSpPr>
        <p:spPr bwMode="auto">
          <a:xfrm>
            <a:off x="1782634" y="1713144"/>
            <a:ext cx="890881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6600FF"/>
                </a:solidFill>
                <a:latin typeface="Times New Roman" panose="02020603050405020304" pitchFamily="18" charset="0"/>
              </a:rPr>
              <a:t>     </a:t>
            </a:r>
            <a:r>
              <a:rPr lang="en-US" altLang="en-US" sz="2400" b="1" dirty="0" smtClean="0">
                <a:solidFill>
                  <a:srgbClr val="7030A0"/>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Trẻ về nhóm khám phá tranh của nhóm mình</a:t>
            </a:r>
            <a:endParaRPr lang="en-US" altLang="en-US" sz="2400" dirty="0" smtClean="0">
              <a:solidFill>
                <a:srgbClr val="7030A0"/>
              </a:solidFill>
              <a:latin typeface="Times New Roman" panose="02020603050405020304" pitchFamily="18" charset="0"/>
            </a:endParaRPr>
          </a:p>
          <a:p>
            <a:pPr eaLnBrk="1" hangingPunct="1">
              <a:spcBef>
                <a:spcPct val="0"/>
              </a:spcBef>
              <a:buClrTx/>
              <a:buSzTx/>
              <a:buFontTx/>
              <a:buNone/>
            </a:pPr>
            <a:r>
              <a:rPr lang="en-US" altLang="en-US" sz="2400" b="1" dirty="0">
                <a:solidFill>
                  <a:srgbClr val="6600FF"/>
                </a:solidFill>
                <a:latin typeface="Times New Roman" panose="02020603050405020304" pitchFamily="18" charset="0"/>
              </a:rPr>
              <a:t> </a:t>
            </a:r>
            <a:r>
              <a:rPr lang="en-US" altLang="en-US" sz="2400" b="1" dirty="0" smtClean="0">
                <a:solidFill>
                  <a:srgbClr val="6600FF"/>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 Từng nhóm cử đại diện lên giới thiệu nội dung tranh </a:t>
            </a:r>
            <a:endParaRPr lang="en-US" altLang="en-US" sz="2400" dirty="0" smtClean="0">
              <a:solidFill>
                <a:srgbClr val="7030A0"/>
              </a:solidFill>
              <a:latin typeface="Times New Roman" panose="02020603050405020304" pitchFamily="18" charset="0"/>
            </a:endParaRPr>
          </a:p>
          <a:p>
            <a:pPr eaLnBrk="1" hangingPunct="1">
              <a:spcBef>
                <a:spcPct val="0"/>
              </a:spcBef>
              <a:buClrTx/>
              <a:buSzTx/>
              <a:buFontTx/>
              <a:buNone/>
            </a:pPr>
            <a:r>
              <a:rPr lang="en-US" altLang="en-US" sz="2400" dirty="0" smtClean="0">
                <a:solidFill>
                  <a:srgbClr val="7030A0"/>
                </a:solidFill>
                <a:latin typeface="Times New Roman" panose="02020603050405020304" pitchFamily="18" charset="0"/>
              </a:rPr>
              <a:t>     - Cùng cô sắp xếp các bức tranh theo nội dung bài thơ</a:t>
            </a:r>
            <a:endParaRPr lang="en-US" altLang="en-US" sz="2400" dirty="0" smtClean="0">
              <a:solidFill>
                <a:srgbClr val="7030A0"/>
              </a:solidFill>
              <a:latin typeface="Times New Roman" panose="02020603050405020304" pitchFamily="18" charset="0"/>
            </a:endParaRPr>
          </a:p>
          <a:p>
            <a:pPr eaLnBrk="1" hangingPunct="1">
              <a:spcBef>
                <a:spcPct val="0"/>
              </a:spcBef>
              <a:buClrTx/>
              <a:buSzTx/>
              <a:buFontTx/>
              <a:buNone/>
            </a:pPr>
            <a:r>
              <a:rPr lang="en-US" altLang="en-US" sz="2400" b="1" dirty="0" smtClean="0">
                <a:solidFill>
                  <a:srgbClr val="6600FF"/>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 Cô giới thiệu tên bài thơ. </a:t>
            </a:r>
            <a:endParaRPr lang="en-US" altLang="en-US" sz="2400" dirty="0" smtClean="0">
              <a:solidFill>
                <a:srgbClr val="7030A0"/>
              </a:solidFill>
              <a:latin typeface="Times New Roman" panose="02020603050405020304" pitchFamily="18" charset="0"/>
            </a:endParaRPr>
          </a:p>
          <a:p>
            <a:pPr eaLnBrk="1" hangingPunct="1">
              <a:spcBef>
                <a:spcPct val="0"/>
              </a:spcBef>
              <a:buClrTx/>
              <a:buSzTx/>
              <a:buFontTx/>
              <a:buNone/>
            </a:pPr>
            <a:endParaRPr lang="en-US" altLang="en-US" sz="2800" b="1" dirty="0" smtClean="0">
              <a:solidFill>
                <a:srgbClr val="FF0000"/>
              </a:solidFill>
              <a:latin typeface="Times New Roman" panose="02020603050405020304" pitchFamily="18" charset="0"/>
            </a:endParaRPr>
          </a:p>
          <a:p>
            <a:pPr eaLnBrk="1" hangingPunct="1">
              <a:spcBef>
                <a:spcPct val="0"/>
              </a:spcBef>
              <a:buClrTx/>
              <a:buSzTx/>
              <a:buFontTx/>
              <a:buNone/>
            </a:pPr>
            <a:r>
              <a:rPr lang="en-US" altLang="en-US" sz="2800" b="1" dirty="0" smtClean="0">
                <a:solidFill>
                  <a:srgbClr val="FF0000"/>
                </a:solidFill>
                <a:latin typeface="Times New Roman" panose="02020603050405020304" pitchFamily="18" charset="0"/>
              </a:rPr>
              <a:t>Phần 1: </a:t>
            </a:r>
            <a:r>
              <a:rPr lang="pt-BR" sz="2800" b="1" dirty="0">
                <a:solidFill>
                  <a:srgbClr val="FF0000"/>
                </a:solidFill>
                <a:latin typeface="Times New Roman" panose="02020603050405020304" pitchFamily="18" charset="0"/>
                <a:cs typeface="Times New Roman" panose="02020603050405020304" pitchFamily="18" charset="0"/>
              </a:rPr>
              <a:t>Cùng khám </a:t>
            </a:r>
            <a:r>
              <a:rPr lang="pt-BR" sz="2800" b="1" dirty="0" smtClean="0">
                <a:solidFill>
                  <a:srgbClr val="FF0000"/>
                </a:solidFill>
                <a:latin typeface="Times New Roman" panose="02020603050405020304" pitchFamily="18" charset="0"/>
                <a:cs typeface="Times New Roman" panose="02020603050405020304" pitchFamily="18" charset="0"/>
              </a:rPr>
              <a:t>phá </a:t>
            </a:r>
            <a:r>
              <a:rPr lang="en-US" altLang="en-US" sz="2800" b="1" i="1" dirty="0" smtClean="0">
                <a:solidFill>
                  <a:srgbClr val="FF0000"/>
                </a:solidFill>
                <a:latin typeface="Times New Roman" panose="02020603050405020304" pitchFamily="18" charset="0"/>
              </a:rPr>
              <a:t>(Đọc </a:t>
            </a:r>
            <a:r>
              <a:rPr lang="en-US" altLang="en-US" sz="2800" b="1" i="1" dirty="0">
                <a:solidFill>
                  <a:srgbClr val="FF0000"/>
                </a:solidFill>
                <a:latin typeface="Times New Roman" panose="02020603050405020304" pitchFamily="18" charset="0"/>
              </a:rPr>
              <a:t>thơ cho trẻ </a:t>
            </a:r>
            <a:r>
              <a:rPr lang="en-US" altLang="en-US" sz="2800" b="1" i="1" dirty="0" smtClean="0">
                <a:solidFill>
                  <a:srgbClr val="FF0000"/>
                </a:solidFill>
                <a:latin typeface="Times New Roman" panose="02020603050405020304" pitchFamily="18" charset="0"/>
              </a:rPr>
              <a:t>nghe)</a:t>
            </a:r>
            <a:endParaRPr lang="en-US" altLang="en-US" sz="2800" b="1" i="1" dirty="0">
              <a:solidFill>
                <a:srgbClr val="FF0000"/>
              </a:solidFill>
              <a:latin typeface="Times New Roman" panose="02020603050405020304" pitchFamily="18" charset="0"/>
            </a:endParaRPr>
          </a:p>
          <a:p>
            <a:pPr eaLnBrk="1" hangingPunct="1">
              <a:spcBef>
                <a:spcPct val="0"/>
              </a:spcBef>
              <a:buClrTx/>
              <a:buSzTx/>
              <a:buFontTx/>
              <a:buNone/>
            </a:pPr>
            <a:r>
              <a:rPr lang="en-US" altLang="en-US" sz="2800" dirty="0" smtClean="0">
                <a:solidFill>
                  <a:srgbClr val="7030A0"/>
                </a:solidFill>
                <a:latin typeface="Times New Roman" panose="02020603050405020304" pitchFamily="18" charset="0"/>
              </a:rPr>
              <a:t>    </a:t>
            </a:r>
            <a:r>
              <a:rPr lang="en-US" altLang="en-US" sz="2400" dirty="0" smtClean="0">
                <a:solidFill>
                  <a:srgbClr val="7030A0"/>
                </a:solidFill>
                <a:latin typeface="Times New Roman" panose="02020603050405020304" pitchFamily="18" charset="0"/>
              </a:rPr>
              <a:t>Lần </a:t>
            </a:r>
            <a:r>
              <a:rPr lang="en-US" altLang="en-US" sz="2400" dirty="0">
                <a:solidFill>
                  <a:srgbClr val="7030A0"/>
                </a:solidFill>
                <a:latin typeface="Times New Roman" panose="02020603050405020304" pitchFamily="18" charset="0"/>
              </a:rPr>
              <a:t>1 bằng lời và kết hợp cử chỉ </a:t>
            </a:r>
            <a:endParaRPr lang="en-US" altLang="en-US" sz="2400" dirty="0">
              <a:solidFill>
                <a:srgbClr val="7030A0"/>
              </a:solidFill>
              <a:latin typeface="Times New Roman" panose="02020603050405020304" pitchFamily="18" charset="0"/>
            </a:endParaRPr>
          </a:p>
          <a:p>
            <a:pPr eaLnBrk="1" hangingPunct="1">
              <a:spcBef>
                <a:spcPct val="0"/>
              </a:spcBef>
              <a:buClrTx/>
              <a:buSzTx/>
              <a:buFontTx/>
              <a:buNone/>
            </a:pPr>
            <a:r>
              <a:rPr lang="en-US" altLang="en-US" sz="2400" dirty="0" smtClean="0">
                <a:solidFill>
                  <a:srgbClr val="7030A0"/>
                </a:solidFill>
                <a:latin typeface="Times New Roman" panose="02020603050405020304" pitchFamily="18" charset="0"/>
              </a:rPr>
              <a:t>    Lần </a:t>
            </a:r>
            <a:r>
              <a:rPr lang="en-US" altLang="en-US" sz="2400" dirty="0">
                <a:solidFill>
                  <a:srgbClr val="7030A0"/>
                </a:solidFill>
                <a:latin typeface="Times New Roman" panose="02020603050405020304" pitchFamily="18" charset="0"/>
              </a:rPr>
              <a:t>2 kết </a:t>
            </a:r>
            <a:r>
              <a:rPr lang="en-US" altLang="en-US" sz="2400" dirty="0" smtClean="0">
                <a:solidFill>
                  <a:srgbClr val="7030A0"/>
                </a:solidFill>
                <a:latin typeface="Times New Roman" panose="02020603050405020304" pitchFamily="18" charset="0"/>
              </a:rPr>
              <a:t>hợp vi deo</a:t>
            </a:r>
            <a:endParaRPr lang="en-US" altLang="en-US" sz="2400" dirty="0">
              <a:solidFill>
                <a:srgbClr val="7030A0"/>
              </a:solidFill>
            </a:endParaRPr>
          </a:p>
        </p:txBody>
      </p:sp>
      <p:sp>
        <p:nvSpPr>
          <p:cNvPr id="12" name="TextBox 1"/>
          <p:cNvSpPr txBox="1">
            <a:spLocks noChangeArrowheads="1"/>
          </p:cNvSpPr>
          <p:nvPr/>
        </p:nvSpPr>
        <p:spPr bwMode="auto">
          <a:xfrm>
            <a:off x="2253846" y="1189924"/>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2. Phương pháp và hình thức tổ chức</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338" y="0"/>
            <a:ext cx="12262338" cy="6858000"/>
          </a:xfrm>
          <a:prstGeom prst="rect">
            <a:avLst/>
          </a:prstGeom>
        </p:spPr>
      </p:pic>
      <p:pic>
        <p:nvPicPr>
          <p:cNvPr id="3" name="Picture 2"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471095" y="82175"/>
            <a:ext cx="646114" cy="651335"/>
          </a:xfrm>
          <a:prstGeom prst="rect">
            <a:avLst/>
          </a:prstGeom>
          <a:noFill/>
          <a:extLst>
            <a:ext uri="{909E8E84-426E-40DD-AFC4-6F175D3DCCD1}">
              <a14:hiddenFill xmlns:a14="http://schemas.microsoft.com/office/drawing/2010/main">
                <a:solidFill>
                  <a:srgbClr val="FFFFFF"/>
                </a:solidFill>
              </a14:hiddenFill>
            </a:ext>
          </a:extLst>
        </p:spPr>
      </p:pic>
      <p:pic>
        <p:nvPicPr>
          <p:cNvPr id="4" name="6036406312936">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638908" y="815685"/>
            <a:ext cx="10843846" cy="548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922" y="0"/>
            <a:ext cx="12279922" cy="6928338"/>
          </a:xfrm>
          <a:prstGeom prst="rect">
            <a:avLst/>
          </a:prstGeom>
        </p:spPr>
      </p:pic>
      <p:pic>
        <p:nvPicPr>
          <p:cNvPr id="4" name="Picture 3"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1696916" y="1171233"/>
            <a:ext cx="8985738" cy="462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None/>
            </a:pPr>
            <a:r>
              <a:rPr lang="pt-BR" sz="2800" b="1" dirty="0" smtClean="0">
                <a:solidFill>
                  <a:srgbClr val="FF0000"/>
                </a:solidFill>
                <a:latin typeface="Times New Roman" panose="02020603050405020304" pitchFamily="18" charset="0"/>
                <a:cs typeface="Times New Roman" panose="02020603050405020304" pitchFamily="18" charset="0"/>
              </a:rPr>
              <a:t> </a:t>
            </a:r>
            <a:r>
              <a:rPr lang="pt-BR" sz="2800" b="1" dirty="0">
                <a:solidFill>
                  <a:srgbClr val="FF0000"/>
                </a:solidFill>
                <a:latin typeface="Times New Roman" panose="02020603050405020304" pitchFamily="18" charset="0"/>
                <a:cs typeface="Times New Roman" panose="02020603050405020304" pitchFamily="18" charset="0"/>
              </a:rPr>
              <a:t>Phần 2: Chung </a:t>
            </a:r>
            <a:r>
              <a:rPr lang="pt-BR" sz="2800" b="1" dirty="0" smtClean="0">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smtClean="0">
                <a:solidFill>
                  <a:srgbClr val="FF0000"/>
                </a:solidFill>
                <a:latin typeface="Times New Roman" panose="02020603050405020304" pitchFamily="18" charset="0"/>
                <a:cs typeface="Times New Roman" panose="02020603050405020304" pitchFamily="18" charset="0"/>
              </a:rPr>
              <a:t>(</a:t>
            </a:r>
            <a:r>
              <a:rPr lang="en-US" altLang="en-US" sz="2800" b="1" i="1" dirty="0" smtClean="0">
                <a:solidFill>
                  <a:srgbClr val="FF0000"/>
                </a:solidFill>
                <a:latin typeface="Times New Roman" panose="02020603050405020304" pitchFamily="18" charset="0"/>
              </a:rPr>
              <a:t>Đàm thoại - Trích dẫn)</a:t>
            </a:r>
            <a:endParaRPr lang="en-US" altLang="en-US" sz="2800" b="1" i="1" dirty="0" smtClean="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smtClean="0">
              <a:solidFill>
                <a:srgbClr val="FF0000"/>
              </a:solidFill>
              <a:latin typeface="Times New Roman" panose="02020603050405020304" pitchFamily="18" charset="0"/>
            </a:endParaRPr>
          </a:p>
          <a:p>
            <a:pPr>
              <a:buNone/>
            </a:pPr>
            <a:r>
              <a:rPr lang="en-US" altLang="en-US" sz="2000" dirty="0" smtClean="0">
                <a:solidFill>
                  <a:srgbClr val="7030A0"/>
                </a:solidFill>
                <a:latin typeface="Times New Roman" panose="02020603050405020304" pitchFamily="18" charset="0"/>
                <a:cs typeface="Times New Roman" panose="02020603050405020304" pitchFamily="18" charset="0"/>
              </a:rPr>
              <a:t> </a:t>
            </a:r>
            <a:r>
              <a:rPr lang="en-US" altLang="en-US" sz="2400" dirty="0" smtClean="0">
                <a:solidFill>
                  <a:srgbClr val="7030A0"/>
                </a:solidFill>
                <a:latin typeface="Times New Roman" panose="02020603050405020304" pitchFamily="18" charset="0"/>
                <a:cs typeface="Times New Roman" panose="02020603050405020304" pitchFamily="18" charset="0"/>
              </a:rPr>
              <a:t>- Cô </a:t>
            </a:r>
            <a:r>
              <a:rPr lang="en-US" altLang="en-US" sz="2400" dirty="0">
                <a:solidFill>
                  <a:srgbClr val="7030A0"/>
                </a:solidFill>
                <a:latin typeface="Times New Roman" panose="02020603050405020304" pitchFamily="18" charset="0"/>
                <a:cs typeface="Times New Roman" panose="02020603050405020304" pitchFamily="18" charset="0"/>
              </a:rPr>
              <a:t>vừa đọc cho các con nghe bài thơ có tên là gì?  Do ai sáng tác?</a:t>
            </a:r>
            <a:endParaRPr lang="en-US" altLang="en-US" sz="2400" dirty="0">
              <a:solidFill>
                <a:srgbClr val="7030A0"/>
              </a:solidFill>
              <a:latin typeface="Times New Roman" panose="02020603050405020304" pitchFamily="18" charset="0"/>
              <a:cs typeface="Times New Roman" panose="02020603050405020304" pitchFamily="18" charset="0"/>
            </a:endParaRPr>
          </a:p>
          <a:p>
            <a:pPr>
              <a:buNone/>
            </a:pP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Bài thơ nói về điều gì?</a:t>
            </a:r>
            <a:endPar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Cô củng cố lại nội dung bài thơ: Bài thơ nói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về nói về bạn nhỏ đến lớp ngoài được học chữ học múa.. bạn còn được cô dạy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cách giữ gìn vệ sinh sạch sẽ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như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rửa tay trước khi ăn, khi ăn không để vãi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rơi cơm</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ăn phải mời</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 lớn, biết chia sẻ nhường nhịn giúp đỡ mọi người đó </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mới là bé </a:t>
            </a:r>
            <a:r>
              <a:rPr lang="en-US"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ngoannhớ lời cô giáo dặn.</a:t>
            </a:r>
            <a:endParaRPr lang="en-US" altLang="en-US" sz="28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800" dirty="0" smtClean="0">
              <a:solidFill>
                <a:srgbClr val="FF0000"/>
              </a:solidFill>
              <a:latin typeface="Times New Roman" panose="02020603050405020304" pitchFamily="18" charset="0"/>
            </a:endParaRPr>
          </a:p>
          <a:p>
            <a:pPr eaLnBrk="1" hangingPunct="1">
              <a:spcBef>
                <a:spcPct val="0"/>
              </a:spcBef>
              <a:buClrTx/>
              <a:buSzTx/>
              <a:buFontTx/>
              <a:buNone/>
            </a:pPr>
            <a:r>
              <a:rPr lang="en-US" altLang="en-US" sz="2800" dirty="0" smtClean="0">
                <a:solidFill>
                  <a:srgbClr val="7030A0"/>
                </a:solidFill>
                <a:latin typeface="Times New Roman" panose="02020603050405020304" pitchFamily="18" charset="0"/>
              </a:rPr>
              <a:t> </a:t>
            </a:r>
            <a:endParaRPr lang="en-US" altLang="en-US" sz="2800" dirty="0">
              <a:solidFill>
                <a:srgbClr val="7030A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Desktop\A2 nam 2021-2022\logotruong.jpg"/>
          <p:cNvPicPr>
            <a:picLocks noChangeAspect="1" noChangeArrowheads="1"/>
          </p:cNvPicPr>
          <p:nvPr/>
        </p:nvPicPr>
        <p:blipFill>
          <a:blip r:embed="rId2"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79093" y="1957020"/>
            <a:ext cx="5817618" cy="461665"/>
          </a:xfrm>
          <a:prstGeom prst="rect">
            <a:avLst/>
          </a:prstGeom>
        </p:spPr>
        <p:txBody>
          <a:bodyPr wrap="none">
            <a:spAutoFit/>
          </a:bodyPr>
          <a:lstStyle/>
          <a:p>
            <a:pPr>
              <a:spcAft>
                <a:spcPts val="0"/>
              </a:spcAft>
            </a:pPr>
            <a:r>
              <a:rPr lang="en-US" sz="2400" b="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Bé mới được đi học về nhà làm những gì?</a:t>
            </a:r>
            <a:endPar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IMING" val="|5.5|6.2|5.7|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2749</Words>
  <Application>WPS Presentation</Application>
  <PresentationFormat>Widescreen</PresentationFormat>
  <Paragraphs>76</Paragraphs>
  <Slides>16</Slides>
  <Notes>0</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16</vt:i4>
      </vt:variant>
    </vt:vector>
  </HeadingPairs>
  <TitlesOfParts>
    <vt:vector size="34" baseType="lpstr">
      <vt:lpstr>Arial</vt:lpstr>
      <vt:lpstr>SimSun</vt:lpstr>
      <vt:lpstr>Wingdings</vt:lpstr>
      <vt:lpstr>.VnAvant</vt:lpstr>
      <vt:lpstr>Teim new roman</vt:lpstr>
      <vt:lpstr>Segoe Print</vt:lpstr>
      <vt:lpstr>TTesim new roman</vt:lpstr>
      <vt:lpstr>Times New Roman</vt:lpstr>
      <vt:lpstr>.tiems new ro man</vt:lpstr>
      <vt:lpstr>.VnAvant</vt:lpstr>
      <vt:lpstr>Calibri</vt:lpstr>
      <vt:lpstr>Tahoma</vt:lpstr>
      <vt:lpstr>tiems newroman</vt:lpstr>
      <vt:lpstr> tiems newroman</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Kiều Anh Nguyễn</cp:lastModifiedBy>
  <cp:revision>17</cp:revision>
  <dcterms:created xsi:type="dcterms:W3CDTF">2024-11-14T15:01:00Z</dcterms:created>
  <dcterms:modified xsi:type="dcterms:W3CDTF">2025-09-23T09:57:23Z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4E344CE9339E416CBC0C49BE787CEFD4_12</vt:lpwstr>
  </property>
  <property fmtid="{D5CDD505-2E9C-101B-9397-08002B2CF9AE}" pid="3" name="KSOProductBuildVer">
    <vt:lpwstr>1033-12.2.0.22549</vt:lpwstr>
  </property>
</Properties>
</file>