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3" r:id="rId2"/>
    <p:sldId id="314" r:id="rId3"/>
    <p:sldId id="315" r:id="rId4"/>
    <p:sldId id="316" r:id="rId5"/>
    <p:sldId id="344" r:id="rId6"/>
    <p:sldId id="318" r:id="rId7"/>
    <p:sldId id="346" r:id="rId8"/>
    <p:sldId id="347" r:id="rId9"/>
    <p:sldId id="352" r:id="rId10"/>
    <p:sldId id="323" r:id="rId11"/>
    <p:sldId id="320" r:id="rId12"/>
    <p:sldId id="322" r:id="rId13"/>
    <p:sldId id="302" r:id="rId14"/>
    <p:sldId id="348" r:id="rId15"/>
    <p:sldId id="349" r:id="rId16"/>
    <p:sldId id="350" r:id="rId17"/>
    <p:sldId id="351" r:id="rId18"/>
    <p:sldId id="324" r:id="rId19"/>
    <p:sldId id="325" r:id="rId20"/>
    <p:sldId id="326" r:id="rId21"/>
    <p:sldId id="327" r:id="rId22"/>
    <p:sldId id="295" r:id="rId23"/>
    <p:sldId id="335" r:id="rId24"/>
    <p:sldId id="288" r:id="rId25"/>
    <p:sldId id="341" r:id="rId26"/>
    <p:sldId id="259" r:id="rId27"/>
    <p:sldId id="292" r:id="rId28"/>
    <p:sldId id="336" r:id="rId29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FF3300"/>
    <a:srgbClr val="CC0099"/>
    <a:srgbClr val="38159B"/>
    <a:srgbClr val="A50021"/>
    <a:srgbClr val="333399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1172" y="68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04EA-865C-4822-8420-CACCB52BEEDC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4D5F5-F623-4DAA-BF54-9D6057F9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DB58-5D6E-40C7-9B39-F39B32960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685800"/>
            <a:ext cx="6029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4D5F5-F623-4DAA-BF54-9D6057F94D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16" y="141287"/>
            <a:ext cx="30967036" cy="172593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0156" y="539498"/>
            <a:ext cx="25245537" cy="1756324"/>
          </a:xfrm>
          <a:prstGeom prst="rect">
            <a:avLst/>
          </a:prstGeom>
          <a:noFill/>
        </p:spPr>
        <p:txBody>
          <a:bodyPr wrap="square" lIns="276295" tIns="138149" rIns="276295" bIns="138149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9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GIANG BIÊN</a:t>
            </a:r>
            <a:endParaRPr lang="en-US" sz="9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725" y="2768836"/>
            <a:ext cx="24252059" cy="4739707"/>
          </a:xfrm>
          <a:prstGeom prst="rect">
            <a:avLst/>
          </a:prstGeom>
        </p:spPr>
        <p:txBody>
          <a:bodyPr wrap="square" lIns="91385" tIns="45694" rIns="91385" bIns="45694">
            <a:spAutoFit/>
          </a:bodyPr>
          <a:lstStyle/>
          <a:p>
            <a:pPr algn="ctr">
              <a:spcBef>
                <a:spcPct val="50000"/>
              </a:spcBef>
            </a:pPr>
            <a:endParaRPr lang="en-US" sz="9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6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900" b="1" i="1"/>
          </a:p>
        </p:txBody>
      </p:sp>
      <p:sp>
        <p:nvSpPr>
          <p:cNvPr id="2" name="AutoShape 2" descr="300+ hình ảnh đẹp nhất về Khung hình trong 2020 | khung, khung ảnh, trang  trí"/>
          <p:cNvSpPr>
            <a:spLocks noChangeAspect="1" noChangeArrowheads="1"/>
          </p:cNvSpPr>
          <p:nvPr/>
        </p:nvSpPr>
        <p:spPr bwMode="auto">
          <a:xfrm>
            <a:off x="153769" y="-144305"/>
            <a:ext cx="301251" cy="3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5" tIns="45694" rIns="91385" bIns="456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13325" y="1968590"/>
            <a:ext cx="23542197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0000" b="1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.VnAvant" pitchFamily="34" charset="0"/>
              </a:rPr>
              <a:t>Lµm quen ch÷ c¸i</a:t>
            </a:r>
            <a:endParaRPr lang="vi-VN" sz="20000" b="1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539" y="14470390"/>
            <a:ext cx="172043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Gi¸o viªn</a:t>
            </a:r>
            <a:r>
              <a:rPr lang="en-US" sz="7200" b="1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: </a:t>
            </a:r>
            <a:r>
              <a:rPr lang="en-US" sz="7200" b="1">
                <a:solidFill>
                  <a:srgbClr val="0000CC"/>
                </a:solidFill>
                <a:cs typeface="Times New Roman" pitchFamily="18" charset="0"/>
              </a:rPr>
              <a:t>Vũ Thị Thủy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6739" y="3137694"/>
            <a:ext cx="12420600" cy="7971385"/>
          </a:xfrm>
          <a:prstGeom prst="rect">
            <a:avLst/>
          </a:prstGeom>
          <a:noFill/>
        </p:spPr>
        <p:txBody>
          <a:bodyPr wrap="square" lIns="274293" tIns="137146" rIns="274293" bIns="137146" rtlCol="0">
            <a:spAutoFit/>
          </a:bodyPr>
          <a:lstStyle/>
          <a:p>
            <a:r>
              <a:rPr lang="en-US" sz="50000" b="1">
                <a:solidFill>
                  <a:srgbClr val="38159B"/>
                </a:solidFill>
                <a:latin typeface=".VnAvant" pitchFamily="34" charset="0"/>
              </a:rPr>
              <a:t>g</a:t>
            </a:r>
            <a:r>
              <a:rPr lang="en-US" sz="50000" b="1">
                <a:solidFill>
                  <a:srgbClr val="00B050"/>
                </a:solidFill>
                <a:latin typeface=".VnAvant" pitchFamily="34" charset="0"/>
              </a:rPr>
              <a:t>-</a:t>
            </a:r>
            <a:r>
              <a:rPr lang="en-US" sz="50000" b="1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500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6739" y="11109079"/>
            <a:ext cx="1409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rgbClr val="00B050"/>
                </a:solidFill>
                <a:latin typeface=".VnAvant" pitchFamily="34" charset="0"/>
              </a:rPr>
              <a:t>Chñ ®Ò:giao th«ng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3218" y="13048071"/>
            <a:ext cx="153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 5- 6 tuổi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0" y="0"/>
            <a:ext cx="30961013" cy="17419638"/>
          </a:xfrm>
          <a:prstGeom prst="rect">
            <a:avLst/>
          </a:prstGeom>
        </p:spPr>
      </p:pic>
      <p:sp>
        <p:nvSpPr>
          <p:cNvPr id="4" name="AutoShape 2" descr="Cute powerpoint wallpaper trong 2020 | Hình nền, Hình ảnh, Nền"/>
          <p:cNvSpPr>
            <a:spLocks noChangeAspect="1" noChangeArrowheads="1"/>
          </p:cNvSpPr>
          <p:nvPr/>
        </p:nvSpPr>
        <p:spPr bwMode="auto">
          <a:xfrm>
            <a:off x="153764" y="-144305"/>
            <a:ext cx="301252" cy="3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08925" y="-977106"/>
            <a:ext cx="16764000" cy="1548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0" b="1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g</a:t>
            </a:r>
            <a:endParaRPr lang="vi-VN" sz="100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50+ Khung Powerpoint đẹp nhất - VNReview Tin mới nhấ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698" r="3127" b="3688"/>
          <a:stretch/>
        </p:blipFill>
        <p:spPr bwMode="auto">
          <a:xfrm>
            <a:off x="-765018" y="-773361"/>
            <a:ext cx="32057825" cy="18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43325" y="506431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0000CC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21853525" y="3838995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325" y="506431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418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824E-6 4.67676E-6 L -0.16563 -0.0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1730249" y="154671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>
                <a:solidFill>
                  <a:srgbClr val="3333FF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040043" y="1691724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90000" b="1">
                <a:solidFill>
                  <a:srgbClr val="FF0000"/>
                </a:solidFill>
                <a:latin typeface=".VnAvant" pitchFamily="34" charset="0"/>
              </a:rPr>
              <a:t>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100000" l="39531" r="6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05" r="37395"/>
          <a:stretch/>
        </p:blipFill>
        <p:spPr bwMode="auto">
          <a:xfrm>
            <a:off x="20100925" y="3671094"/>
            <a:ext cx="6781800" cy="1226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kiÓu ch÷ g: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0899" r="8806" b="8914"/>
          <a:stretch/>
        </p:blipFill>
        <p:spPr bwMode="auto">
          <a:xfrm>
            <a:off x="-549275" y="0"/>
            <a:ext cx="30600649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5"/>
          <p:cNvSpPr/>
          <p:nvPr/>
        </p:nvSpPr>
        <p:spPr>
          <a:xfrm>
            <a:off x="7361696" y="520845"/>
            <a:ext cx="15810336" cy="2540649"/>
          </a:xfrm>
          <a:prstGeom prst="cloud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16200" b="1" dirty="0" err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16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®è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6701" y="3548027"/>
            <a:ext cx="15300325" cy="87100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Mình tôi dài rộng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Có nhiều chỗ ngồi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Muốn đi cùng tôi</a:t>
            </a:r>
          </a:p>
          <a:p>
            <a:r>
              <a:rPr lang="vi-VN" sz="14000" b="1">
                <a:solidFill>
                  <a:srgbClr val="0000CC"/>
                </a:solidFill>
                <a:latin typeface="+mj-lt"/>
              </a:rPr>
              <a:t>Phải vào đúng bến.</a:t>
            </a:r>
          </a:p>
        </p:txBody>
      </p:sp>
    </p:spTree>
    <p:extLst>
      <p:ext uri="{BB962C8B-B14F-4D97-AF65-F5344CB8AC3E}">
        <p14:creationId xmlns:p14="http://schemas.microsoft.com/office/powerpoint/2010/main" val="8059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 bwMode="auto">
          <a:xfrm>
            <a:off x="2498725" y="1019908"/>
            <a:ext cx="25984200" cy="1516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1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498725" y="699294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94325" y="11621214"/>
            <a:ext cx="18725504" cy="6393677"/>
            <a:chOff x="4213741" y="11403560"/>
            <a:chExt cx="18725504" cy="6393677"/>
          </a:xfrm>
        </p:grpSpPr>
        <p:grpSp>
          <p:nvGrpSpPr>
            <p:cNvPr id="6" name="Group 5"/>
            <p:cNvGrpSpPr/>
            <p:nvPr/>
          </p:nvGrpSpPr>
          <p:grpSpPr>
            <a:xfrm>
              <a:off x="4213741" y="11403560"/>
              <a:ext cx="14013201" cy="6393677"/>
              <a:chOff x="4213741" y="11472102"/>
              <a:chExt cx="14013201" cy="639367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213741" y="11472102"/>
                <a:ext cx="3057247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x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70346" y="11472102"/>
                <a:ext cx="3467616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e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728513" y="11617915"/>
                <a:ext cx="357181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b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964510" y="11546518"/>
                <a:ext cx="3262432" cy="6247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0" b="1">
                    <a:solidFill>
                      <a:srgbClr val="0000CC"/>
                    </a:solidFill>
                    <a:latin typeface=".VnAvant" pitchFamily="34" charset="0"/>
                  </a:rPr>
                  <a:t>u</a:t>
                </a:r>
                <a:endParaRPr lang="vi-VN" sz="4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195925" y="11403560"/>
              <a:ext cx="3159839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>
                  <a:solidFill>
                    <a:srgbClr val="0000CC"/>
                  </a:solidFill>
                  <a:latin typeface=".VnAvant" pitchFamily="34" charset="0"/>
                </a:rPr>
                <a:t>ý</a:t>
              </a:r>
              <a:endParaRPr lang="vi-VN" sz="40000">
                <a:solidFill>
                  <a:srgbClr val="0000CC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217299" y="11475401"/>
              <a:ext cx="1721946" cy="6247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0" b="1">
                  <a:solidFill>
                    <a:srgbClr val="0000CC"/>
                  </a:solidFill>
                  <a:latin typeface=".VnAvant" pitchFamily="34" charset="0"/>
                </a:rPr>
                <a:t>t</a:t>
              </a:r>
              <a:endParaRPr lang="vi-VN" sz="4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9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8030" r="7186" b="9093"/>
          <a:stretch/>
        </p:blipFill>
        <p:spPr bwMode="auto">
          <a:xfrm>
            <a:off x="4220308" y="546894"/>
            <a:ext cx="22262124" cy="131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4325" y="11774659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74659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920472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849075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76509" y="11774659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846500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53924" y="13683658"/>
            <a:ext cx="5257801" cy="340761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74293" tIns="137146" rIns="274293" bIns="137146" rtlCol="0" anchor="ctr"/>
          <a:lstStyle/>
          <a:p>
            <a:pPr algn="ctr"/>
            <a:r>
              <a:rPr lang="en-US" sz="36000" b="1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en-US" sz="3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res couleurs - images png et fond d'écra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6475" r="7333" b="7619"/>
          <a:stretch/>
        </p:blipFill>
        <p:spPr bwMode="auto">
          <a:xfrm>
            <a:off x="-244475" y="0"/>
            <a:ext cx="31203900" cy="174005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 b="9093"/>
          <a:stretch/>
        </p:blipFill>
        <p:spPr bwMode="auto">
          <a:xfrm>
            <a:off x="2365375" y="-3948906"/>
            <a:ext cx="25984200" cy="1372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07116" y="11690712"/>
            <a:ext cx="3057247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30" y="11704933"/>
            <a:ext cx="346761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09097" y="11850746"/>
            <a:ext cx="357181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45094" y="11779349"/>
            <a:ext cx="3262432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07526" y="11690712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97883" y="11693055"/>
            <a:ext cx="1721946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4000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19083" y="11704933"/>
            <a:ext cx="3159839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4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449E-6 -4.55913E-6 L 0.17714 -0.503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7" y="-25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8" grpId="0" build="allAtOnce"/>
      <p:bldP spid="1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30959424" cy="17400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c¸i: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14125" y="1994694"/>
            <a:ext cx="6880410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34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845" r="3555" b="2486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87586" y="-8247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8769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t="3448" r="3106" b="12147"/>
          <a:stretch/>
        </p:blipFill>
        <p:spPr bwMode="auto">
          <a:xfrm>
            <a:off x="0" y="0"/>
            <a:ext cx="30600649" cy="174005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>
                <a:solidFill>
                  <a:srgbClr val="66FF33"/>
                </a:solidFill>
                <a:latin typeface=".VnTifani HeavyH" pitchFamily="34" charset="0"/>
              </a:rPr>
              <a:t>Ho¹t ®éng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1325" y="7557294"/>
            <a:ext cx="23501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 quan triễn lãm xe ô tô</a:t>
            </a:r>
            <a:endParaRPr lang="vi-VN" sz="18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hung Hình Ảnh Màu Hồng - Ảnh miễn phí trên Pixab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0547" r="4771" b="16090"/>
          <a:stretch/>
        </p:blipFill>
        <p:spPr bwMode="auto">
          <a:xfrm>
            <a:off x="2414" y="-11113"/>
            <a:ext cx="30961012" cy="174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204" y="992044"/>
            <a:ext cx="246737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nÐt t¹o nªn ch÷ c¸i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973206"/>
            <a:ext cx="7624203" cy="1548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6602008" y="5646868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7603977" y="5217732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6181" r="6382" b="7561"/>
          <a:stretch/>
        </p:blipFill>
        <p:spPr bwMode="auto">
          <a:xfrm>
            <a:off x="-395710" y="159037"/>
            <a:ext cx="30961013" cy="174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985255" y="17400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>
                <a:solidFill>
                  <a:srgbClr val="3333FF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069888" y="2821859"/>
            <a:ext cx="9690206" cy="1179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293" tIns="137146" rIns="274293" bIns="137146" anchor="ctr"/>
          <a:lstStyle/>
          <a:p>
            <a:r>
              <a:rPr lang="en-US" sz="111000" b="1">
                <a:solidFill>
                  <a:srgbClr val="FF0000"/>
                </a:solidFill>
                <a:latin typeface=".VnAvant" pitchFamily="34" charset="0"/>
              </a:rPr>
              <a:t>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08" l="1015" r="89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17571" r="16315" b="8185"/>
          <a:stretch/>
        </p:blipFill>
        <p:spPr bwMode="auto">
          <a:xfrm>
            <a:off x="21675461" y="4890294"/>
            <a:ext cx="6274064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8300" y="992044"/>
            <a:ext cx="1667155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indent="-1143000" algn="ctr">
              <a:buFont typeface="Wingdings" pitchFamily="2" charset="2"/>
              <a:buChar char="v"/>
            </a:pPr>
            <a:r>
              <a:rPr lang="en-US" sz="15000" b="1">
                <a:solidFill>
                  <a:srgbClr val="FF3300"/>
                </a:solidFill>
                <a:latin typeface=".VnAvant" pitchFamily="34" charset="0"/>
              </a:rPr>
              <a:t>C¸c kiÓu ch÷ y: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063" r="3216" b="2580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89585" y="0"/>
            <a:ext cx="17821491" cy="581694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</a:bodyPr>
          <a:lstStyle/>
          <a:p>
            <a:pPr algn="ctr"/>
            <a:r>
              <a:rPr lang="en-US" sz="3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So </a:t>
            </a:r>
            <a:r>
              <a:rPr lang="en-US" sz="3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s¸nh</a:t>
            </a:r>
            <a:endParaRPr lang="en-US" sz="3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6437" y="4585494"/>
            <a:ext cx="15087785" cy="10864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  <a:r>
              <a:rPr lang="en-US" sz="70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-</a:t>
            </a:r>
            <a:r>
              <a:rPr lang="en-US" sz="7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50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71" b="78646" l="19693" r="33163">
                        <a14:backgroundMark x1="32504" y1="63151" x2="31772" y2="67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32734" r="65834" b="29988"/>
          <a:stretch/>
        </p:blipFill>
        <p:spPr bwMode="auto">
          <a:xfrm>
            <a:off x="15833725" y="4814094"/>
            <a:ext cx="4299016" cy="797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464" b="92969" l="21376" r="46633">
                        <a14:backgroundMark x1="32284" y1="61068" x2="29283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55" t="29732" r="54909" b="7821"/>
          <a:stretch/>
        </p:blipFill>
        <p:spPr bwMode="auto">
          <a:xfrm>
            <a:off x="16818041" y="4378184"/>
            <a:ext cx="6629399" cy="112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504853" y="623094"/>
            <a:ext cx="7712420" cy="14126916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o</a:t>
            </a:r>
            <a:endParaRPr lang="en-US" sz="9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61" b="91276" l="40044" r="65886">
                        <a14:backgroundMark x1="53734" y1="34766" x2="54026" y2="40104"/>
                        <a14:backgroundMark x1="57980" y1="36198" x2="57760" y2="44531"/>
                        <a14:backgroundMark x1="58858" y1="36849" x2="59370" y2="50000"/>
                        <a14:backgroundMark x1="57760" y1="38672" x2="44729" y2="42578"/>
                        <a14:backgroundMark x1="46633" y1="39323" x2="54246" y2="36198"/>
                        <a14:backgroundMark x1="57394" y1="38802" x2="45461" y2="36458"/>
                        <a14:backgroundMark x1="45827" y1="37891" x2="42826" y2="50260"/>
                        <a14:backgroundMark x1="45461" y1="37630" x2="42020" y2="53516"/>
                        <a14:backgroundMark x1="44802" y1="36979" x2="43777" y2="61849"/>
                        <a14:backgroundMark x1="47438" y1="41146" x2="43777" y2="50391"/>
                        <a14:backgroundMark x1="49414" y1="42057" x2="45022" y2="53255"/>
                        <a14:backgroundMark x1="43777" y1="39714" x2="40849" y2="52083"/>
                        <a14:backgroundMark x1="43045" y1="43750" x2="44802" y2="65495"/>
                        <a14:backgroundMark x1="41435" y1="50260" x2="46193" y2="67708"/>
                        <a14:backgroundMark x1="45168" y1="53125" x2="48536" y2="66146"/>
                        <a14:backgroundMark x1="40776" y1="52344" x2="45608" y2="69141"/>
                        <a14:backgroundMark x1="41215" y1="56120" x2="50439" y2="72396"/>
                        <a14:backgroundMark x1="40849" y1="58594" x2="49854" y2="74609"/>
                        <a14:backgroundMark x1="48536" y1="63672" x2="56149" y2="67188"/>
                        <a14:backgroundMark x1="48097" y1="65885" x2="57980" y2="65885"/>
                        <a14:backgroundMark x1="49854" y1="73698" x2="56735" y2="68099"/>
                        <a14:backgroundMark x1="50073" y1="74089" x2="57394" y2="70573"/>
                        <a14:backgroundMark x1="57321" y1="72266" x2="58126" y2="62630"/>
                        <a14:backgroundMark x1="57906" y1="69922" x2="59078" y2="60156"/>
                        <a14:backgroundMark x1="58565" y1="69010" x2="58638" y2="57813"/>
                        <a14:backgroundMark x1="59078" y1="69010" x2="59004" y2="57422"/>
                        <a14:backgroundMark x1="59004" y1="38411" x2="59224" y2="68490"/>
                        <a14:backgroundMark x1="59224" y1="37630" x2="59004" y2="68359"/>
                        <a14:backgroundMark x1="59370" y1="36198" x2="59224" y2="67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23" t="25122" r="33823" b="7848"/>
          <a:stretch/>
        </p:blipFill>
        <p:spPr bwMode="auto">
          <a:xfrm>
            <a:off x="6461125" y="4574558"/>
            <a:ext cx="7854696" cy="108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9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851 L -0.05362 -0.02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9" y="-2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4835" y="6489923"/>
            <a:ext cx="24307800" cy="951026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Nhanh tay</a:t>
            </a:r>
          </a:p>
          <a:p>
            <a:pPr algn="ctr"/>
            <a:r>
              <a:rPr lang="en-US" sz="30000" b="1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lÑ m¾t.</a:t>
            </a:r>
            <a:endParaRPr lang="en-US" sz="30000" b="1" dirty="0" err="1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9476" y="2299494"/>
            <a:ext cx="1882047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0" b="1" u="sng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Trß ch¬i 1:</a:t>
            </a:r>
            <a:endParaRPr lang="en-US" sz="30000" b="1" u="sng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3040" r="10306" b="9722"/>
          <a:stretch/>
        </p:blipFill>
        <p:spPr bwMode="auto">
          <a:xfrm>
            <a:off x="108339" y="0"/>
            <a:ext cx="30492311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WordArt 16"/>
          <p:cNvSpPr>
            <a:spLocks noChangeArrowheads="1" noChangeShapeType="1" noTextEdit="1"/>
          </p:cNvSpPr>
          <p:nvPr/>
        </p:nvSpPr>
        <p:spPr bwMode="auto">
          <a:xfrm>
            <a:off x="4022725" y="22232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>
                <a:solidFill>
                  <a:srgbClr val="FF3300"/>
                </a:solidFill>
                <a:latin typeface=".VnTifani HeavyH" pitchFamily="34" charset="0"/>
              </a:rPr>
              <a:t>Trß ch¬I 2:</a:t>
            </a:r>
            <a:endParaRPr lang="en-US" sz="9600" b="1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3742" y="7447696"/>
            <a:ext cx="2172902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Ai khÐo nhÊt?</a:t>
            </a:r>
            <a:endParaRPr lang="vi-VN" sz="25000"/>
          </a:p>
        </p:txBody>
      </p:sp>
    </p:spTree>
    <p:extLst>
      <p:ext uri="{BB962C8B-B14F-4D97-AF65-F5344CB8AC3E}">
        <p14:creationId xmlns:p14="http://schemas.microsoft.com/office/powerpoint/2010/main" val="32359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ank template cute multiracial kids poster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3049" r="2857" b="41270"/>
          <a:stretch/>
        </p:blipFill>
        <p:spPr bwMode="auto">
          <a:xfrm>
            <a:off x="2413" y="-831027"/>
            <a:ext cx="31396896" cy="193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782" y="8090694"/>
            <a:ext cx="22861332" cy="4893619"/>
          </a:xfrm>
          <a:prstGeom prst="rect">
            <a:avLst/>
          </a:prstGeom>
          <a:noFill/>
        </p:spPr>
        <p:txBody>
          <a:bodyPr wrap="non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0" b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« t« vÒ bÕn!</a:t>
            </a:r>
            <a:endParaRPr lang="en-US" sz="30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5165725" y="3442494"/>
            <a:ext cx="216408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b="1">
                <a:solidFill>
                  <a:srgbClr val="002060"/>
                </a:solidFill>
                <a:latin typeface=".VnTifani HeavyH" pitchFamily="34" charset="0"/>
              </a:rPr>
              <a:t>Trß ch¬I 3:</a:t>
            </a:r>
            <a:endParaRPr lang="en-US" sz="9600" b="1" dirty="0">
              <a:solidFill>
                <a:srgbClr val="002060"/>
              </a:solidFill>
              <a:latin typeface=".VnTifani Heavy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r="3728"/>
          <a:stretch/>
        </p:blipFill>
        <p:spPr bwMode="auto">
          <a:xfrm>
            <a:off x="1" y="0"/>
            <a:ext cx="30959424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3588" y="2107776"/>
            <a:ext cx="26736940" cy="3600958"/>
          </a:xfrm>
          <a:prstGeom prst="rect">
            <a:avLst/>
          </a:prstGeom>
          <a:noFill/>
        </p:spPr>
        <p:txBody>
          <a:bodyPr wrap="square" lIns="274293" tIns="137146" rIns="274293" bIns="13714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600" b="1" u="sng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KÕt thóc</a:t>
            </a:r>
            <a:endParaRPr lang="en-US" sz="21600" b="1" u="sng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9713" y="7100094"/>
            <a:ext cx="259749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Hát vận động </a:t>
            </a:r>
          </a:p>
          <a:p>
            <a:r>
              <a:rPr lang="en-US" sz="15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 em đi qua ngã tư đường phố”</a:t>
            </a:r>
            <a:endParaRPr lang="vi-VN" sz="15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10426" r="5707" b="22019"/>
          <a:stretch/>
        </p:blipFill>
        <p:spPr bwMode="auto">
          <a:xfrm>
            <a:off x="0" y="1"/>
            <a:ext cx="30600650" cy="17400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1618805" y="1537494"/>
            <a:ext cx="27867096" cy="815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9600" b="1" dirty="0">
                <a:solidFill>
                  <a:srgbClr val="38159B"/>
                </a:solidFill>
                <a:latin typeface="Arial"/>
              </a:rPr>
              <a:t>C</a:t>
            </a:r>
            <a:r>
              <a:rPr lang="vi-VN" sz="9600" b="1" dirty="0">
                <a:solidFill>
                  <a:srgbClr val="38159B"/>
                </a:solidFill>
                <a:latin typeface="Arial"/>
              </a:rPr>
              <a:t>húc </a:t>
            </a:r>
            <a:r>
              <a:rPr lang="vi-VN" sz="9600" b="1">
                <a:solidFill>
                  <a:srgbClr val="38159B"/>
                </a:solidFill>
                <a:latin typeface="Arial"/>
              </a:rPr>
              <a:t>các các cô và các cháu </a:t>
            </a:r>
          </a:p>
          <a:p>
            <a:pPr algn="ctr"/>
            <a:r>
              <a:rPr lang="vi-VN" sz="9600" b="1">
                <a:solidFill>
                  <a:srgbClr val="38159B"/>
                </a:solidFill>
                <a:latin typeface="Arial"/>
              </a:rPr>
              <a:t>mạnh khỏe</a:t>
            </a:r>
            <a:endParaRPr lang="en-US" sz="9600" b="1" dirty="0">
              <a:solidFill>
                <a:srgbClr val="38159B"/>
              </a:solidFill>
              <a:latin typeface="Arial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794125" y="9021420"/>
            <a:ext cx="24250815" cy="27067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276" tIns="137138" rIns="274276" bIns="137138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9800" b="1" dirty="0">
                <a:solidFill>
                  <a:srgbClr val="00B0F0"/>
                </a:solidFill>
                <a:effectLst>
                  <a:prstShdw prst="shdw13" dist="53882" dir="13500000">
                    <a:srgbClr val="FF0000">
                      <a:alpha val="50000"/>
                    </a:srgbClr>
                  </a:prstShdw>
                </a:effectLst>
                <a:latin typeface=".VnAvant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572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9876" r="32053" b="14868"/>
          <a:stretch/>
        </p:blipFill>
        <p:spPr bwMode="auto">
          <a:xfrm>
            <a:off x="0" y="-596106"/>
            <a:ext cx="30600650" cy="179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2993" y="1842294"/>
            <a:ext cx="24842759" cy="1578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Ho¹t ®éng 2</a:t>
            </a:r>
          </a:p>
          <a:p>
            <a:pPr algn="ctr"/>
            <a:r>
              <a:rPr lang="en-US" sz="200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c¸i:</a:t>
            </a:r>
          </a:p>
          <a:p>
            <a:pPr algn="ctr"/>
            <a:r>
              <a:rPr lang="en-US" sz="500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g-y</a:t>
            </a:r>
          </a:p>
          <a:p>
            <a:pPr algn="ctr"/>
            <a:endParaRPr lang="en-US" sz="1200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3" name="AutoShape 2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4" descr="C:\Users\Administrator\Downloads\illustration-wooden-stick-border-kids-260nw-98976863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C:\Users\Administrator\Downloads\background-template-kids-holding-big-260nw-50513600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8" descr="C:\Users\Administrator\Downloads\background-template-kids-holding-big-260nw-505136005 (1)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8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61125" y="657460"/>
            <a:ext cx="20726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itchFamily="2" charset="2"/>
              <a:buChar char="v"/>
            </a:pPr>
            <a:r>
              <a:rPr lang="en-US" sz="30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  <a:endParaRPr lang="vi-VN" sz="30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3325" y="5426827"/>
            <a:ext cx="23164799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Xe gì màu trắng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Có chữ thập xinh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Đèn màu nhấp nháy</a:t>
            </a:r>
          </a:p>
          <a:p>
            <a:pPr algn="ctr"/>
            <a:r>
              <a:rPr lang="vi-VN" sz="15000" b="1">
                <a:solidFill>
                  <a:srgbClr val="7030A0"/>
                </a:solidFill>
                <a:latin typeface="+mj-lt"/>
              </a:rPr>
              <a:t>Chạy nhanh trên đường?</a:t>
            </a:r>
          </a:p>
        </p:txBody>
      </p:sp>
    </p:spTree>
    <p:extLst>
      <p:ext uri="{BB962C8B-B14F-4D97-AF65-F5344CB8AC3E}">
        <p14:creationId xmlns:p14="http://schemas.microsoft.com/office/powerpoint/2010/main" val="42902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1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6" y="25217"/>
            <a:ext cx="28194000" cy="163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43388" y="11397005"/>
            <a:ext cx="29854525" cy="5554304"/>
            <a:chOff x="288925" y="11067453"/>
            <a:chExt cx="29854525" cy="5554304"/>
          </a:xfrm>
        </p:grpSpPr>
        <p:grpSp>
          <p:nvGrpSpPr>
            <p:cNvPr id="2" name="Group 1"/>
            <p:cNvGrpSpPr/>
            <p:nvPr/>
          </p:nvGrpSpPr>
          <p:grpSpPr>
            <a:xfrm>
              <a:off x="288925" y="11075764"/>
              <a:ext cx="24234299" cy="5545993"/>
              <a:chOff x="288925" y="11075764"/>
              <a:chExt cx="24234299" cy="554599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88925" y="11103303"/>
                <a:ext cx="2698175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x</a:t>
                </a:r>
                <a:endParaRPr lang="vi-VN" sz="350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0406" y="11103302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e</a:t>
                </a:r>
                <a:endParaRPr lang="vi-VN" sz="3500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27725" y="11103301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c</a:t>
                </a:r>
                <a:endParaRPr lang="vi-VN" sz="350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512982" y="11103303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u</a:t>
                </a:r>
                <a:endParaRPr lang="vi-VN" sz="35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878715" y="11075764"/>
                <a:ext cx="1529586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t</a:t>
                </a:r>
                <a:endParaRPr lang="vi-VN" sz="35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213656" y="11143334"/>
                <a:ext cx="2877711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h</a:t>
                </a:r>
                <a:endParaRPr lang="vi-VN" sz="35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465977" y="11143334"/>
                <a:ext cx="3057247" cy="547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5000" b="1">
                    <a:solidFill>
                      <a:srgbClr val="FF0000"/>
                    </a:solidFill>
                    <a:latin typeface=".VnAvant" pitchFamily="34" charset="0"/>
                  </a:rPr>
                  <a:t>­¬</a:t>
                </a:r>
                <a:endParaRPr lang="vi-VN" sz="35000"/>
              </a:p>
            </p:txBody>
          </p:sp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8437251" y="12409760"/>
              <a:ext cx="3833424" cy="3502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891" b="61068" l="33455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81" t="18771" r="41967" b="40844"/>
            <a:stretch/>
          </p:blipFill>
          <p:spPr bwMode="auto">
            <a:xfrm>
              <a:off x="18500725" y="12611521"/>
              <a:ext cx="4038600" cy="333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357041" y="11143334"/>
              <a:ext cx="2877711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n</a:t>
              </a:r>
              <a:endParaRPr lang="vi-VN" sz="350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6435" y="11067453"/>
              <a:ext cx="3147015" cy="5478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0" b="1">
                  <a:solidFill>
                    <a:srgbClr val="FF0000"/>
                  </a:solidFill>
                  <a:latin typeface=".VnAvant" pitchFamily="34" charset="0"/>
                </a:rPr>
                <a:t>g</a:t>
              </a:r>
              <a:endParaRPr lang="vi-VN" sz="35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05" b="25130" l="35652" r="5541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7233" r="49935" b="69875"/>
            <a:stretch/>
          </p:blipFill>
          <p:spPr bwMode="auto">
            <a:xfrm>
              <a:off x="9355013" y="11397005"/>
              <a:ext cx="1997899" cy="2025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90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925" y="11103303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20406" y="1110330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27725" y="11103301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12982" y="11103303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878715" y="11075764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13656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465977" y="11143334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62" y="-1586706"/>
            <a:ext cx="24688800" cy="134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37251" y="12409760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00725" y="12409761"/>
            <a:ext cx="4038600" cy="353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57041" y="111433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96435" y="11067453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355013" y="11397005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2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9635" r="13336" b="7979"/>
          <a:stretch/>
        </p:blipFill>
        <p:spPr bwMode="auto">
          <a:xfrm>
            <a:off x="-25019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atarex cứu thư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284" r="9759" b="6360"/>
          <a:stretch/>
        </p:blipFill>
        <p:spPr bwMode="auto">
          <a:xfrm>
            <a:off x="6582296" y="477035"/>
            <a:ext cx="18122424" cy="11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2026" y="11922164"/>
            <a:ext cx="269817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vi-VN" sz="35000"/>
          </a:p>
        </p:txBody>
      </p:sp>
      <p:sp>
        <p:nvSpPr>
          <p:cNvPr id="7" name="Rectangle 6"/>
          <p:cNvSpPr/>
          <p:nvPr/>
        </p:nvSpPr>
        <p:spPr>
          <a:xfrm>
            <a:off x="2573895" y="11882133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35000"/>
          </a:p>
        </p:txBody>
      </p:sp>
      <p:sp>
        <p:nvSpPr>
          <p:cNvPr id="8" name="Rectangle 7"/>
          <p:cNvSpPr/>
          <p:nvPr/>
        </p:nvSpPr>
        <p:spPr>
          <a:xfrm>
            <a:off x="5981214" y="11882132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35000"/>
          </a:p>
        </p:txBody>
      </p:sp>
      <p:sp>
        <p:nvSpPr>
          <p:cNvPr id="10" name="Rectangle 9"/>
          <p:cNvSpPr/>
          <p:nvPr/>
        </p:nvSpPr>
        <p:spPr>
          <a:xfrm>
            <a:off x="11566471" y="11882134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vi-VN" sz="35000"/>
          </a:p>
        </p:txBody>
      </p:sp>
      <p:sp>
        <p:nvSpPr>
          <p:cNvPr id="11" name="Rectangle 10"/>
          <p:cNvSpPr/>
          <p:nvPr/>
        </p:nvSpPr>
        <p:spPr>
          <a:xfrm>
            <a:off x="14932204" y="11854595"/>
            <a:ext cx="1529586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vi-VN" sz="35000"/>
          </a:p>
        </p:txBody>
      </p:sp>
      <p:sp>
        <p:nvSpPr>
          <p:cNvPr id="12" name="Rectangle 11"/>
          <p:cNvSpPr/>
          <p:nvPr/>
        </p:nvSpPr>
        <p:spPr>
          <a:xfrm>
            <a:off x="16267145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vi-VN" sz="35000"/>
          </a:p>
        </p:txBody>
      </p:sp>
      <p:sp>
        <p:nvSpPr>
          <p:cNvPr id="13" name="Rectangle 12"/>
          <p:cNvSpPr/>
          <p:nvPr/>
        </p:nvSpPr>
        <p:spPr>
          <a:xfrm>
            <a:off x="21519466" y="11922165"/>
            <a:ext cx="3057247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­¬</a:t>
            </a:r>
            <a:endParaRPr lang="vi-VN" sz="3500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8490740" y="13188591"/>
            <a:ext cx="3833424" cy="350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1" b="61068" l="33455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18771" r="41967" b="40844"/>
          <a:stretch/>
        </p:blipFill>
        <p:spPr bwMode="auto">
          <a:xfrm>
            <a:off x="18554214" y="13390352"/>
            <a:ext cx="4038600" cy="333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10530" y="11922165"/>
            <a:ext cx="2877711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vi-VN" sz="35000"/>
          </a:p>
        </p:txBody>
      </p:sp>
      <p:sp>
        <p:nvSpPr>
          <p:cNvPr id="17" name="Rectangle 16"/>
          <p:cNvSpPr/>
          <p:nvPr/>
        </p:nvSpPr>
        <p:spPr>
          <a:xfrm>
            <a:off x="26958925" y="11854595"/>
            <a:ext cx="3147015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350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5" b="25130" l="35652" r="5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233" r="49935" b="69875"/>
          <a:stretch/>
        </p:blipFill>
        <p:spPr bwMode="auto">
          <a:xfrm>
            <a:off x="9408502" y="12175836"/>
            <a:ext cx="1997899" cy="20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452E-6 -1.89386E-6 L -0.07607 -0.503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6" y="-25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10" grpId="0" build="allAtOnce"/>
      <p:bldP spid="11" grpId="0" build="allAtOnce"/>
      <p:bldP spid="12" grpId="0" build="allAtOnce"/>
      <p:bldP spid="13" grpId="0"/>
      <p:bldP spid="13" grpId="1"/>
      <p:bldP spid="5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5641" r="19309" b="26655"/>
          <a:stretch/>
        </p:blipFill>
        <p:spPr bwMode="auto">
          <a:xfrm>
            <a:off x="0" y="0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5076" y="1994694"/>
            <a:ext cx="233705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Lµm quen ch÷ c¸i: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80724" y="1308894"/>
            <a:ext cx="7803739" cy="13942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00" b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993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286</Words>
  <Application>Microsoft Office PowerPoint</Application>
  <PresentationFormat>Custom</PresentationFormat>
  <Paragraphs>107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.VnAvant</vt:lpstr>
      <vt:lpstr>.VnTifani HeavyH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Dell Vostro 3500</cp:lastModifiedBy>
  <cp:revision>170</cp:revision>
  <dcterms:created xsi:type="dcterms:W3CDTF">2006-08-16T00:00:00Z</dcterms:created>
  <dcterms:modified xsi:type="dcterms:W3CDTF">2025-03-18T15:37:45Z</dcterms:modified>
</cp:coreProperties>
</file>