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5" r:id="rId4"/>
    <p:sldMasterId id="2147483687" r:id="rId5"/>
  </p:sldMasterIdLst>
  <p:sldIdLst>
    <p:sldId id="277" r:id="rId6"/>
    <p:sldId id="256" r:id="rId7"/>
    <p:sldId id="263" r:id="rId8"/>
    <p:sldId id="266" r:id="rId9"/>
    <p:sldId id="264" r:id="rId10"/>
    <p:sldId id="261" r:id="rId11"/>
    <p:sldId id="262" r:id="rId12"/>
    <p:sldId id="265" r:id="rId13"/>
    <p:sldId id="267" r:id="rId14"/>
    <p:sldId id="269" r:id="rId15"/>
    <p:sldId id="270" r:id="rId16"/>
    <p:sldId id="271" r:id="rId17"/>
    <p:sldId id="272" r:id="rId18"/>
    <p:sldId id="274" r:id="rId19"/>
    <p:sldId id="273" r:id="rId20"/>
    <p:sldId id="275"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A14BFF-857F-41C4-9613-23907F881A1A}"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84215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A14BFF-857F-41C4-9613-23907F881A1A}"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7962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A14BFF-857F-41C4-9613-23907F881A1A}"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52691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29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2DE-EA1E-4653-B29F-D8F8BDDF96EB}"/>
              </a:ext>
            </a:extLst>
          </p:cNvPr>
          <p:cNvSpPr>
            <a:spLocks noGrp="1"/>
          </p:cNvSpPr>
          <p:nvPr>
            <p:ph type="dt" sz="half" idx="10"/>
          </p:nvPr>
        </p:nvSpPr>
        <p:spPr/>
        <p:txBody>
          <a:bodyPr/>
          <a:lstStyle/>
          <a:p>
            <a:fld id="{EA814241-98AD-438B-B05C-328ECD8A0870}"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509174-B6AD-495D-A58A-FFBC2297A9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B215B02-CE38-4FB1-998D-55195529C5E5}"/>
              </a:ext>
            </a:extLst>
          </p:cNvPr>
          <p:cNvSpPr>
            <a:spLocks noGrp="1"/>
          </p:cNvSpPr>
          <p:nvPr>
            <p:ph type="sldNum" sz="quarter" idx="12"/>
          </p:nvPr>
        </p:nvSpPr>
        <p:spPr/>
        <p:txBody>
          <a:bodyPr/>
          <a:lstStyle/>
          <a:p>
            <a:fld id="{3E9786B0-13C4-4A31-AE1E-DF7FFAD47F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0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6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3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9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7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6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5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A14BFF-857F-41C4-9613-23907F881A1A}"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0416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2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2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3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86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70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9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8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14BFF-857F-41C4-9613-23907F881A1A}"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877771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9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63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64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972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99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72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052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8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7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A14BFF-857F-41C4-9613-23907F881A1A}"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69693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2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8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54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928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97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866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60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A14BFF-857F-41C4-9613-23907F881A1A}"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45502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A14BFF-857F-41C4-9613-23907F881A1A}"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4056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4BFF-857F-41C4-9613-23907F881A1A}"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41681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6205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13898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14BFF-857F-41C4-9613-23907F881A1A}" type="datetimeFigureOut">
              <a:rPr lang="en-US" smtClean="0"/>
              <a:t>11/10/2025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D6FA9-5403-4C3E-9642-2FAC82568BE9}" type="slidenum">
              <a:rPr lang="en-US" smtClean="0"/>
              <a:t>‹#›</a:t>
            </a:fld>
            <a:endParaRPr lang="en-US"/>
          </a:p>
        </p:txBody>
      </p:sp>
    </p:spTree>
    <p:extLst>
      <p:ext uri="{BB962C8B-B14F-4D97-AF65-F5344CB8AC3E}">
        <p14:creationId xmlns:p14="http://schemas.microsoft.com/office/powerpoint/2010/main" val="20360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solidFill>
                  <a:prstClr val="black">
                    <a:tint val="75000"/>
                  </a:prstClr>
                </a:solidFill>
              </a:rPr>
              <a:pPr/>
              <a:t>2025/11/10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5891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0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500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827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4.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slide" Target="slide7.xml"/><Relationship Id="rId5" Type="http://schemas.openxmlformats.org/officeDocument/2006/relationships/image" Target="../media/image26.jpg"/><Relationship Id="rId10" Type="http://schemas.openxmlformats.org/officeDocument/2006/relationships/image" Target="../media/image28.png"/><Relationship Id="rId4" Type="http://schemas.openxmlformats.org/officeDocument/2006/relationships/slideLayout" Target="../slideLayouts/slideLayout20.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slide" Target="slide6.xml"/><Relationship Id="rId5" Type="http://schemas.openxmlformats.org/officeDocument/2006/relationships/image" Target="../media/image29.jpg"/><Relationship Id="rId10" Type="http://schemas.openxmlformats.org/officeDocument/2006/relationships/image" Target="../media/image28.png"/><Relationship Id="rId4" Type="http://schemas.openxmlformats.org/officeDocument/2006/relationships/slideLayout" Target="../slideLayouts/slideLayout31.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video" Target="../media/media1.mp4"/><Relationship Id="rId7" Type="http://schemas.microsoft.com/office/2007/relationships/hdphoto" Target="../media/hdphoto2.wdp"/><Relationship Id="rId12" Type="http://schemas.openxmlformats.org/officeDocument/2006/relationships/image" Target="../media/image32.png"/><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31.png"/><Relationship Id="rId11" Type="http://schemas.openxmlformats.org/officeDocument/2006/relationships/image" Target="../media/image27.png"/><Relationship Id="rId5" Type="http://schemas.openxmlformats.org/officeDocument/2006/relationships/image" Target="../media/image30.jpg"/><Relationship Id="rId10" Type="http://schemas.microsoft.com/office/2007/relationships/hdphoto" Target="../media/hdphoto1.wdp"/><Relationship Id="rId4" Type="http://schemas.openxmlformats.org/officeDocument/2006/relationships/slideLayout" Target="../slideLayouts/slideLayout42.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png"/><Relationship Id="rId3" Type="http://schemas.openxmlformats.org/officeDocument/2006/relationships/video" Target="../media/media1.mp4"/><Relationship Id="rId7" Type="http://schemas.openxmlformats.org/officeDocument/2006/relationships/image" Target="../media/image33.jpeg"/><Relationship Id="rId12" Type="http://schemas.openxmlformats.org/officeDocument/2006/relationships/image" Target="../media/image37.png"/><Relationship Id="rId2" Type="http://schemas.microsoft.com/office/2007/relationships/media" Target="../media/media1.mp4"/><Relationship Id="rId1" Type="http://schemas.openxmlformats.org/officeDocument/2006/relationships/tags" Target="../tags/tag15.xml"/><Relationship Id="rId6" Type="http://schemas.openxmlformats.org/officeDocument/2006/relationships/image" Target="../media/image9.jpeg"/><Relationship Id="rId11" Type="http://schemas.openxmlformats.org/officeDocument/2006/relationships/image" Target="../media/image27.png"/><Relationship Id="rId5" Type="http://schemas.openxmlformats.org/officeDocument/2006/relationships/image" Target="../media/image8.jpeg"/><Relationship Id="rId10" Type="http://schemas.openxmlformats.org/officeDocument/2006/relationships/image" Target="../media/image36.jpeg"/><Relationship Id="rId4" Type="http://schemas.openxmlformats.org/officeDocument/2006/relationships/slideLayout" Target="../slideLayouts/slideLayout42.xml"/><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video" Target="../media/media1.mp4"/><Relationship Id="rId7" Type="http://schemas.openxmlformats.org/officeDocument/2006/relationships/image" Target="../media/image39.jpeg"/><Relationship Id="rId12" Type="http://schemas.openxmlformats.org/officeDocument/2006/relationships/image" Target="../media/image44.jpeg"/><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33.jpeg"/><Relationship Id="rId11" Type="http://schemas.openxmlformats.org/officeDocument/2006/relationships/image" Target="../media/image43.jpeg"/><Relationship Id="rId5" Type="http://schemas.openxmlformats.org/officeDocument/2006/relationships/image" Target="../media/image27.png"/><Relationship Id="rId10" Type="http://schemas.openxmlformats.org/officeDocument/2006/relationships/image" Target="../media/image42.jpeg"/><Relationship Id="rId4" Type="http://schemas.openxmlformats.org/officeDocument/2006/relationships/slideLayout" Target="../slideLayouts/slideLayout42.xml"/><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4720"/>
          </a:xfrm>
          <a:prstGeom prst="rect">
            <a:avLst/>
          </a:prstGeom>
        </p:spPr>
      </p:pic>
      <p:sp>
        <p:nvSpPr>
          <p:cNvPr id="6" name="TextBox 5"/>
          <p:cNvSpPr txBox="1"/>
          <p:nvPr/>
        </p:nvSpPr>
        <p:spPr>
          <a:xfrm>
            <a:off x="3090042" y="210123"/>
            <a:ext cx="655845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UỶ BAN NHÂN DÂN PHƯỜNG VIỆT HƯNG</a:t>
            </a:r>
          </a:p>
          <a:p>
            <a:pPr algn="ctr"/>
            <a:r>
              <a:rPr lang="en-US" sz="2000" dirty="0">
                <a:latin typeface="Times New Roman" panose="02020603050405020304" pitchFamily="18" charset="0"/>
                <a:cs typeface="Times New Roman" panose="02020603050405020304" pitchFamily="18" charset="0"/>
              </a:rPr>
              <a:t>    TRƯỜNG MẦM NON GIANG BIÊN</a:t>
            </a:r>
          </a:p>
        </p:txBody>
      </p:sp>
      <p:sp>
        <p:nvSpPr>
          <p:cNvPr id="7" name="TextBox 6"/>
          <p:cNvSpPr txBox="1"/>
          <p:nvPr/>
        </p:nvSpPr>
        <p:spPr>
          <a:xfrm>
            <a:off x="3328868" y="2452207"/>
            <a:ext cx="7798676" cy="523220"/>
          </a:xfrm>
          <a:prstGeom prst="rect">
            <a:avLst/>
          </a:prstGeom>
          <a:noFill/>
        </p:spPr>
        <p:txBody>
          <a:bodyPr wrap="square" rtlCol="0">
            <a:spAutoFit/>
          </a:bodyPr>
          <a:lstStyle/>
          <a:p>
            <a:r>
              <a:rPr lang="en-US" sz="2800" b="1" dirty="0">
                <a:solidFill>
                  <a:srgbClr val="FF0000"/>
                </a:solidFill>
                <a:latin typeface="UTM Netmuc KT" panose="02040603050506020204" pitchFamily="18" charset="0"/>
                <a:cs typeface="Times New Roman" panose="02020603050405020304" pitchFamily="18" charset="0"/>
              </a:rPr>
              <a:t>LĨNH VỰC PHÁT TRIỂN NHẬN THỨC</a:t>
            </a:r>
          </a:p>
        </p:txBody>
      </p:sp>
      <p:sp>
        <p:nvSpPr>
          <p:cNvPr id="2" name="TextBox 1"/>
          <p:cNvSpPr txBox="1"/>
          <p:nvPr/>
        </p:nvSpPr>
        <p:spPr>
          <a:xfrm>
            <a:off x="2273365" y="3282409"/>
            <a:ext cx="7645267" cy="1200329"/>
          </a:xfrm>
          <a:prstGeom prst="rect">
            <a:avLst/>
          </a:prstGeom>
          <a:noFill/>
        </p:spPr>
        <p:txBody>
          <a:bodyPr wrap="square" rtlCol="0">
            <a:spAutoFit/>
          </a:bodyPr>
          <a:lstStyle/>
          <a:p>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tài</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biệt</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tròn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tam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giác</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Lứa</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tuổi</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4 -5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tuổi</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logo with hands and a flower&#10;&#10;AI-generated content may be incorrect.">
            <a:extLst>
              <a:ext uri="{FF2B5EF4-FFF2-40B4-BE49-F238E27FC236}">
                <a16:creationId xmlns:a16="http://schemas.microsoft.com/office/drawing/2014/main" id="{30CF2005-F267-0322-F7DE-051577C9D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994" y="1182164"/>
            <a:ext cx="956010" cy="1005888"/>
          </a:xfrm>
          <a:prstGeom prst="rect">
            <a:avLst/>
          </a:prstGeom>
        </p:spPr>
      </p:pic>
    </p:spTree>
    <p:custDataLst>
      <p:tags r:id="rId1"/>
    </p:custDataLst>
    <p:extLst>
      <p:ext uri="{BB962C8B-B14F-4D97-AF65-F5344CB8AC3E}">
        <p14:creationId xmlns:p14="http://schemas.microsoft.com/office/powerpoint/2010/main" val="1609080593"/>
      </p:ext>
    </p:extLst>
  </p:cSld>
  <p:clrMapOvr>
    <a:masterClrMapping/>
  </p:clrMapOvr>
  <mc:AlternateContent xmlns:mc="http://schemas.openxmlformats.org/markup-compatibility/2006" xmlns:p14="http://schemas.microsoft.com/office/powerpoint/2010/main">
    <mc:Choice Requires="p14">
      <p:transition spd="slow" p14:dur="3400" advTm="41042">
        <p14:reveal/>
      </p:transition>
    </mc:Choice>
    <mc:Fallback xmlns="">
      <p:transition spd="slow" advTm="410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5373" y="255815"/>
            <a:ext cx="4971536" cy="1754326"/>
          </a:xfrm>
          <a:prstGeom prst="rect">
            <a:avLst/>
          </a:prstGeom>
          <a:noFill/>
        </p:spPr>
        <p:txBody>
          <a:bodyPr wrap="square" rtlCol="0">
            <a:spAutoFit/>
          </a:bodyPr>
          <a:lstStyle/>
          <a:p>
            <a:pPr algn="ctr"/>
            <a:r>
              <a:rPr lang="en-US" sz="3600" b="1">
                <a:solidFill>
                  <a:srgbClr val="FF0000"/>
                </a:solidFill>
                <a:latin typeface="Times New Roman" pitchFamily="18" charset="0"/>
                <a:cs typeface="Times New Roman" pitchFamily="18" charset="0"/>
              </a:rPr>
              <a:t>DORAEMON  </a:t>
            </a:r>
          </a:p>
          <a:p>
            <a:pPr algn="ctr"/>
            <a:r>
              <a:rPr lang="en-US" sz="3600" b="1">
                <a:solidFill>
                  <a:srgbClr val="FF0000"/>
                </a:solidFill>
                <a:latin typeface="Times New Roman" pitchFamily="18" charset="0"/>
                <a:cs typeface="Times New Roman" pitchFamily="18" charset="0"/>
              </a:rPr>
              <a:t>VÀ </a:t>
            </a:r>
          </a:p>
          <a:p>
            <a:pPr algn="ctr"/>
            <a:r>
              <a:rPr lang="en-US" sz="3600" b="1">
                <a:solidFill>
                  <a:srgbClr val="FF0000"/>
                </a:solidFill>
                <a:latin typeface="Times New Roman" pitchFamily="18" charset="0"/>
                <a:cs typeface="Times New Roman" pitchFamily="18" charset="0"/>
              </a:rPr>
              <a:t>CHIẾC BÁNH RÁN</a:t>
            </a:r>
          </a:p>
        </p:txBody>
      </p:sp>
      <p:sp>
        <p:nvSpPr>
          <p:cNvPr id="5" name="Rounded Rectangle 4"/>
          <p:cNvSpPr/>
          <p:nvPr/>
        </p:nvSpPr>
        <p:spPr>
          <a:xfrm>
            <a:off x="337753" y="2347784"/>
            <a:ext cx="4456670" cy="3748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440725" y="2452177"/>
            <a:ext cx="4353698" cy="353943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   Chú mèo máy Doraemon</a:t>
            </a:r>
          </a:p>
          <a:p>
            <a:r>
              <a:rPr lang="en-US" sz="2800">
                <a:solidFill>
                  <a:prstClr val="black"/>
                </a:solidFill>
                <a:latin typeface="Times New Roman" pitchFamily="18" charset="0"/>
                <a:cs typeface="Times New Roman" pitchFamily="18" charset="0"/>
              </a:rPr>
              <a:t>rất thích ăn bánh rán, chúng mình hãy giúp Doraemon có thật nhiều bánh rán bằng cách trả lời đúng các câu hỏi sau nhé! Với mỗi câu trả lời đúng các con sẽ được tặng 1 cái bánh rán đấy!</a:t>
            </a:r>
          </a:p>
        </p:txBody>
      </p:sp>
      <p:pic>
        <p:nvPicPr>
          <p:cNvPr id="8" name="Picture 7">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custDataLst>
      <p:tags r:id="rId1"/>
    </p:custDataLst>
    <p:extLst>
      <p:ext uri="{BB962C8B-B14F-4D97-AF65-F5344CB8AC3E}">
        <p14:creationId xmlns:p14="http://schemas.microsoft.com/office/powerpoint/2010/main" val="426996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851">
        <p15:prstTrans prst="fallOver"/>
      </p:transition>
    </mc:Choice>
    <mc:Fallback xmlns="">
      <p:transition spd="slow" advTm="88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544908" y="310925"/>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200400" y="866699"/>
            <a:ext cx="5410200" cy="584775"/>
          </a:xfrm>
          <a:prstGeom prst="rect">
            <a:avLst/>
          </a:prstGeom>
          <a:noFill/>
        </p:spPr>
        <p:txBody>
          <a:bodyPr wrap="square" rtlCol="0">
            <a:spAutoFit/>
          </a:bodyPr>
          <a:lstStyle/>
          <a:p>
            <a:r>
              <a:rPr lang="en-US" sz="3200" b="1">
                <a:solidFill>
                  <a:prstClr val="black"/>
                </a:solidFill>
                <a:latin typeface="Times New Roman" pitchFamily="18" charset="0"/>
                <a:cs typeface="Times New Roman" pitchFamily="18" charset="0"/>
              </a:rPr>
              <a:t>Hình tam giác có mấy cạnh?</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4356028" y="506688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000009" y="275630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2544908" y="2803756"/>
            <a:ext cx="1918854"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3 cạnh </a:t>
            </a:r>
          </a:p>
        </p:txBody>
      </p:sp>
      <p:sp>
        <p:nvSpPr>
          <p:cNvPr id="9" name="TextBox 8"/>
          <p:cNvSpPr txBox="1"/>
          <p:nvPr/>
        </p:nvSpPr>
        <p:spPr>
          <a:xfrm>
            <a:off x="7217352" y="2880210"/>
            <a:ext cx="186083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4 cạnh</a:t>
            </a:r>
          </a:p>
        </p:txBody>
      </p:sp>
      <p:sp>
        <p:nvSpPr>
          <p:cNvPr id="11" name="TextBox 10"/>
          <p:cNvSpPr txBox="1"/>
          <p:nvPr/>
        </p:nvSpPr>
        <p:spPr>
          <a:xfrm>
            <a:off x="4523726" y="5193599"/>
            <a:ext cx="1866035"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2 cạnh</a:t>
            </a:r>
          </a:p>
        </p:txBody>
      </p:sp>
      <p:pic>
        <p:nvPicPr>
          <p:cNvPr id="22" name="Picture 2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078191" y="673101"/>
            <a:ext cx="1371600" cy="1740609"/>
          </a:xfrm>
          <a:prstGeom prst="rect">
            <a:avLst/>
          </a:prstGeom>
        </p:spPr>
      </p:pic>
      <p:pic>
        <p:nvPicPr>
          <p:cNvPr id="2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0" y="0"/>
            <a:ext cx="2162175" cy="1799925"/>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2268177" y="3096143"/>
            <a:ext cx="2171700" cy="2171700"/>
          </a:xfrm>
          <a:prstGeom prst="rect">
            <a:avLst/>
          </a:prstGeom>
        </p:spPr>
      </p:pic>
      <p:sp>
        <p:nvSpPr>
          <p:cNvPr id="10" name="Isosceles Triangle 9"/>
          <p:cNvSpPr/>
          <p:nvPr/>
        </p:nvSpPr>
        <p:spPr>
          <a:xfrm>
            <a:off x="5034407" y="1358010"/>
            <a:ext cx="1269402" cy="69690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689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489">
        <p15:prstTrans prst="pageCurlDouble"/>
      </p:transition>
    </mc:Choice>
    <mc:Fallback xmlns="">
      <p:transition spd="slow" advTm="384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4"/>
                                        </p:tgtEl>
                                      </p:cBhvr>
                                    </p:cmd>
                                  </p:childTnLst>
                                </p:cTn>
                              </p:par>
                            </p:childTnLst>
                          </p:cTn>
                        </p:par>
                        <p:par>
                          <p:cTn id="51" fill="hold">
                            <p:stCondLst>
                              <p:cond delay="0"/>
                            </p:stCondLst>
                            <p:childTnLst>
                              <p:par>
                                <p:cTn id="52" presetID="1" presetClass="mediacall" presetSubtype="0" fill="hold" nodeType="afterEffect">
                                  <p:stCondLst>
                                    <p:cond delay="0"/>
                                  </p:stCondLst>
                                  <p:childTnLst>
                                    <p:cmd type="call" cmd="playFrom(0.0)">
                                      <p:cBhvr>
                                        <p:cTn id="53" dur="6107" fill="hold"/>
                                        <p:tgtEl>
                                          <p:spTgt spid="24"/>
                                        </p:tgtEl>
                                      </p:cBhvr>
                                    </p:cmd>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md type="call" cmd="stop">
                                      <p:cBhvr>
                                        <p:cTn id="59" dur="1">
                                          <p:stCondLst>
                                            <p:cond delay="499"/>
                                          </p:stCondLst>
                                        </p:cTn>
                                        <p:tgtEl>
                                          <p:spTgt spid="24"/>
                                        </p:tgtEl>
                                      </p:cBhvr>
                                    </p:cmd>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4"/>
                                        </p:tgtEl>
                                        <p:attrNameLst>
                                          <p:attrName>fillcolor</p:attrName>
                                        </p:attrNameLst>
                                      </p:cBhvr>
                                      <p:to>
                                        <a:schemeClr val="accent2"/>
                                      </p:to>
                                    </p:animClr>
                                    <p:set>
                                      <p:cBhvr>
                                        <p:cTn id="64" dur="2000" fill="hold"/>
                                        <p:tgtEl>
                                          <p:spTgt spid="4"/>
                                        </p:tgtEl>
                                        <p:attrNameLst>
                                          <p:attrName>fill.type</p:attrName>
                                        </p:attrNameLst>
                                      </p:cBhvr>
                                      <p:to>
                                        <p:strVal val="solid"/>
                                      </p:to>
                                    </p:set>
                                    <p:set>
                                      <p:cBhvr>
                                        <p:cTn id="65" dur="2000" fill="hold"/>
                                        <p:tgtEl>
                                          <p:spTgt spid="4"/>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8"/>
                                        </p:tgtEl>
                                        <p:attrNameLst>
                                          <p:attrName>fillcolor</p:attrName>
                                        </p:attrNameLst>
                                      </p:cBhvr>
                                      <p:to>
                                        <a:srgbClr val="00B0F0"/>
                                      </p:to>
                                    </p:animClr>
                                    <p:set>
                                      <p:cBhvr>
                                        <p:cTn id="68" dur="2000" fill="hold"/>
                                        <p:tgtEl>
                                          <p:spTgt spid="8"/>
                                        </p:tgtEl>
                                        <p:attrNameLst>
                                          <p:attrName>fill.type</p:attrName>
                                        </p:attrNameLst>
                                      </p:cBhvr>
                                      <p:to>
                                        <p:strVal val="solid"/>
                                      </p:to>
                                    </p:set>
                                    <p:set>
                                      <p:cBhvr>
                                        <p:cTn id="6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childTnLst>
              </p:cTn>
              <p:nextCondLst>
                <p:cond evt="onClick" delay="0">
                  <p:tgtEl>
                    <p:spTgt spid="8"/>
                  </p:tgtEl>
                </p:cond>
              </p:nextCondLst>
            </p:seq>
            <p:video>
              <p:cMediaNode vol="80000">
                <p:cTn id="79" fill="hold" display="0">
                  <p:stCondLst>
                    <p:cond delay="indefinite"/>
                  </p:stCondLst>
                </p:cTn>
                <p:tgtEl>
                  <p:spTgt spid="24"/>
                </p:tgtEl>
              </p:cMediaNode>
            </p:video>
          </p:childTnLst>
        </p:cTn>
      </p:par>
    </p:tnLst>
    <p:bldLst>
      <p:bldP spid="2" grpId="0" animBg="1"/>
      <p:bldP spid="3" grpId="0"/>
      <p:bldP spid="4" grpId="0" animBg="1"/>
      <p:bldP spid="6" grpId="0" animBg="1"/>
      <p:bldP spid="7" grpId="0" animBg="1"/>
      <p:bldP spid="8" grpId="0"/>
      <p:bldP spid="9" grpId="0"/>
      <p:bldP spid="11" grpId="0"/>
      <p:bldP spid="10" grpId="0" animBg="1"/>
    </p:bldLst>
  </p:timing>
  <p:extLst>
    <p:ext uri="{E180D4A7-C9FB-4DFB-919C-405C955672EB}">
      <p14:showEvtLst xmlns:p14="http://schemas.microsoft.com/office/powerpoint/2010/main">
        <p14:playEvt time="14046" objId="24"/>
        <p14:stopEvt time="14046" objId="24"/>
        <p14:playEvt time="14046" objId="24"/>
        <p14:stopEvt time="20474" objId="24"/>
        <p14:playEvt time="28522" objId="16"/>
        <p14:triggerEvt type="onClick" time="28522" objId="8"/>
        <p14:stopEvt time="36716" objId="1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971800" y="838201"/>
            <a:ext cx="5410200" cy="646331"/>
          </a:xfrm>
          <a:prstGeom prst="rect">
            <a:avLst/>
          </a:prstGeom>
          <a:noFill/>
        </p:spPr>
        <p:txBody>
          <a:bodyPr wrap="square" rtlCol="0">
            <a:spAutoFit/>
          </a:bodyPr>
          <a:lstStyle/>
          <a:p>
            <a:pPr algn="ctr"/>
            <a:r>
              <a:rPr lang="en-US" sz="3600" b="1">
                <a:solidFill>
                  <a:prstClr val="black"/>
                </a:solidFill>
                <a:latin typeface="Times New Roman" pitchFamily="18" charset="0"/>
                <a:cs typeface="Times New Roman" pitchFamily="18" charset="0"/>
              </a:rPr>
              <a:t>Hình nào lăn được? </a:t>
            </a:r>
          </a:p>
        </p:txBody>
      </p:sp>
      <p:sp>
        <p:nvSpPr>
          <p:cNvPr id="4" name="Rounded Rectangle 3"/>
          <p:cNvSpPr/>
          <p:nvPr/>
        </p:nvSpPr>
        <p:spPr>
          <a:xfrm>
            <a:off x="3011485" y="5530588"/>
            <a:ext cx="335511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811482" y="2615046"/>
            <a:ext cx="281593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373418" y="3971644"/>
            <a:ext cx="3792681"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988186" y="5651759"/>
            <a:ext cx="2552701" cy="584775"/>
          </a:xfrm>
          <a:prstGeom prst="rect">
            <a:avLst/>
          </a:prstGeom>
          <a:noFill/>
        </p:spPr>
        <p:txBody>
          <a:bodyPr wrap="square" rtlCol="0">
            <a:spAutoFit/>
          </a:bodyPr>
          <a:lstStyle/>
          <a:p>
            <a:r>
              <a:rPr lang="en-US" sz="3200" b="1">
                <a:solidFill>
                  <a:prstClr val="black"/>
                </a:solidFill>
                <a:latin typeface="Times New Roman" pitchFamily="18" charset="0"/>
                <a:cs typeface="Times New Roman" pitchFamily="18" charset="0"/>
              </a:rPr>
              <a:t>C. Hình tròn</a:t>
            </a:r>
          </a:p>
        </p:txBody>
      </p:sp>
      <p:sp>
        <p:nvSpPr>
          <p:cNvPr id="9" name="TextBox 8"/>
          <p:cNvSpPr txBox="1"/>
          <p:nvPr/>
        </p:nvSpPr>
        <p:spPr>
          <a:xfrm>
            <a:off x="5390730" y="4096924"/>
            <a:ext cx="3721099" cy="584775"/>
          </a:xfrm>
          <a:prstGeom prst="rect">
            <a:avLst/>
          </a:prstGeom>
          <a:noFill/>
        </p:spPr>
        <p:txBody>
          <a:bodyPr wrap="square" rtlCol="0">
            <a:spAutoFit/>
          </a:bodyPr>
          <a:lstStyle/>
          <a:p>
            <a:r>
              <a:rPr lang="en-US" sz="3200" b="1">
                <a:solidFill>
                  <a:prstClr val="black"/>
                </a:solidFill>
                <a:latin typeface="Times New Roman" pitchFamily="18" charset="0"/>
                <a:cs typeface="Times New Roman" pitchFamily="18" charset="0"/>
              </a:rPr>
              <a:t>B. Hình vuông</a:t>
            </a:r>
          </a:p>
        </p:txBody>
      </p:sp>
      <p:sp>
        <p:nvSpPr>
          <p:cNvPr id="11" name="TextBox 10"/>
          <p:cNvSpPr txBox="1"/>
          <p:nvPr/>
        </p:nvSpPr>
        <p:spPr>
          <a:xfrm>
            <a:off x="3115537" y="2589646"/>
            <a:ext cx="1511880" cy="954107"/>
          </a:xfrm>
          <a:prstGeom prst="rect">
            <a:avLst/>
          </a:prstGeom>
          <a:noFill/>
        </p:spPr>
        <p:txBody>
          <a:bodyPr wrap="square" rtlCol="0">
            <a:spAutoFit/>
          </a:bodyPr>
          <a:lstStyle/>
          <a:p>
            <a:r>
              <a:rPr lang="en-US" sz="2800" b="1">
                <a:solidFill>
                  <a:prstClr val="black"/>
                </a:solidFill>
                <a:latin typeface="Times New Roman" pitchFamily="18" charset="0"/>
                <a:cs typeface="Times New Roman" pitchFamily="18" charset="0"/>
              </a:rPr>
              <a:t>A. Hình tam giác</a:t>
            </a:r>
          </a:p>
        </p:txBody>
      </p:sp>
      <p:pic>
        <p:nvPicPr>
          <p:cNvPr id="20" name="Picture 19">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
        <p:nvSpPr>
          <p:cNvPr id="23" name="Isosceles Triangle 22"/>
          <p:cNvSpPr/>
          <p:nvPr/>
        </p:nvSpPr>
        <p:spPr>
          <a:xfrm>
            <a:off x="2027491" y="2667000"/>
            <a:ext cx="896143" cy="69965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4" name="Flowchart: Process 23"/>
          <p:cNvSpPr/>
          <p:nvPr/>
        </p:nvSpPr>
        <p:spPr>
          <a:xfrm>
            <a:off x="4514430" y="4044178"/>
            <a:ext cx="876300" cy="723742"/>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78985" y="5587435"/>
            <a:ext cx="896501" cy="781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3896" y="0"/>
            <a:ext cx="2162175" cy="1799925"/>
          </a:xfrm>
          <a:prstGeom prst="rect">
            <a:avLst/>
          </a:prstGeom>
        </p:spPr>
      </p:pic>
      <p:pic>
        <p:nvPicPr>
          <p:cNvPr id="28" name="Picture 27"/>
          <p:cNvPicPr>
            <a:picLocks noChangeAspect="1"/>
          </p:cNvPicPr>
          <p:nvPr/>
        </p:nvPicPr>
        <p:blipFill>
          <a:blip r:embed="rId10">
            <a:clrChange>
              <a:clrFrom>
                <a:srgbClr val="FFFFFF"/>
              </a:clrFrom>
              <a:clrTo>
                <a:srgbClr val="FFFFFF">
                  <a:alpha val="0"/>
                </a:srgbClr>
              </a:clrTo>
            </a:clrChange>
          </a:blip>
          <a:stretch>
            <a:fillRect/>
          </a:stretch>
        </p:blipFill>
        <p:spPr>
          <a:xfrm>
            <a:off x="665493" y="4826553"/>
            <a:ext cx="2171700" cy="2171700"/>
          </a:xfrm>
          <a:prstGeom prst="rect">
            <a:avLst/>
          </a:prstGeom>
        </p:spPr>
      </p:pic>
    </p:spTree>
    <p:custDataLst>
      <p:tags r:id="rId1"/>
    </p:custDataLst>
    <p:extLst>
      <p:ext uri="{BB962C8B-B14F-4D97-AF65-F5344CB8AC3E}">
        <p14:creationId xmlns:p14="http://schemas.microsoft.com/office/powerpoint/2010/main" val="183101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273">
        <p15:prstTrans prst="pageCurlDouble"/>
      </p:transition>
    </mc:Choice>
    <mc:Fallback xmlns="">
      <p:transition spd="slow" advTm="39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500"/>
                                        <p:tgtEl>
                                          <p:spTgt spid="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27"/>
                                        </p:tgtEl>
                                      </p:cBhvr>
                                    </p:cmd>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nodeType="clickEffect">
                                  <p:stCondLst>
                                    <p:cond delay="0"/>
                                  </p:stCondLst>
                                  <p:childTnLst>
                                    <p:animEffect transition="out" filter="randombar(horizontal)">
                                      <p:cBhvr>
                                        <p:cTn id="61" dur="500"/>
                                        <p:tgtEl>
                                          <p:spTgt spid="27"/>
                                        </p:tgtEl>
                                      </p:cBhvr>
                                    </p:animEffect>
                                    <p:set>
                                      <p:cBhvr>
                                        <p:cTn id="62" dur="1" fill="hold">
                                          <p:stCondLst>
                                            <p:cond delay="499"/>
                                          </p:stCondLst>
                                        </p:cTn>
                                        <p:tgtEl>
                                          <p:spTgt spid="27"/>
                                        </p:tgtEl>
                                        <p:attrNameLst>
                                          <p:attrName>style.visibility</p:attrName>
                                        </p:attrNameLst>
                                      </p:cBhvr>
                                      <p:to>
                                        <p:strVal val="hidden"/>
                                      </p:to>
                                    </p:set>
                                    <p:cmd type="call" cmd="stop">
                                      <p:cBhvr>
                                        <p:cTn id="63" dur="1">
                                          <p:stCondLst>
                                            <p:cond delay="499"/>
                                          </p:stCondLst>
                                        </p:cTn>
                                        <p:tgtEl>
                                          <p:spTgt spid="27"/>
                                        </p:tgtEl>
                                      </p:cBhvr>
                                    </p:cmd>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ppt_w</p:attrName>
                                        </p:attrNameLst>
                                      </p:cBhvr>
                                      <p:tavLst>
                                        <p:tav tm="0">
                                          <p:val>
                                            <p:fltVal val="0"/>
                                          </p:val>
                                        </p:tav>
                                        <p:tav tm="100000">
                                          <p:val>
                                            <p:strVal val="#ppt_w"/>
                                          </p:val>
                                        </p:tav>
                                      </p:tavLst>
                                    </p:anim>
                                    <p:anim calcmode="lin" valueType="num">
                                      <p:cBhvr>
                                        <p:cTn id="74" dur="1000" fill="hold"/>
                                        <p:tgtEl>
                                          <p:spTgt spid="28"/>
                                        </p:tgtEl>
                                        <p:attrNameLst>
                                          <p:attrName>ppt_h</p:attrName>
                                        </p:attrNameLst>
                                      </p:cBhvr>
                                      <p:tavLst>
                                        <p:tav tm="0">
                                          <p:val>
                                            <p:fltVal val="0"/>
                                          </p:val>
                                        </p:tav>
                                        <p:tav tm="100000">
                                          <p:val>
                                            <p:strVal val="#ppt_h"/>
                                          </p:val>
                                        </p:tav>
                                      </p:tavLst>
                                    </p:anim>
                                    <p:anim calcmode="lin" valueType="num">
                                      <p:cBhvr>
                                        <p:cTn id="75" dur="1000" fill="hold"/>
                                        <p:tgtEl>
                                          <p:spTgt spid="28"/>
                                        </p:tgtEl>
                                        <p:attrNameLst>
                                          <p:attrName>style.rotation</p:attrName>
                                        </p:attrNameLst>
                                      </p:cBhvr>
                                      <p:tavLst>
                                        <p:tav tm="0">
                                          <p:val>
                                            <p:fltVal val="90"/>
                                          </p:val>
                                        </p:tav>
                                        <p:tav tm="100000">
                                          <p:val>
                                            <p:fltVal val="0"/>
                                          </p:val>
                                        </p:tav>
                                      </p:tavLst>
                                    </p:anim>
                                    <p:animEffect transition="in" filter="fade">
                                      <p:cBhvr>
                                        <p:cTn id="76" dur="1000"/>
                                        <p:tgtEl>
                                          <p:spTgt spid="28"/>
                                        </p:tgtEl>
                                      </p:cBhvr>
                                    </p:animEffect>
                                  </p:childTnLst>
                                </p:cTn>
                              </p:par>
                            </p:childTnLst>
                          </p:cTn>
                        </p:par>
                      </p:childTnLst>
                    </p:cTn>
                  </p:par>
                </p:childTnLst>
              </p:cTn>
              <p:nextCondLst>
                <p:cond evt="onClick" delay="0">
                  <p:tgtEl>
                    <p:spTgt spid="8"/>
                  </p:tgtEl>
                </p:cond>
              </p:nextCondLst>
            </p:seq>
            <p:video>
              <p:cMediaNode vol="80000">
                <p:cTn id="77" fill="hold" display="0">
                  <p:stCondLst>
                    <p:cond delay="indefinite"/>
                  </p:stCondLst>
                </p:cTn>
                <p:tgtEl>
                  <p:spTgt spid="27"/>
                </p:tgtEl>
              </p:cMediaNode>
            </p:video>
          </p:childTnLst>
        </p:cTn>
      </p:par>
    </p:tnLst>
    <p:bldLst>
      <p:bldP spid="2" grpId="0" animBg="1"/>
      <p:bldP spid="3" grpId="0"/>
      <p:bldP spid="4" grpId="0" animBg="1"/>
      <p:bldP spid="6" grpId="0" animBg="1"/>
      <p:bldP spid="7" grpId="0" animBg="1"/>
      <p:bldP spid="8" grpId="0"/>
      <p:bldP spid="9" grpId="0"/>
      <p:bldP spid="11" grpId="0"/>
      <p:bldP spid="23" grpId="0" animBg="1"/>
      <p:bldP spid="24" grpId="0" animBg="1"/>
      <p:bldP spid="25" grpId="0" animBg="1"/>
      <p:bldP spid="25" grpId="1" animBg="1"/>
    </p:bldLst>
  </p:timing>
  <p:extLst>
    <p:ext uri="{E180D4A7-C9FB-4DFB-919C-405C955672EB}">
      <p14:showEvtLst xmlns:p14="http://schemas.microsoft.com/office/powerpoint/2010/main">
        <p14:playEvt time="16232" objId="27"/>
        <p14:stopEvt time="22563" objId="27"/>
        <p14:playEvt time="31070" objId="16"/>
        <p14:triggerEvt type="onClick" time="31070" objId="8"/>
        <p14:stopEvt time="39256" objId="1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70231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428809" y="470400"/>
            <a:ext cx="5410200" cy="1077218"/>
          </a:xfrm>
          <a:prstGeom prst="rect">
            <a:avLst/>
          </a:prstGeom>
          <a:noFill/>
        </p:spPr>
        <p:txBody>
          <a:bodyPr wrap="square" rtlCol="0">
            <a:spAutoFit/>
          </a:bodyPr>
          <a:lstStyle/>
          <a:p>
            <a:pPr algn="ct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tròn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tam </a:t>
            </a:r>
            <a:r>
              <a:rPr lang="en-US" sz="3200" b="1" dirty="0" err="1">
                <a:solidFill>
                  <a:srgbClr val="002060"/>
                </a:solidFill>
                <a:latin typeface="Times New Roman" pitchFamily="18" charset="0"/>
                <a:cs typeface="Times New Roman" pitchFamily="18" charset="0"/>
              </a:rPr>
              <a:t>giác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điểm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nào</a:t>
            </a:r>
            <a:r>
              <a:rPr lang="en-US" sz="3200" b="1" dirty="0">
                <a:solidFill>
                  <a:srgbClr val="002060"/>
                </a:solidFill>
                <a:latin typeface="Times New Roman" pitchFamily="18" charset="0"/>
                <a:cs typeface="Times New Roman" pitchFamily="18" charset="0"/>
              </a:rPr>
              <a:t>?</a:t>
            </a:r>
          </a:p>
        </p:txBody>
      </p:sp>
      <p:sp>
        <p:nvSpPr>
          <p:cNvPr id="4" name="Rounded Rectangle 3"/>
          <p:cNvSpPr/>
          <p:nvPr/>
        </p:nvSpPr>
        <p:spPr>
          <a:xfrm>
            <a:off x="1441271" y="2686702"/>
            <a:ext cx="2354406" cy="910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341777" y="3597638"/>
            <a:ext cx="2313278" cy="11395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509676" y="4788087"/>
            <a:ext cx="2286001" cy="9251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453749" y="2643531"/>
            <a:ext cx="2575115" cy="954107"/>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A. </a:t>
            </a:r>
            <a:r>
              <a:rPr lang="en-US" sz="2800" b="1" dirty="0" err="1">
                <a:solidFill>
                  <a:srgbClr val="0070C0"/>
                </a:solidFill>
                <a:latin typeface="Times New Roman" pitchFamily="18" charset="0"/>
                <a:cs typeface="Times New Roman" pitchFamily="18" charset="0"/>
              </a:rPr>
              <a:t>Đều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được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gọi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hình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học</a:t>
            </a:r>
            <a:r>
              <a:rPr lang="en-US" sz="2800" dirty="0">
                <a:solidFill>
                  <a:srgbClr val="0070C0"/>
                </a:solidFill>
                <a:latin typeface="Times New Roman" pitchFamily="18" charset="0"/>
                <a:cs typeface="Times New Roman" pitchFamily="18" charset="0"/>
              </a:rPr>
              <a:t> </a:t>
            </a:r>
          </a:p>
        </p:txBody>
      </p:sp>
      <p:sp>
        <p:nvSpPr>
          <p:cNvPr id="10" name="TextBox 9"/>
          <p:cNvSpPr txBox="1"/>
          <p:nvPr/>
        </p:nvSpPr>
        <p:spPr>
          <a:xfrm>
            <a:off x="4196040" y="3783067"/>
            <a:ext cx="2503847" cy="954107"/>
          </a:xfrm>
          <a:prstGeom prst="rect">
            <a:avLst/>
          </a:prstGeom>
          <a:noFill/>
        </p:spPr>
        <p:txBody>
          <a:bodyPr wrap="square" rtlCol="0">
            <a:spAutoFit/>
          </a:bodyPr>
          <a:lstStyle/>
          <a:p>
            <a:pPr algn="ctr"/>
            <a:r>
              <a:rPr lang="en-US" sz="2800" b="1">
                <a:solidFill>
                  <a:srgbClr val="0070C0"/>
                </a:solidFill>
                <a:latin typeface="Times New Roman" pitchFamily="18" charset="0"/>
                <a:cs typeface="Times New Roman" pitchFamily="18" charset="0"/>
              </a:rPr>
              <a:t>C. Đều có thể lăn được</a:t>
            </a:r>
          </a:p>
        </p:txBody>
      </p:sp>
      <p:sp>
        <p:nvSpPr>
          <p:cNvPr id="11" name="TextBox 10"/>
          <p:cNvSpPr txBox="1"/>
          <p:nvPr/>
        </p:nvSpPr>
        <p:spPr>
          <a:xfrm>
            <a:off x="1590778" y="4788087"/>
            <a:ext cx="2262637" cy="954107"/>
          </a:xfrm>
          <a:prstGeom prst="rect">
            <a:avLst/>
          </a:prstGeom>
          <a:noFill/>
        </p:spPr>
        <p:txBody>
          <a:bodyPr wrap="square" rtlCol="0">
            <a:spAutoFit/>
          </a:bodyPr>
          <a:lstStyle/>
          <a:p>
            <a:pPr algn="ctr"/>
            <a:r>
              <a:rPr lang="en-US" sz="2800" b="1">
                <a:solidFill>
                  <a:srgbClr val="0070C0"/>
                </a:solidFill>
                <a:latin typeface="Times New Roman" pitchFamily="18" charset="0"/>
                <a:cs typeface="Times New Roman" pitchFamily="18" charset="0"/>
              </a:rPr>
              <a:t>B. Có 3 cạnh bằng nhau</a:t>
            </a:r>
          </a:p>
        </p:txBody>
      </p:sp>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0059408" y="4470111"/>
            <a:ext cx="1891145" cy="2003135"/>
          </a:xfrm>
          <a:prstGeom prst="rect">
            <a:avLst/>
          </a:prstGeom>
        </p:spPr>
      </p:pic>
      <p:pic>
        <p:nvPicPr>
          <p:cNvPr id="20" name="Picture 19">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679855" y="1189127"/>
            <a:ext cx="1371600" cy="1740609"/>
          </a:xfrm>
          <a:prstGeom prst="rect">
            <a:avLst/>
          </a:prstGeom>
        </p:spPr>
      </p:pic>
      <p:pic>
        <p:nvPicPr>
          <p:cNvPr id="22"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25843" y="0"/>
            <a:ext cx="2162175" cy="1799925"/>
          </a:xfrm>
          <a:prstGeom prst="rect">
            <a:avLst/>
          </a:prstGeom>
        </p:spPr>
      </p:pic>
      <p:pic>
        <p:nvPicPr>
          <p:cNvPr id="9" name="Picture 8"/>
          <p:cNvPicPr>
            <a:picLocks noChangeAspect="1"/>
          </p:cNvPicPr>
          <p:nvPr/>
        </p:nvPicPr>
        <p:blipFill>
          <a:blip r:embed="rId12"/>
          <a:stretch>
            <a:fillRect/>
          </a:stretch>
        </p:blipFill>
        <p:spPr>
          <a:xfrm>
            <a:off x="21748" y="3107681"/>
            <a:ext cx="2170364" cy="2170364"/>
          </a:xfrm>
          <a:prstGeom prst="rect">
            <a:avLst/>
          </a:prstGeom>
        </p:spPr>
      </p:pic>
      <p:sp>
        <p:nvSpPr>
          <p:cNvPr id="12" name="Oval 11"/>
          <p:cNvSpPr/>
          <p:nvPr/>
        </p:nvSpPr>
        <p:spPr>
          <a:xfrm>
            <a:off x="4949776" y="1478078"/>
            <a:ext cx="731520" cy="574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724667" y="1490321"/>
            <a:ext cx="903492" cy="5691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6963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417">
        <p15:prstTrans prst="pageCurlDouble"/>
      </p:transition>
    </mc:Choice>
    <mc:Fallback xmlns="">
      <p:transition spd="slow" advTm="484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5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2"/>
                                        </p:tgtEl>
                                      </p:cBhvr>
                                    </p:cmd>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md type="call" cmd="stop">
                                      <p:cBhvr>
                                        <p:cTn id="60" dur="1">
                                          <p:stCondLst>
                                            <p:cond delay="499"/>
                                          </p:stCondLst>
                                        </p:cTn>
                                        <p:tgtEl>
                                          <p:spTgt spid="22"/>
                                        </p:tgtEl>
                                      </p:cBhvr>
                                    </p:cmd>
                                  </p:childTnLst>
                                </p:cTn>
                              </p:par>
                            </p:childTnLst>
                          </p:cTn>
                        </p:par>
                      </p:childTnLst>
                    </p:cTn>
                  </p:par>
                  <p:par>
                    <p:cTn id="61" fill="hold">
                      <p:stCondLst>
                        <p:cond delay="indefinite"/>
                      </p:stCondLst>
                      <p:childTnLst>
                        <p:par>
                          <p:cTn id="62" fill="hold">
                            <p:stCondLst>
                              <p:cond delay="0"/>
                            </p:stCondLst>
                            <p:childTnLst>
                              <p:par>
                                <p:cTn id="63" presetID="21" presetClass="emph" presetSubtype="0" fill="hold" nodeType="clickEffect">
                                  <p:stCondLst>
                                    <p:cond delay="0"/>
                                  </p:stCondLst>
                                  <p:childTnLst>
                                    <p:animClr clrSpc="hsl" dir="cw">
                                      <p:cBhvr override="childStyle">
                                        <p:cTn id="64" dur="500" fill="hold"/>
                                        <p:tgtEl>
                                          <p:spTgt spid="4"/>
                                        </p:tgtEl>
                                        <p:attrNameLst>
                                          <p:attrName>style.color</p:attrName>
                                        </p:attrNameLst>
                                      </p:cBhvr>
                                      <p:by>
                                        <p:hsl h="7200000" s="0" l="0"/>
                                      </p:by>
                                    </p:animClr>
                                    <p:animClr clrSpc="hsl" dir="cw">
                                      <p:cBhvr>
                                        <p:cTn id="65" dur="500" fill="hold"/>
                                        <p:tgtEl>
                                          <p:spTgt spid="4"/>
                                        </p:tgtEl>
                                        <p:attrNameLst>
                                          <p:attrName>fillcolor</p:attrName>
                                        </p:attrNameLst>
                                      </p:cBhvr>
                                      <p:by>
                                        <p:hsl h="7200000" s="0" l="0"/>
                                      </p:by>
                                    </p:animClr>
                                    <p:animClr clrSpc="hsl" dir="cw">
                                      <p:cBhvr>
                                        <p:cTn id="66" dur="500" fill="hold"/>
                                        <p:tgtEl>
                                          <p:spTgt spid="4"/>
                                        </p:tgtEl>
                                        <p:attrNameLst>
                                          <p:attrName>stroke.color</p:attrName>
                                        </p:attrNameLst>
                                      </p:cBhvr>
                                      <p:by>
                                        <p:hsl h="7200000" s="0" l="0"/>
                                      </p:by>
                                    </p:animClr>
                                    <p:set>
                                      <p:cBhvr>
                                        <p:cTn id="67" dur="500" fill="hold"/>
                                        <p:tgtEl>
                                          <p:spTgt spid="4"/>
                                        </p:tgtEl>
                                        <p:attrNameLst>
                                          <p:attrName>fill.type</p:attrName>
                                        </p:attrNameLst>
                                      </p:cBhvr>
                                      <p:to>
                                        <p:strVal val="solid"/>
                                      </p:to>
                                    </p:set>
                                  </p:childTnLst>
                                </p:cTn>
                              </p:par>
                              <p:par>
                                <p:cTn id="68" presetID="21" presetClass="emph" presetSubtype="0" fill="hold" nodeType="withEffect">
                                  <p:stCondLst>
                                    <p:cond delay="0"/>
                                  </p:stCondLst>
                                  <p:childTnLst>
                                    <p:animClr clrSpc="hsl" dir="cw">
                                      <p:cBhvr override="childStyle">
                                        <p:cTn id="69" dur="500" fill="hold"/>
                                        <p:tgtEl>
                                          <p:spTgt spid="8"/>
                                        </p:tgtEl>
                                        <p:attrNameLst>
                                          <p:attrName>style.color</p:attrName>
                                        </p:attrNameLst>
                                      </p:cBhvr>
                                      <p:by>
                                        <p:hsl h="7200000" s="0" l="0"/>
                                      </p:by>
                                    </p:animClr>
                                    <p:animClr clrSpc="hsl" dir="cw">
                                      <p:cBhvr>
                                        <p:cTn id="70" dur="500" fill="hold"/>
                                        <p:tgtEl>
                                          <p:spTgt spid="8"/>
                                        </p:tgtEl>
                                        <p:attrNameLst>
                                          <p:attrName>fillcolor</p:attrName>
                                        </p:attrNameLst>
                                      </p:cBhvr>
                                      <p:by>
                                        <p:hsl h="7200000" s="0" l="0"/>
                                      </p:by>
                                    </p:animClr>
                                    <p:animClr clrSpc="hsl" dir="cw">
                                      <p:cBhvr>
                                        <p:cTn id="71" dur="500" fill="hold"/>
                                        <p:tgtEl>
                                          <p:spTgt spid="8"/>
                                        </p:tgtEl>
                                        <p:attrNameLst>
                                          <p:attrName>stroke.color</p:attrName>
                                        </p:attrNameLst>
                                      </p:cBhvr>
                                      <p:by>
                                        <p:hsl h="7200000" s="0" l="0"/>
                                      </p:by>
                                    </p:animClr>
                                    <p:set>
                                      <p:cBhvr>
                                        <p:cTn id="72"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p:stCondLst>
                        <p:cond delay="0"/>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nextCondLst>
                <p:cond evt="onClick" delay="0">
                  <p:tgtEl>
                    <p:spTgt spid="10"/>
                  </p:tgtEl>
                </p:cond>
              </p:nextCondLst>
            </p:seq>
            <p:video>
              <p:cMediaNode vol="80000">
                <p:cTn id="87" fill="hold" display="0">
                  <p:stCondLst>
                    <p:cond delay="indefinite"/>
                  </p:stCondLst>
                </p:cTn>
                <p:tgtEl>
                  <p:spTgt spid="22"/>
                </p:tgtEl>
              </p:cMediaNode>
            </p:video>
          </p:childTnLst>
        </p:cTn>
      </p:par>
    </p:tnLst>
    <p:bldLst>
      <p:bldP spid="2" grpId="0" animBg="1"/>
      <p:bldP spid="3" grpId="0"/>
      <p:bldP spid="4" grpId="0" animBg="1"/>
      <p:bldP spid="5" grpId="0" animBg="1"/>
      <p:bldP spid="6" grpId="0" animBg="1"/>
      <p:bldP spid="8" grpId="0"/>
      <p:bldP spid="10" grpId="0"/>
      <p:bldP spid="11" grpId="0"/>
      <p:bldP spid="12" grpId="0" animBg="1"/>
      <p:bldP spid="14" grpId="0" animBg="1"/>
    </p:bldLst>
  </p:timing>
  <p:extLst>
    <p:ext uri="{E180D4A7-C9FB-4DFB-919C-405C955672EB}">
      <p14:showEvtLst xmlns:p14="http://schemas.microsoft.com/office/powerpoint/2010/main">
        <p14:playEvt time="20407" objId="22"/>
        <p14:stopEvt time="26699" objId="22"/>
        <p14:playEvt time="38431" objId="16"/>
        <p14:triggerEvt type="onClick" time="38431" objId="8"/>
        <p14:stopEvt time="46640"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02865" y="1714500"/>
            <a:ext cx="6181629" cy="2554545"/>
          </a:xfrm>
          <a:prstGeom prst="rect">
            <a:avLst/>
          </a:prstGeom>
          <a:noFill/>
        </p:spPr>
        <p:txBody>
          <a:bodyPr wrap="none" rtlCol="0">
            <a:spAutoFit/>
          </a:bodyPr>
          <a:lstStyle/>
          <a:p>
            <a:pPr algn="ctr"/>
            <a:r>
              <a:rPr lang="en-US" sz="8000" b="1">
                <a:solidFill>
                  <a:srgbClr val="FF0000"/>
                </a:solidFill>
              </a:rPr>
              <a:t>Trò chơi</a:t>
            </a:r>
          </a:p>
          <a:p>
            <a:pPr algn="ctr"/>
            <a:r>
              <a:rPr lang="en-US" sz="8000" b="1">
                <a:solidFill>
                  <a:srgbClr val="FF0000"/>
                </a:solidFill>
              </a:rPr>
              <a:t>Ai nhanh nhất</a:t>
            </a:r>
          </a:p>
        </p:txBody>
      </p:sp>
    </p:spTree>
    <p:custDataLst>
      <p:tags r:id="rId1"/>
    </p:custDataLst>
    <p:extLst>
      <p:ext uri="{BB962C8B-B14F-4D97-AF65-F5344CB8AC3E}">
        <p14:creationId xmlns:p14="http://schemas.microsoft.com/office/powerpoint/2010/main" val="926338542"/>
      </p:ext>
    </p:extLst>
  </p:cSld>
  <p:clrMapOvr>
    <a:masterClrMapping/>
  </p:clrMapOvr>
  <mc:AlternateContent xmlns:mc="http://schemas.openxmlformats.org/markup-compatibility/2006" xmlns:p14="http://schemas.microsoft.com/office/powerpoint/2010/main">
    <mc:Choice Requires="p14">
      <p:transition spd="slow" p14:dur="1200" advTm="19850">
        <p:dissolve/>
      </p:transition>
    </mc:Choice>
    <mc:Fallback xmlns="">
      <p:transition spd="slow" advTm="1985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20"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21" dur="125" fill="hold">
                                          <p:stCondLst>
                                            <p:cond delay="0"/>
                                          </p:stCondLst>
                                        </p:cTn>
                                        <p:tgtEl>
                                          <p:spTgt spid="4">
                                            <p:txEl>
                                              <p:pRg st="0" end="0"/>
                                            </p:txEl>
                                          </p:spTgt>
                                        </p:tgtEl>
                                        <p:attrNameLst>
                                          <p:attrName>r</p:attrName>
                                        </p:attrNameLst>
                                      </p:cBhvr>
                                    </p:animRot>
                                    <p:animRot by="-1500000">
                                      <p:cBhvr>
                                        <p:cTn id="22" dur="125" fill="hold">
                                          <p:stCondLst>
                                            <p:cond delay="125"/>
                                          </p:stCondLst>
                                        </p:cTn>
                                        <p:tgtEl>
                                          <p:spTgt spid="4">
                                            <p:txEl>
                                              <p:pRg st="0" end="0"/>
                                            </p:txEl>
                                          </p:spTgt>
                                        </p:tgtEl>
                                        <p:attrNameLst>
                                          <p:attrName>r</p:attrName>
                                        </p:attrNameLst>
                                      </p:cBhvr>
                                    </p:animRot>
                                    <p:animRot by="-1500000">
                                      <p:cBhvr>
                                        <p:cTn id="23" dur="125" fill="hold">
                                          <p:stCondLst>
                                            <p:cond delay="250"/>
                                          </p:stCondLst>
                                        </p:cTn>
                                        <p:tgtEl>
                                          <p:spTgt spid="4">
                                            <p:txEl>
                                              <p:pRg st="0" end="0"/>
                                            </p:txEl>
                                          </p:spTgt>
                                        </p:tgtEl>
                                        <p:attrNameLst>
                                          <p:attrName>r</p:attrName>
                                        </p:attrNameLst>
                                      </p:cBhvr>
                                    </p:animRot>
                                    <p:animRot by="1500000">
                                      <p:cBhvr>
                                        <p:cTn id="24" dur="125" fill="hold">
                                          <p:stCondLst>
                                            <p:cond delay="375"/>
                                          </p:stCondLst>
                                        </p:cTn>
                                        <p:tgtEl>
                                          <p:spTgt spid="4">
                                            <p:txEl>
                                              <p:pRg st="0" end="0"/>
                                            </p:txEl>
                                          </p:spTgt>
                                        </p:tgtEl>
                                        <p:attrNameLst>
                                          <p:attrName>r</p:attrName>
                                        </p:attrNameLst>
                                      </p:cBhvr>
                                    </p:animRot>
                                  </p:childTnLst>
                                </p:cTn>
                              </p:par>
                              <p:par>
                                <p:cTn id="25" presetID="34" presetClass="emph" presetSubtype="0" fill="hold" grpId="0" nodeType="withEffect">
                                  <p:stCondLst>
                                    <p:cond delay="0"/>
                                  </p:stCondLst>
                                  <p:iterate type="lt">
                                    <p:tmPct val="10000"/>
                                  </p:iterate>
                                  <p:childTnLst>
                                    <p:animMotion origin="layout" path="M 2.08333E-6 3.7037E-7 L 2.08333E-6 -0.07222 " pathEditMode="relative" rAng="0" ptsTypes="AA">
                                      <p:cBhvr>
                                        <p:cTn id="26"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27" dur="125" fill="hold">
                                          <p:stCondLst>
                                            <p:cond delay="0"/>
                                          </p:stCondLst>
                                        </p:cTn>
                                        <p:tgtEl>
                                          <p:spTgt spid="4">
                                            <p:txEl>
                                              <p:pRg st="1" end="1"/>
                                            </p:txEl>
                                          </p:spTgt>
                                        </p:tgtEl>
                                        <p:attrNameLst>
                                          <p:attrName>r</p:attrName>
                                        </p:attrNameLst>
                                      </p:cBhvr>
                                    </p:animRot>
                                    <p:animRot by="-1500000">
                                      <p:cBhvr>
                                        <p:cTn id="28" dur="125" fill="hold">
                                          <p:stCondLst>
                                            <p:cond delay="125"/>
                                          </p:stCondLst>
                                        </p:cTn>
                                        <p:tgtEl>
                                          <p:spTgt spid="4">
                                            <p:txEl>
                                              <p:pRg st="1" end="1"/>
                                            </p:txEl>
                                          </p:spTgt>
                                        </p:tgtEl>
                                        <p:attrNameLst>
                                          <p:attrName>r</p:attrName>
                                        </p:attrNameLst>
                                      </p:cBhvr>
                                    </p:animRot>
                                    <p:animRot by="-1500000">
                                      <p:cBhvr>
                                        <p:cTn id="29" dur="125" fill="hold">
                                          <p:stCondLst>
                                            <p:cond delay="250"/>
                                          </p:stCondLst>
                                        </p:cTn>
                                        <p:tgtEl>
                                          <p:spTgt spid="4">
                                            <p:txEl>
                                              <p:pRg st="1" end="1"/>
                                            </p:txEl>
                                          </p:spTgt>
                                        </p:tgtEl>
                                        <p:attrNameLst>
                                          <p:attrName>r</p:attrName>
                                        </p:attrNameLst>
                                      </p:cBhvr>
                                    </p:animRot>
                                    <p:animRot by="1500000">
                                      <p:cBhvr>
                                        <p:cTn id="30" dur="125" fill="hold">
                                          <p:stCondLst>
                                            <p:cond delay="375"/>
                                          </p:stCondLst>
                                        </p:cTn>
                                        <p:tgtEl>
                                          <p:spTgt spid="4">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1" nodeType="clickEffect">
                                  <p:stCondLst>
                                    <p:cond delay="0"/>
                                  </p:stCondLst>
                                  <p:iterate type="lt">
                                    <p:tmPct val="10000"/>
                                  </p:iterate>
                                  <p:childTnLst>
                                    <p:animMotion origin="layout" path="M 2.08333E-6 -1.85185E-6 L 2.08333E-6 -0.07222 " pathEditMode="relative" rAng="0" ptsTypes="AA">
                                      <p:cBhvr>
                                        <p:cTn id="3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35" dur="125" fill="hold">
                                          <p:stCondLst>
                                            <p:cond delay="0"/>
                                          </p:stCondLst>
                                        </p:cTn>
                                        <p:tgtEl>
                                          <p:spTgt spid="4">
                                            <p:txEl>
                                              <p:pRg st="0" end="0"/>
                                            </p:txEl>
                                          </p:spTgt>
                                        </p:tgtEl>
                                        <p:attrNameLst>
                                          <p:attrName>r</p:attrName>
                                        </p:attrNameLst>
                                      </p:cBhvr>
                                    </p:animRot>
                                    <p:animRot by="-1500000">
                                      <p:cBhvr>
                                        <p:cTn id="36" dur="125" fill="hold">
                                          <p:stCondLst>
                                            <p:cond delay="125"/>
                                          </p:stCondLst>
                                        </p:cTn>
                                        <p:tgtEl>
                                          <p:spTgt spid="4">
                                            <p:txEl>
                                              <p:pRg st="0" end="0"/>
                                            </p:txEl>
                                          </p:spTgt>
                                        </p:tgtEl>
                                        <p:attrNameLst>
                                          <p:attrName>r</p:attrName>
                                        </p:attrNameLst>
                                      </p:cBhvr>
                                    </p:animRot>
                                    <p:animRot by="-1500000">
                                      <p:cBhvr>
                                        <p:cTn id="37" dur="125" fill="hold">
                                          <p:stCondLst>
                                            <p:cond delay="250"/>
                                          </p:stCondLst>
                                        </p:cTn>
                                        <p:tgtEl>
                                          <p:spTgt spid="4">
                                            <p:txEl>
                                              <p:pRg st="0" end="0"/>
                                            </p:txEl>
                                          </p:spTgt>
                                        </p:tgtEl>
                                        <p:attrNameLst>
                                          <p:attrName>r</p:attrName>
                                        </p:attrNameLst>
                                      </p:cBhvr>
                                    </p:animRot>
                                    <p:animRot by="1500000">
                                      <p:cBhvr>
                                        <p:cTn id="38" dur="125" fill="hold">
                                          <p:stCondLst>
                                            <p:cond delay="375"/>
                                          </p:stCondLst>
                                        </p:cTn>
                                        <p:tgtEl>
                                          <p:spTgt spid="4">
                                            <p:txEl>
                                              <p:pRg st="0" end="0"/>
                                            </p:txEl>
                                          </p:spTgt>
                                        </p:tgtEl>
                                        <p:attrNameLst>
                                          <p:attrName>r</p:attrName>
                                        </p:attrNameLst>
                                      </p:cBhvr>
                                    </p:animRot>
                                  </p:childTnLst>
                                </p:cTn>
                              </p:par>
                              <p:par>
                                <p:cTn id="39" presetID="34" presetClass="emph" presetSubtype="0" fill="hold" grpId="1" nodeType="withEffect">
                                  <p:stCondLst>
                                    <p:cond delay="0"/>
                                  </p:stCondLst>
                                  <p:iterate type="lt">
                                    <p:tmPct val="10000"/>
                                  </p:iterate>
                                  <p:childTnLst>
                                    <p:animMotion origin="layout" path="M 2.08333E-6 3.7037E-7 L 2.08333E-6 -0.07222 " pathEditMode="relative" rAng="0" ptsTypes="AA">
                                      <p:cBhvr>
                                        <p:cTn id="40"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41" dur="125" fill="hold">
                                          <p:stCondLst>
                                            <p:cond delay="0"/>
                                          </p:stCondLst>
                                        </p:cTn>
                                        <p:tgtEl>
                                          <p:spTgt spid="4">
                                            <p:txEl>
                                              <p:pRg st="1" end="1"/>
                                            </p:txEl>
                                          </p:spTgt>
                                        </p:tgtEl>
                                        <p:attrNameLst>
                                          <p:attrName>r</p:attrName>
                                        </p:attrNameLst>
                                      </p:cBhvr>
                                    </p:animRot>
                                    <p:animRot by="-1500000">
                                      <p:cBhvr>
                                        <p:cTn id="42" dur="125" fill="hold">
                                          <p:stCondLst>
                                            <p:cond delay="125"/>
                                          </p:stCondLst>
                                        </p:cTn>
                                        <p:tgtEl>
                                          <p:spTgt spid="4">
                                            <p:txEl>
                                              <p:pRg st="1" end="1"/>
                                            </p:txEl>
                                          </p:spTgt>
                                        </p:tgtEl>
                                        <p:attrNameLst>
                                          <p:attrName>r</p:attrName>
                                        </p:attrNameLst>
                                      </p:cBhvr>
                                    </p:animRot>
                                    <p:animRot by="-1500000">
                                      <p:cBhvr>
                                        <p:cTn id="43" dur="125" fill="hold">
                                          <p:stCondLst>
                                            <p:cond delay="250"/>
                                          </p:stCondLst>
                                        </p:cTn>
                                        <p:tgtEl>
                                          <p:spTgt spid="4">
                                            <p:txEl>
                                              <p:pRg st="1" end="1"/>
                                            </p:txEl>
                                          </p:spTgt>
                                        </p:tgtEl>
                                        <p:attrNameLst>
                                          <p:attrName>r</p:attrName>
                                        </p:attrNameLst>
                                      </p:cBhvr>
                                    </p:animRot>
                                    <p:animRot by="1500000">
                                      <p:cBhvr>
                                        <p:cTn id="44"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Đồng hồ treo tường Seiko Clock QXA638S chính hãng - SUNWatch"/>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937" y="4173096"/>
            <a:ext cx="2114550" cy="2114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ĩa Cạn (P-90, P-80,P-70,P-60) Thúy Hương Duy Cường Thái Lan Opal Glasswar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2813" y="1372481"/>
            <a:ext cx="2408283" cy="22718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ệ treo tường hình tam giác có móc treo kệ đựng đồ dùng trong nhà xinh xinh  kt 30x30x10 cm | Shopee Việt Nam"/>
          <p:cNvPicPr>
            <a:picLocks noChangeAspect="1" noChangeArrowheads="1"/>
          </p:cNvPicPr>
          <p:nvPr/>
        </p:nvPicPr>
        <p:blipFill>
          <a:blip r:embed="rId7"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94652" y="131484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ộp Quà Vuông - V2510GA (25 x 25 x10 cm) | Tiki"/>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2917" y="1424596"/>
            <a:ext cx="2312600" cy="19913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ủ Ngăn Kéo TNK402C - 5dayho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2514" y="4019233"/>
            <a:ext cx="3387802" cy="2422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8864" y="272117"/>
            <a:ext cx="6931145" cy="461665"/>
          </a:xfrm>
          <a:prstGeom prst="rect">
            <a:avLst/>
          </a:prstGeom>
          <a:noFill/>
        </p:spPr>
        <p:txBody>
          <a:bodyPr wrap="square" rtlCol="0">
            <a:spAutoFit/>
          </a:bodyPr>
          <a:lstStyle/>
          <a:p>
            <a:pPr algn="ctr"/>
            <a:r>
              <a:rPr lang="en-US" sz="2400" b="1">
                <a:solidFill>
                  <a:srgbClr val="FF0000"/>
                </a:solidFill>
              </a:rPr>
              <a:t>Bé hãy chọn đúng đồ dùng có dạng hình tròn nhé!</a:t>
            </a:r>
          </a:p>
        </p:txBody>
      </p:sp>
      <p:sp>
        <p:nvSpPr>
          <p:cNvPr id="23" name="Rectangle 22"/>
          <p:cNvSpPr/>
          <p:nvPr/>
        </p:nvSpPr>
        <p:spPr>
          <a:xfrm>
            <a:off x="2708864" y="37743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00015" y="382200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32719" y="356659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9376" y="63473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03215" y="63352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794270" y="63450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6470" y="3462716"/>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9624" y="6020939"/>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3896" y="0"/>
            <a:ext cx="2162175" cy="1799925"/>
          </a:xfrm>
          <a:prstGeom prst="rect">
            <a:avLst/>
          </a:prstGeom>
        </p:spPr>
      </p:pic>
      <p:pic>
        <p:nvPicPr>
          <p:cNvPr id="3" name="Picture 2"/>
          <p:cNvPicPr>
            <a:picLocks noChangeAspect="1"/>
          </p:cNvPicPr>
          <p:nvPr/>
        </p:nvPicPr>
        <p:blipFill>
          <a:blip r:embed="rId12"/>
          <a:stretch>
            <a:fillRect/>
          </a:stretch>
        </p:blipFill>
        <p:spPr>
          <a:xfrm>
            <a:off x="1846540" y="4165256"/>
            <a:ext cx="2173993" cy="2179760"/>
          </a:xfrm>
          <a:prstGeom prst="rect">
            <a:avLst/>
          </a:prstGeom>
        </p:spPr>
      </p:pic>
      <p:pic>
        <p:nvPicPr>
          <p:cNvPr id="4" name="Picture 3"/>
          <p:cNvPicPr>
            <a:picLocks noChangeAspect="1"/>
          </p:cNvPicPr>
          <p:nvPr/>
        </p:nvPicPr>
        <p:blipFill>
          <a:blip r:embed="rId13"/>
          <a:stretch>
            <a:fillRect/>
          </a:stretch>
        </p:blipFill>
        <p:spPr>
          <a:xfrm>
            <a:off x="2454824" y="5984273"/>
            <a:ext cx="914479" cy="914479"/>
          </a:xfrm>
          <a:prstGeom prst="rect">
            <a:avLst/>
          </a:prstGeom>
        </p:spPr>
      </p:pic>
    </p:spTree>
    <p:custDataLst>
      <p:tags r:id="rId1"/>
    </p:custDataLst>
    <p:extLst>
      <p:ext uri="{BB962C8B-B14F-4D97-AF65-F5344CB8AC3E}">
        <p14:creationId xmlns:p14="http://schemas.microsoft.com/office/powerpoint/2010/main" val="3198213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979">
        <p15:prstTrans prst="prestige"/>
      </p:transition>
    </mc:Choice>
    <mc:Fallback xmlns="">
      <p:transition spd="slow" advTm="419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7"/>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7"/>
                                        </p:tgtEl>
                                      </p:cBhvr>
                                    </p:animEffect>
                                    <p:set>
                                      <p:cBhvr>
                                        <p:cTn id="15" dur="1" fill="hold">
                                          <p:stCondLst>
                                            <p:cond delay="499"/>
                                          </p:stCondLst>
                                        </p:cTn>
                                        <p:tgtEl>
                                          <p:spTgt spid="37"/>
                                        </p:tgtEl>
                                        <p:attrNameLst>
                                          <p:attrName>style.visibility</p:attrName>
                                        </p:attrNameLst>
                                      </p:cBhvr>
                                      <p:to>
                                        <p:strVal val="hidden"/>
                                      </p:to>
                                    </p:set>
                                    <p:cmd type="call" cmd="stop">
                                      <p:cBhvr>
                                        <p:cTn id="16" dur="1">
                                          <p:stCondLst>
                                            <p:cond delay="499"/>
                                          </p:stCondLst>
                                        </p:cTn>
                                        <p:tgtEl>
                                          <p:spTgt spid="37"/>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9"/>
                                        </p:tgtEl>
                                        <p:attrNameLst>
                                          <p:attrName>r</p:attrName>
                                        </p:attrNameLst>
                                      </p:cBhvr>
                                    </p:animRot>
                                    <p:animRot by="-240000">
                                      <p:cBhvr>
                                        <p:cTn id="38" dur="200" fill="hold">
                                          <p:stCondLst>
                                            <p:cond delay="200"/>
                                          </p:stCondLst>
                                        </p:cTn>
                                        <p:tgtEl>
                                          <p:spTgt spid="9"/>
                                        </p:tgtEl>
                                        <p:attrNameLst>
                                          <p:attrName>r</p:attrName>
                                        </p:attrNameLst>
                                      </p:cBhvr>
                                    </p:animRot>
                                    <p:animRot by="240000">
                                      <p:cBhvr>
                                        <p:cTn id="39" dur="200" fill="hold">
                                          <p:stCondLst>
                                            <p:cond delay="400"/>
                                          </p:stCondLst>
                                        </p:cTn>
                                        <p:tgtEl>
                                          <p:spTgt spid="9"/>
                                        </p:tgtEl>
                                        <p:attrNameLst>
                                          <p:attrName>r</p:attrName>
                                        </p:attrNameLst>
                                      </p:cBhvr>
                                    </p:animRot>
                                    <p:animRot by="-240000">
                                      <p:cBhvr>
                                        <p:cTn id="40" dur="200" fill="hold">
                                          <p:stCondLst>
                                            <p:cond delay="600"/>
                                          </p:stCondLst>
                                        </p:cTn>
                                        <p:tgtEl>
                                          <p:spTgt spid="9"/>
                                        </p:tgtEl>
                                        <p:attrNameLst>
                                          <p:attrName>r</p:attrName>
                                        </p:attrNameLst>
                                      </p:cBhvr>
                                    </p:animRot>
                                    <p:animRot by="120000">
                                      <p:cBhvr>
                                        <p:cTn id="41" dur="200" fill="hold">
                                          <p:stCondLst>
                                            <p:cond delay="800"/>
                                          </p:stCondLst>
                                        </p:cTn>
                                        <p:tgtEl>
                                          <p:spTgt spid="9"/>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37"/>
                </p:tgtEl>
              </p:cMediaNode>
            </p:video>
          </p:childTnLst>
        </p:cTn>
      </p:par>
    </p:tnLst>
  </p:timing>
  <p:extLst>
    <p:ext uri="{E180D4A7-C9FB-4DFB-919C-405C955672EB}">
      <p14:showEvtLst xmlns:p14="http://schemas.microsoft.com/office/powerpoint/2010/main">
        <p14:playEvt time="10077" objId="37"/>
        <p14:stopEvt time="16402" objId="3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141" y="348734"/>
            <a:ext cx="7070718" cy="461665"/>
          </a:xfrm>
          <a:prstGeom prst="rect">
            <a:avLst/>
          </a:prstGeom>
        </p:spPr>
        <p:txBody>
          <a:bodyPr wrap="none">
            <a:spAutoFit/>
          </a:bodyPr>
          <a:lstStyle/>
          <a:p>
            <a:pPr algn="ctr"/>
            <a:r>
              <a:rPr lang="en-US" sz="2400" b="1">
                <a:solidFill>
                  <a:srgbClr val="FF0000"/>
                </a:solidFill>
              </a:rPr>
              <a:t>Bé hãy chọn đúng đồ dùng có dạng hình tam giác nhé!</a:t>
            </a:r>
          </a:p>
        </p:txBody>
      </p:sp>
      <p:pic>
        <p:nvPicPr>
          <p:cNvPr id="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3896" y="0"/>
            <a:ext cx="2162175" cy="1799925"/>
          </a:xfrm>
          <a:prstGeom prst="rect">
            <a:avLst/>
          </a:prstGeom>
        </p:spPr>
      </p:pic>
      <p:pic>
        <p:nvPicPr>
          <p:cNvPr id="5" name="Picture 2" descr="kệ treo tường hình tam giác có móc treo kệ đựng đồ dùng trong nhà xinh xinh  kt 30x30x10 cm | Shopee Việt Nam"/>
          <p:cNvPicPr>
            <a:picLocks noChangeAspect="1" noChangeArrowheads="1"/>
          </p:cNvPicPr>
          <p:nvPr/>
        </p:nvPicPr>
        <p:blipFill>
          <a:blip r:embed="rId6"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32639" y="98046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ánh Custas Nhân Kem 12 Gói 282g | Monami M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1799" y="989524"/>
            <a:ext cx="2527336" cy="2527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ảnh Phim Hoạt Hình Bánh Rán Vẽ Tay Png Tải Về Bánh Rán Vòng Sô Cô La  đường, Bánh Kẹp, Tráng Miệng, Lớp Vector và PNG với nền trong suốt để"/>
          <p:cNvPicPr>
            <a:picLocks noChangeAspect="1" noChangeArrowheads="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67487" y="3845670"/>
            <a:ext cx="2822575" cy="282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ển báo giao thông hình tam giác"/>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4925" y="1020885"/>
            <a:ext cx="3957602" cy="229541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ảnh Thước Tam Giác Màu Vàng Vàng Góc Phải Học Thước Tam Giác Vuông,  Học Tam Giác, Hằng Ngày, Thước Tam Giác Màu Vàng Vàng trong suốt PNG và  Vector để"/>
          <p:cNvPicPr>
            <a:picLocks noChangeAspect="1" noChangeArrowheads="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4894769">
            <a:off x="8911789" y="3940137"/>
            <a:ext cx="2827460" cy="282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ờ thông minh hình vuông | đồ chơi gỗ Việt Nam | Đồ chơi gỗ KENDOTOY"/>
          <p:cNvPicPr>
            <a:picLocks noChangeAspect="1" noChangeArrowheads="1"/>
          </p:cNvPicPr>
          <p:nvPr/>
        </p:nvPicPr>
        <p:blipFill>
          <a:blip r:embed="rId11" cstate="print">
            <a:clrChange>
              <a:clrFrom>
                <a:srgbClr val="E9F0FA"/>
              </a:clrFrom>
              <a:clrTo>
                <a:srgbClr val="E9F0FA">
                  <a:alpha val="0"/>
                </a:srgbClr>
              </a:clrTo>
            </a:clrChange>
            <a:extLst>
              <a:ext uri="{28A0092B-C50C-407E-A947-70E740481C1C}">
                <a14:useLocalDpi xmlns:a14="http://schemas.microsoft.com/office/drawing/2010/main" val="0"/>
              </a:ext>
            </a:extLst>
          </a:blip>
          <a:srcRect/>
          <a:stretch>
            <a:fillRect/>
          </a:stretch>
        </p:blipFill>
        <p:spPr bwMode="auto">
          <a:xfrm>
            <a:off x="4764407" y="3789997"/>
            <a:ext cx="3760474" cy="251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71874" y="372458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1591" y="3485550"/>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33083" y="3522393"/>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1941" y="6308187"/>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1367" y="623936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455167" y="623800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688" y="3427298"/>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891" y="3224722"/>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1801" y="5982580"/>
            <a:ext cx="705255" cy="6856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2413756"/>
      </p:ext>
    </p:extLst>
  </p:cSld>
  <p:clrMapOvr>
    <a:masterClrMapping/>
  </p:clrMapOvr>
  <p:transition spd="slow" advTm="3006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md type="call" cmd="stop">
                                      <p:cBhvr>
                                        <p:cTn id="16" dur="1">
                                          <p:stCondLst>
                                            <p:cond delay="499"/>
                                          </p:stCondLst>
                                        </p:cTn>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3084"/>
                                        </p:tgtEl>
                                        <p:attrNameLst>
                                          <p:attrName>r</p:attrName>
                                        </p:attrNameLst>
                                      </p:cBhvr>
                                    </p:animRot>
                                    <p:animRot by="-240000">
                                      <p:cBhvr>
                                        <p:cTn id="42" dur="200" fill="hold">
                                          <p:stCondLst>
                                            <p:cond delay="200"/>
                                          </p:stCondLst>
                                        </p:cTn>
                                        <p:tgtEl>
                                          <p:spTgt spid="3084"/>
                                        </p:tgtEl>
                                        <p:attrNameLst>
                                          <p:attrName>r</p:attrName>
                                        </p:attrNameLst>
                                      </p:cBhvr>
                                    </p:animRot>
                                    <p:animRot by="240000">
                                      <p:cBhvr>
                                        <p:cTn id="43" dur="200" fill="hold">
                                          <p:stCondLst>
                                            <p:cond delay="400"/>
                                          </p:stCondLst>
                                        </p:cTn>
                                        <p:tgtEl>
                                          <p:spTgt spid="3084"/>
                                        </p:tgtEl>
                                        <p:attrNameLst>
                                          <p:attrName>r</p:attrName>
                                        </p:attrNameLst>
                                      </p:cBhvr>
                                    </p:animRot>
                                    <p:animRot by="-240000">
                                      <p:cBhvr>
                                        <p:cTn id="44" dur="200" fill="hold">
                                          <p:stCondLst>
                                            <p:cond delay="600"/>
                                          </p:stCondLst>
                                        </p:cTn>
                                        <p:tgtEl>
                                          <p:spTgt spid="3084"/>
                                        </p:tgtEl>
                                        <p:attrNameLst>
                                          <p:attrName>r</p:attrName>
                                        </p:attrNameLst>
                                      </p:cBhvr>
                                    </p:animRot>
                                    <p:animRot by="120000">
                                      <p:cBhvr>
                                        <p:cTn id="45" dur="200" fill="hold">
                                          <p:stCondLst>
                                            <p:cond delay="800"/>
                                          </p:stCondLst>
                                        </p:cTn>
                                        <p:tgtEl>
                                          <p:spTgt spid="3084"/>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86"/>
                                        </p:tgtEl>
                                        <p:attrNameLst>
                                          <p:attrName>r</p:attrName>
                                        </p:attrNameLst>
                                      </p:cBhvr>
                                    </p:animRot>
                                    <p:animRot by="-240000">
                                      <p:cBhvr>
                                        <p:cTn id="48" dur="200" fill="hold">
                                          <p:stCondLst>
                                            <p:cond delay="200"/>
                                          </p:stCondLst>
                                        </p:cTn>
                                        <p:tgtEl>
                                          <p:spTgt spid="3086"/>
                                        </p:tgtEl>
                                        <p:attrNameLst>
                                          <p:attrName>r</p:attrName>
                                        </p:attrNameLst>
                                      </p:cBhvr>
                                    </p:animRot>
                                    <p:animRot by="240000">
                                      <p:cBhvr>
                                        <p:cTn id="49" dur="200" fill="hold">
                                          <p:stCondLst>
                                            <p:cond delay="400"/>
                                          </p:stCondLst>
                                        </p:cTn>
                                        <p:tgtEl>
                                          <p:spTgt spid="3086"/>
                                        </p:tgtEl>
                                        <p:attrNameLst>
                                          <p:attrName>r</p:attrName>
                                        </p:attrNameLst>
                                      </p:cBhvr>
                                    </p:animRot>
                                    <p:animRot by="-240000">
                                      <p:cBhvr>
                                        <p:cTn id="50" dur="200" fill="hold">
                                          <p:stCondLst>
                                            <p:cond delay="600"/>
                                          </p:stCondLst>
                                        </p:cTn>
                                        <p:tgtEl>
                                          <p:spTgt spid="3086"/>
                                        </p:tgtEl>
                                        <p:attrNameLst>
                                          <p:attrName>r</p:attrName>
                                        </p:attrNameLst>
                                      </p:cBhvr>
                                    </p:animRot>
                                    <p:animRot by="120000">
                                      <p:cBhvr>
                                        <p:cTn id="51" dur="200" fill="hold">
                                          <p:stCondLst>
                                            <p:cond delay="800"/>
                                          </p:stCondLst>
                                        </p:cTn>
                                        <p:tgtEl>
                                          <p:spTgt spid="3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childTnLst>
        </p:cTn>
      </p:par>
    </p:tnLst>
  </p:timing>
  <p:extLst>
    <p:ext uri="{E180D4A7-C9FB-4DFB-919C-405C955672EB}">
      <p14:showEvtLst xmlns:p14="http://schemas.microsoft.com/office/powerpoint/2010/main">
        <p14:playEvt time="8456" objId="4"/>
        <p14:stopEvt time="14767"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DBDE96D-0456-4C4B-A7AD-179A5443A647}"/>
              </a:ext>
            </a:extLst>
          </p:cNvPr>
          <p:cNvSpPr txBox="1"/>
          <p:nvPr/>
        </p:nvSpPr>
        <p:spPr>
          <a:xfrm>
            <a:off x="5636301" y="2968052"/>
            <a:ext cx="65" cy="276999"/>
          </a:xfrm>
          <a:prstGeom prst="rect">
            <a:avLst/>
          </a:prstGeom>
          <a:noFill/>
        </p:spPr>
        <p:txBody>
          <a:bodyPr wrap="none" lIns="0" tIns="0" rIns="0" bIns="0" rtlCol="0">
            <a:spAutoFit/>
          </a:bodyPr>
          <a:lstStyle/>
          <a:p>
            <a:endParaRPr lang="vi-VN" dirty="0">
              <a:solidFill>
                <a:prstClr val="black"/>
              </a:solidFill>
            </a:endParaRPr>
          </a:p>
        </p:txBody>
      </p:sp>
      <p:sp>
        <p:nvSpPr>
          <p:cNvPr id="5" name="Hộp Văn bản 4">
            <a:extLst>
              <a:ext uri="{FF2B5EF4-FFF2-40B4-BE49-F238E27FC236}">
                <a16:creationId xmlns:a16="http://schemas.microsoft.com/office/drawing/2014/main" id="{4A7DC6CA-E30A-4ADC-9EDC-561A67C0032F}"/>
              </a:ext>
            </a:extLst>
          </p:cNvPr>
          <p:cNvSpPr txBox="1"/>
          <p:nvPr/>
        </p:nvSpPr>
        <p:spPr>
          <a:xfrm>
            <a:off x="2887028" y="1675391"/>
            <a:ext cx="6781023" cy="1569660"/>
          </a:xfrm>
          <a:prstGeom prst="rect">
            <a:avLst/>
          </a:prstGeom>
          <a:noFill/>
        </p:spPr>
        <p:txBody>
          <a:bodyPr wrap="none" rtlCol="0">
            <a:spAutoFit/>
          </a:bodyPr>
          <a:lstStyle/>
          <a:p>
            <a:r>
              <a:rPr lang="en-US" sz="9600" b="1" dirty="0">
                <a:solidFill>
                  <a:srgbClr val="4F81BD"/>
                </a:solidFill>
                <a:latin typeface="HP-005" panose="020B0603050302020204" pitchFamily="34" charset="0"/>
              </a:rPr>
              <a:t>HẸN GẶP LẠI</a:t>
            </a:r>
            <a:endParaRPr lang="vi-VN" sz="9600" b="1" dirty="0">
              <a:solidFill>
                <a:srgbClr val="4F81BD"/>
              </a:solidFill>
            </a:endParaRPr>
          </a:p>
        </p:txBody>
      </p:sp>
    </p:spTree>
    <p:extLst>
      <p:ext uri="{BB962C8B-B14F-4D97-AF65-F5344CB8AC3E}">
        <p14:creationId xmlns:p14="http://schemas.microsoft.com/office/powerpoint/2010/main" val="4063616479"/>
      </p:ext>
    </p:extLst>
  </p:cSld>
  <p:clrMapOvr>
    <a:masterClrMapping/>
  </p:clrMapOvr>
  <mc:AlternateContent xmlns:mc="http://schemas.openxmlformats.org/markup-compatibility/2006" xmlns:p14="http://schemas.microsoft.com/office/powerpoint/2010/main">
    <mc:Choice Requires="p14">
      <p:transition spd="slow" p14:dur="900" advTm="11623">
        <p14:warp dir="in"/>
      </p:transition>
    </mc:Choice>
    <mc:Fallback xmlns="">
      <p:transition spd="slow" advTm="1162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2170488" y="774994"/>
            <a:ext cx="4210050" cy="4210050"/>
          </a:xfrm>
          <a:prstGeom prst="rect">
            <a:avLst/>
          </a:prstGeom>
        </p:spPr>
      </p:pic>
      <p:sp>
        <p:nvSpPr>
          <p:cNvPr id="2" name="TextBox 1"/>
          <p:cNvSpPr txBox="1"/>
          <p:nvPr/>
        </p:nvSpPr>
        <p:spPr>
          <a:xfrm>
            <a:off x="7232074" y="1928553"/>
            <a:ext cx="3103670" cy="2246769"/>
          </a:xfrm>
          <a:prstGeom prst="rect">
            <a:avLst/>
          </a:prstGeom>
          <a:noFill/>
        </p:spPr>
        <p:txBody>
          <a:bodyPr wrap="none" rtlCol="0">
            <a:spAutoFit/>
          </a:bodyPr>
          <a:lstStyle/>
          <a:p>
            <a:r>
              <a:rPr lang="en-US" sz="2800" b="1" dirty="0" err="1">
                <a:solidFill>
                  <a:srgbClr val="FF0000"/>
                </a:solidFill>
              </a:rPr>
              <a:t>Hình</a:t>
            </a:r>
            <a:r>
              <a:rPr lang="en-US" sz="2800" b="1" dirty="0">
                <a:solidFill>
                  <a:srgbClr val="FF0000"/>
                </a:solidFill>
              </a:rPr>
              <a:t> </a:t>
            </a:r>
            <a:r>
              <a:rPr lang="en-US" sz="2800" b="1" dirty="0" err="1">
                <a:solidFill>
                  <a:srgbClr val="FF0000"/>
                </a:solidFill>
              </a:rPr>
              <a:t>gì</a:t>
            </a:r>
            <a:r>
              <a:rPr lang="en-US" sz="2800" b="1" dirty="0">
                <a:solidFill>
                  <a:srgbClr val="FF0000"/>
                </a:solidFill>
              </a:rPr>
              <a:t> </a:t>
            </a:r>
            <a:r>
              <a:rPr lang="en-US" sz="2800" b="1" dirty="0" err="1">
                <a:solidFill>
                  <a:srgbClr val="FF0000"/>
                </a:solidFill>
              </a:rPr>
              <a:t>lăn</a:t>
            </a:r>
            <a:r>
              <a:rPr lang="en-US" sz="2800" b="1" dirty="0">
                <a:solidFill>
                  <a:srgbClr val="FF0000"/>
                </a:solidFill>
              </a:rPr>
              <a:t> </a:t>
            </a:r>
            <a:r>
              <a:rPr lang="en-US" sz="2800" b="1" dirty="0" err="1">
                <a:solidFill>
                  <a:srgbClr val="FF0000"/>
                </a:solidFill>
              </a:rPr>
              <a:t>được</a:t>
            </a:r>
            <a:endParaRPr lang="en-US" sz="2800" b="1" dirty="0">
              <a:solidFill>
                <a:srgbClr val="FF0000"/>
              </a:solidFill>
            </a:endParaRPr>
          </a:p>
          <a:p>
            <a:r>
              <a:rPr lang="en-US" sz="2800" b="1" dirty="0" err="1">
                <a:solidFill>
                  <a:srgbClr val="FF0000"/>
                </a:solidFill>
              </a:rPr>
              <a:t>Lăn</a:t>
            </a:r>
            <a:r>
              <a:rPr lang="en-US" sz="2800" b="1" dirty="0">
                <a:solidFill>
                  <a:srgbClr val="FF0000"/>
                </a:solidFill>
              </a:rPr>
              <a:t> </a:t>
            </a:r>
            <a:r>
              <a:rPr lang="en-US" sz="2800" b="1" dirty="0" err="1">
                <a:solidFill>
                  <a:srgbClr val="FF0000"/>
                </a:solidFill>
              </a:rPr>
              <a:t>ngược</a:t>
            </a:r>
            <a:r>
              <a:rPr lang="en-US" sz="2800" b="1" dirty="0">
                <a:solidFill>
                  <a:srgbClr val="FF0000"/>
                </a:solidFill>
              </a:rPr>
              <a:t> </a:t>
            </a:r>
            <a:r>
              <a:rPr lang="en-US" sz="2800" b="1" dirty="0" err="1">
                <a:solidFill>
                  <a:srgbClr val="FF0000"/>
                </a:solidFill>
              </a:rPr>
              <a:t>lăn</a:t>
            </a:r>
            <a:r>
              <a:rPr lang="en-US" sz="2800" b="1" dirty="0">
                <a:solidFill>
                  <a:srgbClr val="FF0000"/>
                </a:solidFill>
              </a:rPr>
              <a:t> </a:t>
            </a:r>
            <a:r>
              <a:rPr lang="en-US" sz="2800" b="1" dirty="0" err="1">
                <a:solidFill>
                  <a:srgbClr val="FF0000"/>
                </a:solidFill>
              </a:rPr>
              <a:t>xuôi</a:t>
            </a:r>
            <a:endParaRPr lang="en-US" sz="2800" b="1" dirty="0">
              <a:solidFill>
                <a:srgbClr val="FF0000"/>
              </a:solidFill>
            </a:endParaRPr>
          </a:p>
          <a:p>
            <a:r>
              <a:rPr lang="en-US" sz="2800" b="1" dirty="0" err="1">
                <a:solidFill>
                  <a:srgbClr val="FF0000"/>
                </a:solidFill>
              </a:rPr>
              <a:t>Bé</a:t>
            </a:r>
            <a:r>
              <a:rPr lang="en-US" sz="2800" b="1" dirty="0">
                <a:solidFill>
                  <a:srgbClr val="FF0000"/>
                </a:solidFill>
              </a:rPr>
              <a:t>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cùng</a:t>
            </a:r>
            <a:r>
              <a:rPr lang="en-US" sz="2800" b="1" dirty="0">
                <a:solidFill>
                  <a:srgbClr val="FF0000"/>
                </a:solidFill>
              </a:rPr>
              <a:t> </a:t>
            </a:r>
            <a:r>
              <a:rPr lang="en-US" sz="2800" b="1" dirty="0" err="1">
                <a:solidFill>
                  <a:srgbClr val="FF0000"/>
                </a:solidFill>
              </a:rPr>
              <a:t>cô</a:t>
            </a:r>
            <a:endParaRPr lang="en-US" sz="2800" b="1" dirty="0">
              <a:solidFill>
                <a:srgbClr val="FF0000"/>
              </a:solidFill>
            </a:endParaRPr>
          </a:p>
          <a:p>
            <a:r>
              <a:rPr lang="en-US" sz="2800" b="1" dirty="0" err="1">
                <a:solidFill>
                  <a:srgbClr val="FF0000"/>
                </a:solidFill>
              </a:rPr>
              <a:t>Đoán</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này</a:t>
            </a:r>
            <a:r>
              <a:rPr lang="en-US" sz="2800" b="1" dirty="0">
                <a:solidFill>
                  <a:srgbClr val="FF0000"/>
                </a:solidFill>
              </a:rPr>
              <a:t> </a:t>
            </a:r>
            <a:r>
              <a:rPr lang="en-US" sz="2800" b="1" dirty="0" err="1">
                <a:solidFill>
                  <a:srgbClr val="FF0000"/>
                </a:solidFill>
              </a:rPr>
              <a:t>nhé</a:t>
            </a:r>
            <a:r>
              <a:rPr lang="en-US" sz="2800" b="1" dirty="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12369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825">
        <p15:prstTrans prst="prestige"/>
      </p:transition>
    </mc:Choice>
    <mc:Fallback xmlns="">
      <p:transition spd="slow" advTm="18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 0 L 0.073 -0.073 L 0.177 -0.073 L 0.25 0 L 0.25 0.104 L 0.177 0.177 L 0.073 0.177 L 0 0.104 L 0 0 Z"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4505325" y="80010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52950" y="84772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0519" y="300693"/>
            <a:ext cx="3112968" cy="523220"/>
          </a:xfrm>
          <a:prstGeom prst="rect">
            <a:avLst/>
          </a:prstGeom>
          <a:noFill/>
        </p:spPr>
        <p:txBody>
          <a:bodyPr wrap="none" rtlCol="0">
            <a:spAutoFit/>
          </a:bodyPr>
          <a:lstStyle/>
          <a:p>
            <a:r>
              <a:rPr lang="en-US" sz="2800" b="1">
                <a:solidFill>
                  <a:srgbClr val="FF0000"/>
                </a:solidFill>
              </a:rPr>
              <a:t>Nhận biết hình tròn</a:t>
            </a:r>
          </a:p>
        </p:txBody>
      </p:sp>
    </p:spTree>
    <p:custDataLst>
      <p:tags r:id="rId1"/>
    </p:custDataLst>
    <p:extLst>
      <p:ext uri="{BB962C8B-B14F-4D97-AF65-F5344CB8AC3E}">
        <p14:creationId xmlns:p14="http://schemas.microsoft.com/office/powerpoint/2010/main" val="1993347350"/>
      </p:ext>
    </p:extLst>
  </p:cSld>
  <p:clrMapOvr>
    <a:masterClrMapping/>
  </p:clrMapOvr>
  <mc:AlternateContent xmlns:mc="http://schemas.openxmlformats.org/markup-compatibility/2006" xmlns:p14="http://schemas.microsoft.com/office/powerpoint/2010/main">
    <mc:Choice Requires="p14">
      <p:transition spd="slow" p14:dur="1600" advTm="67332">
        <p14:prism isInverted="1"/>
      </p:transition>
    </mc:Choice>
    <mc:Fallback xmlns="">
      <p:transition spd="slow" advTm="673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1" nodeType="clickEffect">
                                  <p:stCondLst>
                                    <p:cond delay="0"/>
                                  </p:stCondLst>
                                  <p:childTnLst>
                                    <p:animEffect transition="out" filter="circle(ou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1" nodeType="clickEffect">
                                  <p:stCondLst>
                                    <p:cond delay="0"/>
                                  </p:stCondLst>
                                  <p:childTnLst>
                                    <p:animMotion origin="layout" path="M 0 0 L -0.25 0 E" pathEditMode="relative" ptsTypes="">
                                      <p:cBhvr>
                                        <p:cTn id="39" dur="2000" fill="hold"/>
                                        <p:tgtEl>
                                          <p:spTgt spid="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2" nodeType="clickEffect">
                                  <p:stCondLst>
                                    <p:cond delay="0"/>
                                  </p:stCondLst>
                                  <p:childTnLst>
                                    <p:animMotion origin="layout" path="M 0 0 L 0.25 0 E" pathEditMode="relative" ptsTypes="">
                                      <p:cBhvr>
                                        <p:cTn id="4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P spid="6" grpId="2"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219540" cy="523220"/>
          </a:xfrm>
          <a:prstGeom prst="rect">
            <a:avLst/>
          </a:prstGeom>
          <a:noFill/>
        </p:spPr>
        <p:txBody>
          <a:bodyPr wrap="none" rtlCol="0">
            <a:spAutoFit/>
          </a:bodyPr>
          <a:lstStyle/>
          <a:p>
            <a:r>
              <a:rPr lang="en-US" sz="2800" b="1">
                <a:solidFill>
                  <a:srgbClr val="FF0000"/>
                </a:solidFill>
              </a:rPr>
              <a:t>Các con hãy kể tên các đồ vật có dạng hình tròn</a:t>
            </a:r>
          </a:p>
        </p:txBody>
      </p:sp>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1069975" y="4173944"/>
            <a:ext cx="943785" cy="369332"/>
          </a:xfrm>
          <a:prstGeom prst="rect">
            <a:avLst/>
          </a:prstGeom>
          <a:noFill/>
        </p:spPr>
        <p:txBody>
          <a:bodyPr wrap="none" rtlCol="0">
            <a:spAutoFit/>
          </a:bodyPr>
          <a:lstStyle/>
          <a:p>
            <a:r>
              <a:rPr lang="en-US" b="1">
                <a:solidFill>
                  <a:srgbClr val="0070C0"/>
                </a:solidFill>
              </a:rPr>
              <a:t>Bánh xe</a:t>
            </a:r>
          </a:p>
        </p:txBody>
      </p:sp>
      <p:sp>
        <p:nvSpPr>
          <p:cNvPr id="18" name="TextBox 17"/>
          <p:cNvSpPr txBox="1"/>
          <p:nvPr/>
        </p:nvSpPr>
        <p:spPr>
          <a:xfrm>
            <a:off x="10187567" y="4071830"/>
            <a:ext cx="958917" cy="369332"/>
          </a:xfrm>
          <a:prstGeom prst="rect">
            <a:avLst/>
          </a:prstGeom>
          <a:noFill/>
        </p:spPr>
        <p:txBody>
          <a:bodyPr wrap="none" rtlCol="0">
            <a:spAutoFit/>
          </a:bodyPr>
          <a:lstStyle/>
          <a:p>
            <a:r>
              <a:rPr lang="en-US" b="1">
                <a:solidFill>
                  <a:srgbClr val="0070C0"/>
                </a:solidFill>
              </a:rPr>
              <a:t>Cái thớt</a:t>
            </a:r>
          </a:p>
        </p:txBody>
      </p:sp>
      <p:sp>
        <p:nvSpPr>
          <p:cNvPr id="19" name="TextBox 18"/>
          <p:cNvSpPr txBox="1"/>
          <p:nvPr/>
        </p:nvSpPr>
        <p:spPr>
          <a:xfrm>
            <a:off x="7196625" y="4074780"/>
            <a:ext cx="830677" cy="369332"/>
          </a:xfrm>
          <a:prstGeom prst="rect">
            <a:avLst/>
          </a:prstGeom>
          <a:noFill/>
        </p:spPr>
        <p:txBody>
          <a:bodyPr wrap="none" rtlCol="0">
            <a:spAutoFit/>
          </a:bodyPr>
          <a:lstStyle/>
          <a:p>
            <a:r>
              <a:rPr lang="en-US" b="1">
                <a:solidFill>
                  <a:srgbClr val="0070C0"/>
                </a:solidFill>
              </a:rPr>
              <a:t>Cái đĩa</a:t>
            </a:r>
          </a:p>
        </p:txBody>
      </p:sp>
      <p:sp>
        <p:nvSpPr>
          <p:cNvPr id="20" name="TextBox 19"/>
          <p:cNvSpPr txBox="1"/>
          <p:nvPr/>
        </p:nvSpPr>
        <p:spPr>
          <a:xfrm>
            <a:off x="3994031" y="4166950"/>
            <a:ext cx="987771" cy="369332"/>
          </a:xfrm>
          <a:prstGeom prst="rect">
            <a:avLst/>
          </a:prstGeom>
          <a:noFill/>
        </p:spPr>
        <p:txBody>
          <a:bodyPr wrap="none" rtlCol="0">
            <a:spAutoFit/>
          </a:bodyPr>
          <a:lstStyle/>
          <a:p>
            <a:r>
              <a:rPr lang="en-US" b="1">
                <a:solidFill>
                  <a:srgbClr val="0070C0"/>
                </a:solidFill>
              </a:rPr>
              <a:t>Đồng hồ</a:t>
            </a:r>
          </a:p>
        </p:txBody>
      </p:sp>
      <p:sp>
        <p:nvSpPr>
          <p:cNvPr id="2" name="AutoShape 2" descr="Trái banh đá bóng OFFICIAL số 4 và số 5 , Bóng Đá Số 4 - Bóng Số 4 Sân Cỏ  Nhân Tạo, Quả bóng đá,trái banh,trái bóng số 4,số 5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ái banh đá bóng OFFICIAL số 4 và số 5 , Bóng Đá Số 4 - Bóng Số 4 Sân Cỏ  Nhân Tạo, Quả bóng đá,trái banh,trái bóng số 4,số 5 | Lazada.v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Đồng hồ treo tường Seiko Clock QXA638S chính hãng - SUNWat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6323" y="1479295"/>
            <a:ext cx="2240095" cy="2240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ĩa Cạn (P-90, P-80,P-70,P-60) Thúy Hương Duy Cường Thái Lan Opal Glasswa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7823" y="1518091"/>
            <a:ext cx="2408283" cy="22718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hao bơi tròn cho bé nhiều hình size 60 - giá sỉ tốt nhất chỉ có tại Ưng Ý"/>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hao bơi tròn cho bé nhiều hình size 60 - giá sỉ tốt nhất chỉ có tại Ưng Ý"/>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454324" y="1518091"/>
            <a:ext cx="2301761" cy="2301761"/>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306847" y="1458056"/>
            <a:ext cx="2613774" cy="2613774"/>
          </a:xfrm>
          <a:prstGeom prst="rect">
            <a:avLst/>
          </a:prstGeom>
        </p:spPr>
      </p:pic>
    </p:spTree>
    <p:custDataLst>
      <p:tags r:id="rId1"/>
    </p:custDataLst>
    <p:extLst>
      <p:ext uri="{BB962C8B-B14F-4D97-AF65-F5344CB8AC3E}">
        <p14:creationId xmlns:p14="http://schemas.microsoft.com/office/powerpoint/2010/main" val="3237410100"/>
      </p:ext>
    </p:extLst>
  </p:cSld>
  <p:clrMapOvr>
    <a:masterClrMapping/>
  </p:clrMapOvr>
  <mc:AlternateContent xmlns:mc="http://schemas.openxmlformats.org/markup-compatibility/2006" xmlns:p14="http://schemas.microsoft.com/office/powerpoint/2010/main">
    <mc:Choice Requires="p14">
      <p:transition spd="slow" p14:dur="1250" advTm="36161">
        <p14:switch dir="r"/>
      </p:transition>
    </mc:Choice>
    <mc:Fallback xmlns="">
      <p:transition spd="slow" advTm="361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2294546" y="788985"/>
            <a:ext cx="4762500" cy="4762500"/>
          </a:xfrm>
          <a:prstGeom prst="rect">
            <a:avLst/>
          </a:prstGeom>
        </p:spPr>
      </p:pic>
      <p:sp>
        <p:nvSpPr>
          <p:cNvPr id="7" name="TextBox 6"/>
          <p:cNvSpPr txBox="1"/>
          <p:nvPr/>
        </p:nvSpPr>
        <p:spPr>
          <a:xfrm>
            <a:off x="7799757" y="1917796"/>
            <a:ext cx="3201197" cy="2246769"/>
          </a:xfrm>
          <a:prstGeom prst="rect">
            <a:avLst/>
          </a:prstGeom>
          <a:noFill/>
        </p:spPr>
        <p:txBody>
          <a:bodyPr wrap="none" rtlCol="0">
            <a:spAutoFit/>
          </a:bodyPr>
          <a:lstStyle/>
          <a:p>
            <a:r>
              <a:rPr lang="en-US" sz="2800" b="1" dirty="0" err="1">
                <a:solidFill>
                  <a:srgbClr val="FF0000"/>
                </a:solidFill>
              </a:rPr>
              <a:t>Tôi</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ba</a:t>
            </a:r>
            <a:r>
              <a:rPr lang="en-US" sz="2800" b="1" dirty="0">
                <a:solidFill>
                  <a:srgbClr val="FF0000"/>
                </a:solidFill>
              </a:rPr>
              <a:t> </a:t>
            </a:r>
            <a:r>
              <a:rPr lang="en-US" sz="2800" b="1" dirty="0" err="1">
                <a:solidFill>
                  <a:srgbClr val="FF0000"/>
                </a:solidFill>
              </a:rPr>
              <a:t>cạnh</a:t>
            </a:r>
            <a:endParaRPr lang="en-US" sz="2800" b="1" dirty="0">
              <a:solidFill>
                <a:srgbClr val="FF0000"/>
              </a:solidFill>
            </a:endParaRPr>
          </a:p>
          <a:p>
            <a:r>
              <a:rPr lang="en-US" sz="2800" b="1" dirty="0" err="1">
                <a:solidFill>
                  <a:srgbClr val="FF0000"/>
                </a:solidFill>
              </a:rPr>
              <a:t>Trông</a:t>
            </a:r>
            <a:r>
              <a:rPr lang="en-US" sz="2800" b="1" dirty="0">
                <a:solidFill>
                  <a:srgbClr val="FF0000"/>
                </a:solidFill>
              </a:rPr>
              <a:t> </a:t>
            </a:r>
            <a:r>
              <a:rPr lang="en-US" sz="2800" b="1" dirty="0" err="1">
                <a:solidFill>
                  <a:srgbClr val="FF0000"/>
                </a:solidFill>
              </a:rPr>
              <a:t>giống</a:t>
            </a:r>
            <a:r>
              <a:rPr lang="en-US" sz="2800" b="1" dirty="0">
                <a:solidFill>
                  <a:srgbClr val="FF0000"/>
                </a:solidFill>
              </a:rPr>
              <a:t> </a:t>
            </a:r>
            <a:r>
              <a:rPr lang="en-US" sz="2800" b="1" dirty="0" err="1">
                <a:solidFill>
                  <a:srgbClr val="FF0000"/>
                </a:solidFill>
              </a:rPr>
              <a:t>mái</a:t>
            </a:r>
            <a:r>
              <a:rPr lang="en-US" sz="2800" b="1" dirty="0">
                <a:solidFill>
                  <a:srgbClr val="FF0000"/>
                </a:solidFill>
              </a:rPr>
              <a:t> </a:t>
            </a:r>
            <a:r>
              <a:rPr lang="en-US" sz="2800" b="1" dirty="0" err="1">
                <a:solidFill>
                  <a:srgbClr val="FF0000"/>
                </a:solidFill>
              </a:rPr>
              <a:t>nhà</a:t>
            </a:r>
            <a:endParaRPr lang="en-US" sz="2800" b="1" dirty="0">
              <a:solidFill>
                <a:srgbClr val="FF0000"/>
              </a:solidFill>
            </a:endParaRPr>
          </a:p>
          <a:p>
            <a:r>
              <a:rPr lang="en-US" sz="2800" b="1" dirty="0" err="1">
                <a:solidFill>
                  <a:srgbClr val="FF0000"/>
                </a:solidFill>
              </a:rPr>
              <a:t>Mời</a:t>
            </a:r>
            <a:r>
              <a:rPr lang="en-US" sz="2800" b="1" dirty="0">
                <a:solidFill>
                  <a:srgbClr val="FF0000"/>
                </a:solidFill>
              </a:rPr>
              <a:t> </a:t>
            </a:r>
            <a:r>
              <a:rPr lang="en-US" sz="2800" b="1" dirty="0" err="1">
                <a:solidFill>
                  <a:srgbClr val="FF0000"/>
                </a:solidFill>
              </a:rPr>
              <a:t>bạn</a:t>
            </a:r>
            <a:r>
              <a:rPr lang="en-US" sz="2800" b="1" dirty="0">
                <a:solidFill>
                  <a:srgbClr val="FF0000"/>
                </a:solidFill>
              </a:rPr>
              <a:t> </a:t>
            </a:r>
            <a:r>
              <a:rPr lang="en-US" sz="2800" b="1" dirty="0" err="1">
                <a:solidFill>
                  <a:srgbClr val="FF0000"/>
                </a:solidFill>
              </a:rPr>
              <a:t>đoán</a:t>
            </a:r>
            <a:r>
              <a:rPr lang="en-US" sz="2800" b="1" dirty="0">
                <a:solidFill>
                  <a:srgbClr val="FF0000"/>
                </a:solidFill>
              </a:rPr>
              <a:t> </a:t>
            </a:r>
            <a:r>
              <a:rPr lang="en-US" sz="2800" b="1" dirty="0" err="1">
                <a:solidFill>
                  <a:srgbClr val="FF0000"/>
                </a:solidFill>
              </a:rPr>
              <a:t>xem</a:t>
            </a:r>
            <a:endParaRPr lang="en-US" sz="2800" b="1" dirty="0">
              <a:solidFill>
                <a:srgbClr val="FF0000"/>
              </a:solidFill>
            </a:endParaRPr>
          </a:p>
          <a:p>
            <a:r>
              <a:rPr lang="en-US" sz="2800" b="1" dirty="0" err="1">
                <a:solidFill>
                  <a:srgbClr val="FF0000"/>
                </a:solidFill>
              </a:rPr>
              <a:t>Tôi</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gì</a:t>
            </a:r>
            <a:r>
              <a:rPr lang="en-US" sz="2800" b="1" dirty="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546620757"/>
      </p:ext>
    </p:extLst>
  </p:cSld>
  <p:clrMapOvr>
    <a:masterClrMapping/>
  </p:clrMapOvr>
  <p:transition spd="med" advTm="1736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3.54167E-6 1.48148E-6 L 0.07305 -0.07292 L 0.17696 -0.07292 L 0.25 1.48148E-6 L 0.25 0.10393 L 0.17696 0.17708 L 0.07305 0.17708 L -3.54167E-6 0.10393 L -3.54167E-6 1.48148E-6 Z " pathEditMode="relative" rAng="0" ptsTypes="AAAAAAAAA">
                                      <p:cBhvr>
                                        <p:cTn id="6" dur="2000" fill="hold"/>
                                        <p:tgtEl>
                                          <p:spTgt spid="6"/>
                                        </p:tgtEl>
                                        <p:attrNameLst>
                                          <p:attrName>ppt_x</p:attrName>
                                          <p:attrName>ppt_y</p:attrName>
                                        </p:attrNameLst>
                                      </p:cBhvr>
                                      <p:rCtr x="12500" y="5208"/>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149206" y="570467"/>
            <a:ext cx="4224894" cy="3639627"/>
          </a:xfrm>
          <a:prstGeom prst="rect">
            <a:avLst/>
          </a:prstGeom>
        </p:spPr>
      </p:pic>
      <p:pic>
        <p:nvPicPr>
          <p:cNvPr id="6" name="Picture 5"/>
          <p:cNvPicPr>
            <a:picLocks noChangeAspect="1"/>
          </p:cNvPicPr>
          <p:nvPr/>
        </p:nvPicPr>
        <p:blipFill>
          <a:blip r:embed="rId5"/>
          <a:stretch>
            <a:fillRect/>
          </a:stretch>
        </p:blipFill>
        <p:spPr>
          <a:xfrm>
            <a:off x="4165433" y="2018392"/>
            <a:ext cx="676715" cy="371888"/>
          </a:xfrm>
          <a:prstGeom prst="rect">
            <a:avLst/>
          </a:prstGeom>
        </p:spPr>
      </p:pic>
      <p:pic>
        <p:nvPicPr>
          <p:cNvPr id="7" name="Picture 6"/>
          <p:cNvPicPr>
            <a:picLocks noChangeAspect="1"/>
          </p:cNvPicPr>
          <p:nvPr/>
        </p:nvPicPr>
        <p:blipFill>
          <a:blip r:embed="rId6"/>
          <a:stretch>
            <a:fillRect/>
          </a:stretch>
        </p:blipFill>
        <p:spPr>
          <a:xfrm rot="10800000">
            <a:off x="7559661" y="2035025"/>
            <a:ext cx="682811" cy="371888"/>
          </a:xfrm>
          <a:prstGeom prst="rect">
            <a:avLst/>
          </a:prstGeom>
        </p:spPr>
      </p:pic>
      <p:pic>
        <p:nvPicPr>
          <p:cNvPr id="8" name="Picture 7"/>
          <p:cNvPicPr>
            <a:picLocks noChangeAspect="1"/>
          </p:cNvPicPr>
          <p:nvPr/>
        </p:nvPicPr>
        <p:blipFill>
          <a:blip r:embed="rId6"/>
          <a:stretch>
            <a:fillRect/>
          </a:stretch>
        </p:blipFill>
        <p:spPr>
          <a:xfrm rot="16200000">
            <a:off x="5959363" y="4413117"/>
            <a:ext cx="560480" cy="371888"/>
          </a:xfrm>
          <a:prstGeom prst="rect">
            <a:avLst/>
          </a:prstGeom>
        </p:spPr>
      </p:pic>
      <p:sp>
        <p:nvSpPr>
          <p:cNvPr id="9" name="Minus 8"/>
          <p:cNvSpPr/>
          <p:nvPr/>
        </p:nvSpPr>
        <p:spPr>
          <a:xfrm rot="18040812">
            <a:off x="2351279" y="2136947"/>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rot="17906514">
            <a:off x="6196421" y="499992"/>
            <a:ext cx="2231597" cy="3750222"/>
          </a:xfrm>
          <a:prstGeom prst="rect">
            <a:avLst/>
          </a:prstGeom>
        </p:spPr>
      </p:pic>
      <p:pic>
        <p:nvPicPr>
          <p:cNvPr id="12" name="Picture 11"/>
          <p:cNvPicPr>
            <a:picLocks noChangeAspect="1"/>
          </p:cNvPicPr>
          <p:nvPr/>
        </p:nvPicPr>
        <p:blipFill>
          <a:blip r:embed="rId8"/>
          <a:stretch>
            <a:fillRect/>
          </a:stretch>
        </p:blipFill>
        <p:spPr>
          <a:xfrm>
            <a:off x="4081242" y="4082067"/>
            <a:ext cx="4401693" cy="128027"/>
          </a:xfrm>
          <a:prstGeom prst="rect">
            <a:avLst/>
          </a:prstGeom>
        </p:spPr>
      </p:pic>
      <p:sp>
        <p:nvSpPr>
          <p:cNvPr id="13" name="Isosceles Triangle 12"/>
          <p:cNvSpPr/>
          <p:nvPr/>
        </p:nvSpPr>
        <p:spPr>
          <a:xfrm>
            <a:off x="6053659" y="731758"/>
            <a:ext cx="371844" cy="32176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stretch>
            <a:fillRect/>
          </a:stretch>
        </p:blipFill>
        <p:spPr>
          <a:xfrm rot="14478038">
            <a:off x="4202902" y="3880121"/>
            <a:ext cx="304826" cy="283955"/>
          </a:xfrm>
          <a:prstGeom prst="rect">
            <a:avLst/>
          </a:prstGeom>
        </p:spPr>
      </p:pic>
      <p:pic>
        <p:nvPicPr>
          <p:cNvPr id="17" name="Picture 16"/>
          <p:cNvPicPr>
            <a:picLocks noChangeAspect="1"/>
          </p:cNvPicPr>
          <p:nvPr/>
        </p:nvPicPr>
        <p:blipFill>
          <a:blip r:embed="rId9"/>
          <a:stretch>
            <a:fillRect/>
          </a:stretch>
        </p:blipFill>
        <p:spPr>
          <a:xfrm rot="7257737">
            <a:off x="7993864" y="3887444"/>
            <a:ext cx="371151" cy="274649"/>
          </a:xfrm>
          <a:prstGeom prst="rect">
            <a:avLst/>
          </a:prstGeom>
        </p:spPr>
      </p:pic>
      <p:sp>
        <p:nvSpPr>
          <p:cNvPr id="2" name="Rectangle 1"/>
          <p:cNvSpPr/>
          <p:nvPr/>
        </p:nvSpPr>
        <p:spPr>
          <a:xfrm>
            <a:off x="1718878" y="270094"/>
            <a:ext cx="3225242" cy="461665"/>
          </a:xfrm>
          <a:prstGeom prst="rect">
            <a:avLst/>
          </a:prstGeom>
        </p:spPr>
        <p:txBody>
          <a:bodyPr wrap="none">
            <a:spAutoFit/>
          </a:bodyPr>
          <a:lstStyle/>
          <a:p>
            <a:r>
              <a:rPr lang="en-US" sz="2400" b="1">
                <a:solidFill>
                  <a:srgbClr val="FF0000"/>
                </a:solidFill>
              </a:rPr>
              <a:t>Nhận biết hình tam giác</a:t>
            </a:r>
          </a:p>
        </p:txBody>
      </p:sp>
      <p:sp>
        <p:nvSpPr>
          <p:cNvPr id="3" name="TextBox 2"/>
          <p:cNvSpPr txBox="1"/>
          <p:nvPr/>
        </p:nvSpPr>
        <p:spPr>
          <a:xfrm>
            <a:off x="4678906" y="1728770"/>
            <a:ext cx="418704" cy="646331"/>
          </a:xfrm>
          <a:prstGeom prst="rect">
            <a:avLst/>
          </a:prstGeom>
          <a:noFill/>
        </p:spPr>
        <p:txBody>
          <a:bodyPr wrap="none" rtlCol="0">
            <a:spAutoFit/>
          </a:bodyPr>
          <a:lstStyle/>
          <a:p>
            <a:r>
              <a:rPr lang="en-US" sz="3600" b="1">
                <a:solidFill>
                  <a:srgbClr val="7030A0"/>
                </a:solidFill>
              </a:rPr>
              <a:t>1</a:t>
            </a:r>
          </a:p>
        </p:txBody>
      </p:sp>
      <p:sp>
        <p:nvSpPr>
          <p:cNvPr id="10" name="Rectangle 9"/>
          <p:cNvSpPr/>
          <p:nvPr/>
        </p:nvSpPr>
        <p:spPr>
          <a:xfrm>
            <a:off x="7420616" y="1788847"/>
            <a:ext cx="418704" cy="646331"/>
          </a:xfrm>
          <a:prstGeom prst="rect">
            <a:avLst/>
          </a:prstGeom>
        </p:spPr>
        <p:txBody>
          <a:bodyPr wrap="none">
            <a:spAutoFit/>
          </a:bodyPr>
          <a:lstStyle/>
          <a:p>
            <a:pPr lvl="0"/>
            <a:r>
              <a:rPr lang="en-US" sz="3600" b="1">
                <a:solidFill>
                  <a:srgbClr val="7030A0"/>
                </a:solidFill>
              </a:rPr>
              <a:t>2</a:t>
            </a:r>
          </a:p>
        </p:txBody>
      </p:sp>
      <p:sp>
        <p:nvSpPr>
          <p:cNvPr id="15" name="Rectangle 14"/>
          <p:cNvSpPr/>
          <p:nvPr/>
        </p:nvSpPr>
        <p:spPr>
          <a:xfrm>
            <a:off x="6030229" y="4185855"/>
            <a:ext cx="418704" cy="646331"/>
          </a:xfrm>
          <a:prstGeom prst="rect">
            <a:avLst/>
          </a:prstGeom>
        </p:spPr>
        <p:txBody>
          <a:bodyPr wrap="none">
            <a:spAutoFit/>
          </a:bodyPr>
          <a:lstStyle/>
          <a:p>
            <a:pPr lvl="0"/>
            <a:r>
              <a:rPr lang="en-US" sz="3600" b="1">
                <a:solidFill>
                  <a:srgbClr val="7030A0"/>
                </a:solidFill>
              </a:rPr>
              <a:t>3</a:t>
            </a:r>
          </a:p>
        </p:txBody>
      </p:sp>
      <p:sp>
        <p:nvSpPr>
          <p:cNvPr id="21" name="Isosceles Triangle 20"/>
          <p:cNvSpPr/>
          <p:nvPr/>
        </p:nvSpPr>
        <p:spPr>
          <a:xfrm>
            <a:off x="4046790" y="497329"/>
            <a:ext cx="4385581" cy="36746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689117"/>
      </p:ext>
    </p:extLst>
  </p:cSld>
  <p:clrMapOvr>
    <a:masterClrMapping/>
  </p:clrMapOvr>
  <p:transition spd="slow" advTm="8106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barn(inVertical)">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fade">
                                      <p:cBhvr>
                                        <p:cTn id="68" dur="5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strips(down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Effect transition="in" filter="fade">
                                      <p:cBhvr>
                                        <p:cTn id="78" dur="500"/>
                                        <p:tgtEl>
                                          <p:spTgt spid="1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par>
                                <p:cTn id="84" presetID="6" presetClass="entr" presetSubtype="16"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par>
                                <p:cTn id="87" presetID="6" presetClass="entr" presetSubtype="16"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circle(in)">
                                      <p:cBhvr>
                                        <p:cTn id="89" dur="2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3">
                                            <p:txEl>
                                              <p:pRg st="0" end="0"/>
                                            </p:txEl>
                                          </p:spTgt>
                                        </p:tgtEl>
                                      </p:cBhvr>
                                    </p:animEffect>
                                    <p:set>
                                      <p:cBhvr>
                                        <p:cTn id="94" dur="1" fill="hold">
                                          <p:stCondLst>
                                            <p:cond delay="499"/>
                                          </p:stCondLst>
                                        </p:cTn>
                                        <p:tgtEl>
                                          <p:spTgt spid="3">
                                            <p:txEl>
                                              <p:pRg st="0" end="0"/>
                                            </p:txEl>
                                          </p:spTgt>
                                        </p:tgtEl>
                                        <p:attrNameLst>
                                          <p:attrName>style.visibility</p:attrName>
                                        </p:attrNameLst>
                                      </p:cBhvr>
                                      <p:to>
                                        <p:strVal val="hidden"/>
                                      </p:to>
                                    </p:set>
                                  </p:childTnLst>
                                </p:cTn>
                              </p:par>
                              <p:par>
                                <p:cTn id="95" presetID="14" presetClass="exit" presetSubtype="10" fill="hold" grpId="0" nodeType="withEffect">
                                  <p:stCondLst>
                                    <p:cond delay="0"/>
                                  </p:stCondLst>
                                  <p:childTnLst>
                                    <p:animEffect transition="out" filter="randombar(horizontal)">
                                      <p:cBhvr>
                                        <p:cTn id="96" dur="500"/>
                                        <p:tgtEl>
                                          <p:spTgt spid="10">
                                            <p:txEl>
                                              <p:pRg st="0" end="0"/>
                                            </p:txEl>
                                          </p:spTgt>
                                        </p:tgtEl>
                                      </p:cBhvr>
                                    </p:animEffect>
                                    <p:set>
                                      <p:cBhvr>
                                        <p:cTn id="97" dur="1" fill="hold">
                                          <p:stCondLst>
                                            <p:cond delay="499"/>
                                          </p:stCondLst>
                                        </p:cTn>
                                        <p:tgtEl>
                                          <p:spTgt spid="10">
                                            <p:txEl>
                                              <p:pRg st="0" end="0"/>
                                            </p:txEl>
                                          </p:spTgt>
                                        </p:tgtEl>
                                        <p:attrNameLst>
                                          <p:attrName>style.visibility</p:attrName>
                                        </p:attrNameLst>
                                      </p:cBhvr>
                                      <p:to>
                                        <p:strVal val="hidden"/>
                                      </p:to>
                                    </p:set>
                                  </p:childTnLst>
                                </p:cTn>
                              </p:par>
                              <p:par>
                                <p:cTn id="98" presetID="14" presetClass="exit" presetSubtype="10" fill="hold" grpId="0" nodeType="withEffect">
                                  <p:stCondLst>
                                    <p:cond delay="0"/>
                                  </p:stCondLst>
                                  <p:childTnLst>
                                    <p:animEffect transition="out" filter="randombar(horizontal)">
                                      <p:cBhvr>
                                        <p:cTn id="99" dur="500"/>
                                        <p:tgtEl>
                                          <p:spTgt spid="15">
                                            <p:txEl>
                                              <p:pRg st="0" end="0"/>
                                            </p:txEl>
                                          </p:spTgt>
                                        </p:tgtEl>
                                      </p:cBhvr>
                                    </p:animEffect>
                                    <p:set>
                                      <p:cBhvr>
                                        <p:cTn id="100"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xit" presetSubtype="10" fill="hold" nodeType="clickEffect">
                                  <p:stCondLst>
                                    <p:cond delay="0"/>
                                  </p:stCondLst>
                                  <p:childTnLst>
                                    <p:animEffect transition="out" filter="randombar(horizontal)">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4" presetClass="exit" presetSubtype="10" fill="hold" nodeType="withEffect">
                                  <p:stCondLst>
                                    <p:cond delay="0"/>
                                  </p:stCondLst>
                                  <p:childTnLst>
                                    <p:animEffect transition="out" filter="randombar(horizontal)">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4" presetClass="exit" presetSubtype="10" fill="hold" nodeType="withEffect">
                                  <p:stCondLst>
                                    <p:cond delay="0"/>
                                  </p:stCondLst>
                                  <p:childTnLst>
                                    <p:animEffect transition="out" filter="randombar(horizontal)">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14" presetClass="exit" presetSubtype="10" fill="hold" nodeType="withEffect">
                                  <p:stCondLst>
                                    <p:cond delay="0"/>
                                  </p:stCondLst>
                                  <p:childTnLst>
                                    <p:animEffect transition="out" filter="randombar(horizontal)">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4" presetClass="exit" presetSubtype="10" fill="hold" grpId="1" nodeType="withEffect">
                                  <p:stCondLst>
                                    <p:cond delay="0"/>
                                  </p:stCondLst>
                                  <p:childTnLst>
                                    <p:animEffect transition="out" filter="randombar(horizontal)">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par>
                                <p:cTn id="118" presetID="14" presetClass="exit" presetSubtype="10" fill="hold" grpId="1" nodeType="withEffect">
                                  <p:stCondLst>
                                    <p:cond delay="0"/>
                                  </p:stCondLst>
                                  <p:childTnLst>
                                    <p:animEffect transition="out" filter="randombar(horizontal)">
                                      <p:cBhvr>
                                        <p:cTn id="119" dur="500"/>
                                        <p:tgtEl>
                                          <p:spTgt spid="3">
                                            <p:txEl>
                                              <p:pRg st="0" end="0"/>
                                            </p:txEl>
                                          </p:spTgt>
                                        </p:tgtEl>
                                      </p:cBhvr>
                                    </p:animEffect>
                                    <p:set>
                                      <p:cBhvr>
                                        <p:cTn id="120" dur="1" fill="hold">
                                          <p:stCondLst>
                                            <p:cond delay="499"/>
                                          </p:stCondLst>
                                        </p:cTn>
                                        <p:tgtEl>
                                          <p:spTgt spid="3">
                                            <p:txEl>
                                              <p:pRg st="0" end="0"/>
                                            </p:txEl>
                                          </p:spTgt>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4" presetClass="exit" presetSubtype="10" fill="hold" grpId="1" nodeType="withEffect">
                                  <p:stCondLst>
                                    <p:cond delay="0"/>
                                  </p:stCondLst>
                                  <p:childTnLst>
                                    <p:animEffect transition="out" filter="randombar(horizontal)">
                                      <p:cBhvr>
                                        <p:cTn id="125" dur="500"/>
                                        <p:tgtEl>
                                          <p:spTgt spid="10">
                                            <p:txEl>
                                              <p:pRg st="0" end="0"/>
                                            </p:txEl>
                                          </p:spTgt>
                                        </p:tgtEl>
                                      </p:cBhvr>
                                    </p:animEffect>
                                    <p:set>
                                      <p:cBhvr>
                                        <p:cTn id="126" dur="1" fill="hold">
                                          <p:stCondLst>
                                            <p:cond delay="499"/>
                                          </p:stCondLst>
                                        </p:cTn>
                                        <p:tgtEl>
                                          <p:spTgt spid="10">
                                            <p:txEl>
                                              <p:pRg st="0" end="0"/>
                                            </p:txEl>
                                          </p:spTgt>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4" presetClass="exit" presetSubtype="10" fill="hold" grpId="1" nodeType="withEffect">
                                  <p:stCondLst>
                                    <p:cond delay="0"/>
                                  </p:stCondLst>
                                  <p:childTnLst>
                                    <p:animEffect transition="out" filter="randombar(horizontal)">
                                      <p:cBhvr>
                                        <p:cTn id="131" dur="500"/>
                                        <p:tgtEl>
                                          <p:spTgt spid="15">
                                            <p:txEl>
                                              <p:pRg st="0" end="0"/>
                                            </p:txEl>
                                          </p:spTgt>
                                        </p:tgtEl>
                                      </p:cBhvr>
                                    </p:animEffect>
                                    <p:set>
                                      <p:cBhvr>
                                        <p:cTn id="132" dur="1" fill="hold">
                                          <p:stCondLst>
                                            <p:cond delay="499"/>
                                          </p:stCondLst>
                                        </p:cTn>
                                        <p:tgtEl>
                                          <p:spTgt spid="15">
                                            <p:txEl>
                                              <p:pRg st="0" end="0"/>
                                            </p:txEl>
                                          </p:spTgt>
                                        </p:tgtEl>
                                        <p:attrNameLst>
                                          <p:attrName>style.visibility</p:attrName>
                                        </p:attrNameLst>
                                      </p:cBhvr>
                                      <p:to>
                                        <p:strVal val="hidden"/>
                                      </p:to>
                                    </p:set>
                                  </p:childTnLst>
                                </p:cTn>
                              </p:par>
                              <p:par>
                                <p:cTn id="133" presetID="14" presetClass="exit" presetSubtype="10" fill="hold" grpId="1" nodeType="withEffect">
                                  <p:stCondLst>
                                    <p:cond delay="0"/>
                                  </p:stCondLst>
                                  <p:childTnLst>
                                    <p:animEffect transition="out" filter="randombar(horizontal)">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17"/>
                                        </p:tgtEl>
                                      </p:cBhvr>
                                    </p:animEffect>
                                    <p:set>
                                      <p:cBhvr>
                                        <p:cTn id="141" dur="1" fill="hold">
                                          <p:stCondLst>
                                            <p:cond delay="499"/>
                                          </p:stCondLst>
                                        </p:cTn>
                                        <p:tgtEl>
                                          <p:spTgt spid="1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32" presetClass="emph" presetSubtype="0" fill="hold" grpId="2" nodeType="clickEffect">
                                  <p:stCondLst>
                                    <p:cond delay="0"/>
                                  </p:stCondLst>
                                  <p:childTnLst>
                                    <p:animRot by="120000">
                                      <p:cBhvr>
                                        <p:cTn id="149" dur="100" fill="hold">
                                          <p:stCondLst>
                                            <p:cond delay="0"/>
                                          </p:stCondLst>
                                        </p:cTn>
                                        <p:tgtEl>
                                          <p:spTgt spid="21"/>
                                        </p:tgtEl>
                                        <p:attrNameLst>
                                          <p:attrName>r</p:attrName>
                                        </p:attrNameLst>
                                      </p:cBhvr>
                                    </p:animRot>
                                    <p:animRot by="-240000">
                                      <p:cBhvr>
                                        <p:cTn id="150" dur="200" fill="hold">
                                          <p:stCondLst>
                                            <p:cond delay="200"/>
                                          </p:stCondLst>
                                        </p:cTn>
                                        <p:tgtEl>
                                          <p:spTgt spid="21"/>
                                        </p:tgtEl>
                                        <p:attrNameLst>
                                          <p:attrName>r</p:attrName>
                                        </p:attrNameLst>
                                      </p:cBhvr>
                                    </p:animRot>
                                    <p:animRot by="240000">
                                      <p:cBhvr>
                                        <p:cTn id="151" dur="200" fill="hold">
                                          <p:stCondLst>
                                            <p:cond delay="400"/>
                                          </p:stCondLst>
                                        </p:cTn>
                                        <p:tgtEl>
                                          <p:spTgt spid="21"/>
                                        </p:tgtEl>
                                        <p:attrNameLst>
                                          <p:attrName>r</p:attrName>
                                        </p:attrNameLst>
                                      </p:cBhvr>
                                    </p:animRot>
                                    <p:animRot by="-240000">
                                      <p:cBhvr>
                                        <p:cTn id="152" dur="200" fill="hold">
                                          <p:stCondLst>
                                            <p:cond delay="600"/>
                                          </p:stCondLst>
                                        </p:cTn>
                                        <p:tgtEl>
                                          <p:spTgt spid="21"/>
                                        </p:tgtEl>
                                        <p:attrNameLst>
                                          <p:attrName>r</p:attrName>
                                        </p:attrNameLst>
                                      </p:cBhvr>
                                    </p:animRot>
                                    <p:animRot by="120000">
                                      <p:cBhvr>
                                        <p:cTn id="15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3" grpId="0" build="allAtOnce"/>
      <p:bldP spid="3" grpId="1" build="allAtOnce"/>
      <p:bldP spid="10" grpId="0" build="allAtOnce"/>
      <p:bldP spid="10" grpId="1" build="allAtOnce"/>
      <p:bldP spid="15" grpId="0" build="allAtOnce"/>
      <p:bldP spid="15" grpId="1" build="allAtOnce"/>
      <p:bldP spid="21" grpId="0" animBg="1"/>
      <p:bldP spid="2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845546" cy="523220"/>
          </a:xfrm>
          <a:prstGeom prst="rect">
            <a:avLst/>
          </a:prstGeom>
          <a:noFill/>
        </p:spPr>
        <p:txBody>
          <a:bodyPr wrap="none" rtlCol="0">
            <a:spAutoFit/>
          </a:bodyPr>
          <a:lstStyle/>
          <a:p>
            <a:r>
              <a:rPr lang="en-US" sz="2800" b="1">
                <a:solidFill>
                  <a:srgbClr val="FF0000"/>
                </a:solidFill>
              </a:rPr>
              <a:t>Các con hãy kể tên các đồ vật có dạng hình tam giác</a:t>
            </a:r>
          </a:p>
        </p:txBody>
      </p:sp>
      <p:pic>
        <p:nvPicPr>
          <p:cNvPr id="1026" name="Picture 2" descr="kệ treo tường hình tam giác có móc treo kệ đựng đồ dùng trong nhà xinh xinh  kt 30x30x10 cm | Shopee Việt Nam"/>
          <p:cNvPicPr>
            <a:picLocks noChangeAspect="1" noChangeArrowheads="1"/>
          </p:cNvPicPr>
          <p:nvPr/>
        </p:nvPicPr>
        <p:blipFill>
          <a:blip r:embed="rId4"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381000" y="1358244"/>
            <a:ext cx="2898775" cy="2898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gấp, xếp hộp giấy hình tam giác mỏng bằng giấy origami | Hàngmớivề.co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0" y="2002768"/>
            <a:ext cx="2742045" cy="19605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162050" y="4398862"/>
            <a:ext cx="1534074" cy="369332"/>
          </a:xfrm>
          <a:prstGeom prst="rect">
            <a:avLst/>
          </a:prstGeom>
          <a:noFill/>
        </p:spPr>
        <p:txBody>
          <a:bodyPr wrap="none" rtlCol="0">
            <a:spAutoFit/>
          </a:bodyPr>
          <a:lstStyle/>
          <a:p>
            <a:r>
              <a:rPr lang="en-US" b="1">
                <a:solidFill>
                  <a:srgbClr val="0070C0"/>
                </a:solidFill>
              </a:rPr>
              <a:t>Kệ treo tường</a:t>
            </a:r>
          </a:p>
        </p:txBody>
      </p:sp>
      <p:sp>
        <p:nvSpPr>
          <p:cNvPr id="19" name="TextBox 18"/>
          <p:cNvSpPr txBox="1"/>
          <p:nvPr/>
        </p:nvSpPr>
        <p:spPr>
          <a:xfrm>
            <a:off x="6879070" y="4392204"/>
            <a:ext cx="1851148" cy="369332"/>
          </a:xfrm>
          <a:prstGeom prst="rect">
            <a:avLst/>
          </a:prstGeom>
          <a:noFill/>
        </p:spPr>
        <p:txBody>
          <a:bodyPr wrap="none" rtlCol="0">
            <a:spAutoFit/>
          </a:bodyPr>
          <a:lstStyle/>
          <a:p>
            <a:r>
              <a:rPr lang="en-US" b="1">
                <a:solidFill>
                  <a:srgbClr val="0070C0"/>
                </a:solidFill>
              </a:rPr>
              <a:t>Hộp quà tam giác</a:t>
            </a: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3522662" y="1358244"/>
            <a:ext cx="2552700" cy="2514600"/>
          </a:xfrm>
          <a:prstGeom prst="rect">
            <a:avLst/>
          </a:prstGeom>
        </p:spPr>
      </p:pic>
      <p:sp>
        <p:nvSpPr>
          <p:cNvPr id="3" name="TextBox 2"/>
          <p:cNvSpPr txBox="1"/>
          <p:nvPr/>
        </p:nvSpPr>
        <p:spPr>
          <a:xfrm>
            <a:off x="3758308" y="4384018"/>
            <a:ext cx="2090637" cy="369332"/>
          </a:xfrm>
          <a:prstGeom prst="rect">
            <a:avLst/>
          </a:prstGeom>
          <a:noFill/>
        </p:spPr>
        <p:txBody>
          <a:bodyPr wrap="none" rtlCol="0">
            <a:spAutoFit/>
          </a:bodyPr>
          <a:lstStyle/>
          <a:p>
            <a:r>
              <a:rPr lang="en-US" b="1">
                <a:solidFill>
                  <a:srgbClr val="0070C0"/>
                </a:solidFill>
              </a:rPr>
              <a:t>Biển báo giao thông</a:t>
            </a:r>
          </a:p>
        </p:txBody>
      </p:sp>
      <p:pic>
        <p:nvPicPr>
          <p:cNvPr id="5" name="Picture 4"/>
          <p:cNvPicPr>
            <a:picLocks noChangeAspect="1"/>
          </p:cNvPicPr>
          <p:nvPr/>
        </p:nvPicPr>
        <p:blipFill>
          <a:blip r:embed="rId7"/>
          <a:stretch>
            <a:fillRect/>
          </a:stretch>
        </p:blipFill>
        <p:spPr>
          <a:xfrm>
            <a:off x="8830901" y="1666875"/>
            <a:ext cx="3354622" cy="3354622"/>
          </a:xfrm>
          <a:prstGeom prst="rect">
            <a:avLst/>
          </a:prstGeom>
        </p:spPr>
      </p:pic>
      <p:sp>
        <p:nvSpPr>
          <p:cNvPr id="7" name="TextBox 6"/>
          <p:cNvSpPr txBox="1"/>
          <p:nvPr/>
        </p:nvSpPr>
        <p:spPr>
          <a:xfrm>
            <a:off x="10137816" y="4399237"/>
            <a:ext cx="1085682" cy="369332"/>
          </a:xfrm>
          <a:prstGeom prst="rect">
            <a:avLst/>
          </a:prstGeom>
          <a:noFill/>
        </p:spPr>
        <p:txBody>
          <a:bodyPr wrap="none" rtlCol="0">
            <a:spAutoFit/>
          </a:bodyPr>
          <a:lstStyle/>
          <a:p>
            <a:r>
              <a:rPr lang="en-US" b="1">
                <a:solidFill>
                  <a:srgbClr val="0070C0"/>
                </a:solidFill>
              </a:rPr>
              <a:t>Thước kẻ</a:t>
            </a:r>
          </a:p>
        </p:txBody>
      </p:sp>
    </p:spTree>
    <p:custDataLst>
      <p:tags r:id="rId1"/>
    </p:custDataLst>
    <p:extLst>
      <p:ext uri="{BB962C8B-B14F-4D97-AF65-F5344CB8AC3E}">
        <p14:creationId xmlns:p14="http://schemas.microsoft.com/office/powerpoint/2010/main" val="137813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6891">
        <p15:prstTrans prst="drape"/>
      </p:transition>
    </mc:Choice>
    <mc:Fallback xmlns="">
      <p:transition spd="slow" advTm="368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p:cTn id="36" dur="500" fill="hold"/>
                                        <p:tgtEl>
                                          <p:spTgt spid="1034"/>
                                        </p:tgtEl>
                                        <p:attrNameLst>
                                          <p:attrName>ppt_w</p:attrName>
                                        </p:attrNameLst>
                                      </p:cBhvr>
                                      <p:tavLst>
                                        <p:tav tm="0">
                                          <p:val>
                                            <p:fltVal val="0"/>
                                          </p:val>
                                        </p:tav>
                                        <p:tav tm="100000">
                                          <p:val>
                                            <p:strVal val="#ppt_w"/>
                                          </p:val>
                                        </p:tav>
                                      </p:tavLst>
                                    </p:anim>
                                    <p:anim calcmode="lin" valueType="num">
                                      <p:cBhvr>
                                        <p:cTn id="37" dur="500" fill="hold"/>
                                        <p:tgtEl>
                                          <p:spTgt spid="1034"/>
                                        </p:tgtEl>
                                        <p:attrNameLst>
                                          <p:attrName>ppt_h</p:attrName>
                                        </p:attrNameLst>
                                      </p:cBhvr>
                                      <p:tavLst>
                                        <p:tav tm="0">
                                          <p:val>
                                            <p:fltVal val="0"/>
                                          </p:val>
                                        </p:tav>
                                        <p:tav tm="100000">
                                          <p:val>
                                            <p:strVal val="#ppt_h"/>
                                          </p:val>
                                        </p:tav>
                                      </p:tavLst>
                                    </p:anim>
                                    <p:animEffect transition="in" filter="fade">
                                      <p:cBhvr>
                                        <p:cTn id="38" dur="500"/>
                                        <p:tgtEl>
                                          <p:spTgt spid="10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9"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76373" y="352425"/>
            <a:ext cx="5146089" cy="523220"/>
          </a:xfrm>
          <a:prstGeom prst="rect">
            <a:avLst/>
          </a:prstGeom>
        </p:spPr>
        <p:txBody>
          <a:bodyPr wrap="none">
            <a:spAutoFit/>
          </a:bodyPr>
          <a:lstStyle/>
          <a:p>
            <a:r>
              <a:rPr lang="en-US" sz="2800" b="1" dirty="0">
                <a:solidFill>
                  <a:srgbClr val="FF0000"/>
                </a:solidFill>
              </a:rPr>
              <a:t>So </a:t>
            </a:r>
            <a:r>
              <a:rPr lang="en-US" sz="2800" b="1" dirty="0" err="1">
                <a:solidFill>
                  <a:srgbClr val="FF0000"/>
                </a:solidFill>
              </a:rPr>
              <a:t>sánh</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tròn</a:t>
            </a:r>
            <a:r>
              <a:rPr lang="en-US" sz="2800" b="1" dirty="0">
                <a:solidFill>
                  <a:srgbClr val="FF0000"/>
                </a:solidFill>
              </a:rPr>
              <a:t> – </a:t>
            </a:r>
            <a:r>
              <a:rPr lang="en-US" sz="2800" b="1" dirty="0" err="1">
                <a:solidFill>
                  <a:srgbClr val="FF0000"/>
                </a:solidFill>
              </a:rPr>
              <a:t>hình</a:t>
            </a:r>
            <a:r>
              <a:rPr lang="en-US" sz="2800" b="1" dirty="0">
                <a:solidFill>
                  <a:srgbClr val="FF0000"/>
                </a:solidFill>
              </a:rPr>
              <a:t> tam </a:t>
            </a:r>
            <a:r>
              <a:rPr lang="en-US" sz="2800" b="1" dirty="0" err="1">
                <a:solidFill>
                  <a:srgbClr val="FF0000"/>
                </a:solidFill>
              </a:rPr>
              <a:t>giác</a:t>
            </a:r>
            <a:endParaRPr lang="en-US" sz="2800" b="1" dirty="0">
              <a:solidFill>
                <a:srgbClr val="FF0000"/>
              </a:solidFill>
            </a:endParaRPr>
          </a:p>
        </p:txBody>
      </p:sp>
      <p:pic>
        <p:nvPicPr>
          <p:cNvPr id="6" name="Picture 5"/>
          <p:cNvPicPr>
            <a:picLocks noChangeAspect="1"/>
          </p:cNvPicPr>
          <p:nvPr/>
        </p:nvPicPr>
        <p:blipFill>
          <a:blip r:embed="rId4"/>
          <a:stretch>
            <a:fillRect/>
          </a:stretch>
        </p:blipFill>
        <p:spPr>
          <a:xfrm>
            <a:off x="0" y="51046"/>
            <a:ext cx="1456369" cy="1005901"/>
          </a:xfrm>
          <a:prstGeom prst="rect">
            <a:avLst/>
          </a:prstGeom>
        </p:spPr>
      </p:pic>
      <p:sp>
        <p:nvSpPr>
          <p:cNvPr id="7" name="Oval 6"/>
          <p:cNvSpPr/>
          <p:nvPr/>
        </p:nvSpPr>
        <p:spPr>
          <a:xfrm>
            <a:off x="1276350" y="123825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23975" y="128587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6847898" y="1285875"/>
            <a:ext cx="4224894" cy="3639627"/>
          </a:xfrm>
          <a:prstGeom prst="rect">
            <a:avLst/>
          </a:prstGeom>
        </p:spPr>
      </p:pic>
      <p:pic>
        <p:nvPicPr>
          <p:cNvPr id="19" name="Picture 18"/>
          <p:cNvPicPr>
            <a:picLocks noChangeAspect="1"/>
          </p:cNvPicPr>
          <p:nvPr/>
        </p:nvPicPr>
        <p:blipFill>
          <a:blip r:embed="rId6"/>
          <a:stretch>
            <a:fillRect/>
          </a:stretch>
        </p:blipFill>
        <p:spPr>
          <a:xfrm>
            <a:off x="6771551" y="3083086"/>
            <a:ext cx="676715" cy="371888"/>
          </a:xfrm>
          <a:prstGeom prst="rect">
            <a:avLst/>
          </a:prstGeom>
        </p:spPr>
      </p:pic>
      <p:pic>
        <p:nvPicPr>
          <p:cNvPr id="20" name="Picture 19"/>
          <p:cNvPicPr>
            <a:picLocks noChangeAspect="1"/>
          </p:cNvPicPr>
          <p:nvPr/>
        </p:nvPicPr>
        <p:blipFill>
          <a:blip r:embed="rId7"/>
          <a:stretch>
            <a:fillRect/>
          </a:stretch>
        </p:blipFill>
        <p:spPr>
          <a:xfrm rot="10800000">
            <a:off x="10461156" y="2968787"/>
            <a:ext cx="682811" cy="371888"/>
          </a:xfrm>
          <a:prstGeom prst="rect">
            <a:avLst/>
          </a:prstGeom>
        </p:spPr>
      </p:pic>
      <p:pic>
        <p:nvPicPr>
          <p:cNvPr id="21" name="Picture 20"/>
          <p:cNvPicPr>
            <a:picLocks noChangeAspect="1"/>
          </p:cNvPicPr>
          <p:nvPr/>
        </p:nvPicPr>
        <p:blipFill>
          <a:blip r:embed="rId7"/>
          <a:stretch>
            <a:fillRect/>
          </a:stretch>
        </p:blipFill>
        <p:spPr>
          <a:xfrm rot="16200000">
            <a:off x="8798297" y="5212672"/>
            <a:ext cx="560480" cy="371888"/>
          </a:xfrm>
          <a:prstGeom prst="rect">
            <a:avLst/>
          </a:prstGeom>
        </p:spPr>
      </p:pic>
      <p:sp>
        <p:nvSpPr>
          <p:cNvPr id="22" name="Minus 21"/>
          <p:cNvSpPr/>
          <p:nvPr/>
        </p:nvSpPr>
        <p:spPr>
          <a:xfrm rot="18040812">
            <a:off x="5041588" y="2862803"/>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8"/>
          <a:stretch>
            <a:fillRect/>
          </a:stretch>
        </p:blipFill>
        <p:spPr>
          <a:xfrm rot="17906514">
            <a:off x="8887682" y="1222741"/>
            <a:ext cx="2237226" cy="3759681"/>
          </a:xfrm>
          <a:prstGeom prst="rect">
            <a:avLst/>
          </a:prstGeom>
        </p:spPr>
      </p:pic>
      <p:pic>
        <p:nvPicPr>
          <p:cNvPr id="24" name="Picture 23"/>
          <p:cNvPicPr>
            <a:picLocks noChangeAspect="1"/>
          </p:cNvPicPr>
          <p:nvPr/>
        </p:nvPicPr>
        <p:blipFill>
          <a:blip r:embed="rId9"/>
          <a:stretch>
            <a:fillRect/>
          </a:stretch>
        </p:blipFill>
        <p:spPr>
          <a:xfrm>
            <a:off x="6771551" y="4807923"/>
            <a:ext cx="4401693" cy="128027"/>
          </a:xfrm>
          <a:prstGeom prst="rect">
            <a:avLst/>
          </a:prstGeom>
        </p:spPr>
      </p:pic>
      <p:sp>
        <p:nvSpPr>
          <p:cNvPr id="25" name="Isosceles Triangle 24"/>
          <p:cNvSpPr/>
          <p:nvPr/>
        </p:nvSpPr>
        <p:spPr>
          <a:xfrm>
            <a:off x="8786309" y="1466850"/>
            <a:ext cx="285750" cy="2686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0"/>
          <a:stretch>
            <a:fillRect/>
          </a:stretch>
        </p:blipFill>
        <p:spPr>
          <a:xfrm rot="14478038">
            <a:off x="6893211" y="4605977"/>
            <a:ext cx="304826" cy="283955"/>
          </a:xfrm>
          <a:prstGeom prst="rect">
            <a:avLst/>
          </a:prstGeom>
        </p:spPr>
      </p:pic>
      <p:pic>
        <p:nvPicPr>
          <p:cNvPr id="27" name="Picture 26"/>
          <p:cNvPicPr>
            <a:picLocks noChangeAspect="1"/>
          </p:cNvPicPr>
          <p:nvPr/>
        </p:nvPicPr>
        <p:blipFill>
          <a:blip r:embed="rId10"/>
          <a:stretch>
            <a:fillRect/>
          </a:stretch>
        </p:blipFill>
        <p:spPr>
          <a:xfrm rot="7594687">
            <a:off x="10684173" y="4613300"/>
            <a:ext cx="371151" cy="274649"/>
          </a:xfrm>
          <a:prstGeom prst="rect">
            <a:avLst/>
          </a:prstGeom>
        </p:spPr>
      </p:pic>
      <p:sp>
        <p:nvSpPr>
          <p:cNvPr id="17" name="Rectangle 16"/>
          <p:cNvSpPr/>
          <p:nvPr/>
        </p:nvSpPr>
        <p:spPr>
          <a:xfrm>
            <a:off x="4933661" y="370126"/>
            <a:ext cx="2587568" cy="523220"/>
          </a:xfrm>
          <a:prstGeom prst="rect">
            <a:avLst/>
          </a:prstGeom>
        </p:spPr>
        <p:txBody>
          <a:bodyPr wrap="none">
            <a:spAutoFit/>
          </a:bodyPr>
          <a:lstStyle/>
          <a:p>
            <a:r>
              <a:rPr lang="en-US" sz="2800" b="1" dirty="0" err="1">
                <a:solidFill>
                  <a:srgbClr val="FF0000"/>
                </a:solidFill>
              </a:rPr>
              <a:t>Điểm</a:t>
            </a:r>
            <a:r>
              <a:rPr lang="en-US" sz="2800" b="1" dirty="0">
                <a:solidFill>
                  <a:srgbClr val="FF0000"/>
                </a:solidFill>
              </a:rPr>
              <a:t> </a:t>
            </a:r>
            <a:r>
              <a:rPr lang="en-US" sz="2800" b="1" dirty="0" err="1">
                <a:solidFill>
                  <a:srgbClr val="FF0000"/>
                </a:solidFill>
              </a:rPr>
              <a:t>khác</a:t>
            </a:r>
            <a:r>
              <a:rPr lang="en-US" sz="2800" b="1" dirty="0">
                <a:solidFill>
                  <a:srgbClr val="FF0000"/>
                </a:solidFill>
              </a:rPr>
              <a:t> </a:t>
            </a:r>
            <a:r>
              <a:rPr lang="en-US" sz="2800" b="1" dirty="0" err="1">
                <a:solidFill>
                  <a:srgbClr val="FF0000"/>
                </a:solidFill>
              </a:rPr>
              <a:t>nhau</a:t>
            </a:r>
            <a:endParaRPr lang="en-US" sz="2800" b="1" dirty="0">
              <a:solidFill>
                <a:srgbClr val="FF0000"/>
              </a:solidFill>
            </a:endParaRPr>
          </a:p>
        </p:txBody>
      </p:sp>
      <p:sp>
        <p:nvSpPr>
          <p:cNvPr id="28" name="Rectangle 27"/>
          <p:cNvSpPr/>
          <p:nvPr/>
        </p:nvSpPr>
        <p:spPr>
          <a:xfrm>
            <a:off x="4733286" y="264831"/>
            <a:ext cx="2787943" cy="523220"/>
          </a:xfrm>
          <a:prstGeom prst="rect">
            <a:avLst/>
          </a:prstGeom>
        </p:spPr>
        <p:txBody>
          <a:bodyPr wrap="none">
            <a:spAutoFit/>
          </a:bodyPr>
          <a:lstStyle/>
          <a:p>
            <a:r>
              <a:rPr lang="en-US" sz="2800" b="1" dirty="0" err="1">
                <a:solidFill>
                  <a:srgbClr val="FF0000"/>
                </a:solidFill>
              </a:rPr>
              <a:t>Điểm</a:t>
            </a:r>
            <a:r>
              <a:rPr lang="en-US" sz="2800" b="1" dirty="0">
                <a:solidFill>
                  <a:srgbClr val="FF0000"/>
                </a:solidFill>
              </a:rPr>
              <a:t> </a:t>
            </a:r>
            <a:r>
              <a:rPr lang="en-US" sz="2800" b="1" dirty="0" err="1">
                <a:solidFill>
                  <a:srgbClr val="FF0000"/>
                </a:solidFill>
              </a:rPr>
              <a:t>giống</a:t>
            </a:r>
            <a:r>
              <a:rPr lang="en-US" sz="2800" b="1" dirty="0">
                <a:solidFill>
                  <a:srgbClr val="FF0000"/>
                </a:solidFill>
              </a:rPr>
              <a:t> </a:t>
            </a:r>
            <a:r>
              <a:rPr lang="en-US" sz="2800" b="1" dirty="0" err="1">
                <a:solidFill>
                  <a:srgbClr val="FF0000"/>
                </a:solidFill>
              </a:rPr>
              <a:t>nhau</a:t>
            </a:r>
            <a:endParaRPr lang="en-US" sz="2800" b="1" dirty="0">
              <a:solidFill>
                <a:srgbClr val="FF0000"/>
              </a:solidFill>
            </a:endParaRPr>
          </a:p>
        </p:txBody>
      </p:sp>
    </p:spTree>
    <p:custDataLst>
      <p:tags r:id="rId1"/>
    </p:custDataLst>
    <p:extLst>
      <p:ext uri="{BB962C8B-B14F-4D97-AF65-F5344CB8AC3E}">
        <p14:creationId xmlns:p14="http://schemas.microsoft.com/office/powerpoint/2010/main" val="248827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837">
        <p15:prstTrans prst="peelOff"/>
      </p:transition>
    </mc:Choice>
    <mc:Fallback xmlns="">
      <p:transition spd="slow" advTm="618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par>
                                <p:cTn id="93" presetID="6" presetClass="entr" presetSubtype="16"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ircle(in)">
                                      <p:cBhvr>
                                        <p:cTn id="95" dur="2000"/>
                                        <p:tgtEl>
                                          <p:spTgt spid="26"/>
                                        </p:tgtEl>
                                      </p:cBhvr>
                                    </p:animEffect>
                                  </p:childTnLst>
                                </p:cTn>
                              </p:par>
                              <p:par>
                                <p:cTn id="96" presetID="6"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ircle(in)">
                                      <p:cBhvr>
                                        <p:cTn id="98" dur="20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grpId="1" nodeType="clickEffect">
                                  <p:stCondLst>
                                    <p:cond delay="0"/>
                                  </p:stCondLst>
                                  <p:childTnLst>
                                    <p:animEffect transition="out" filter="circle(out)">
                                      <p:cBhvr>
                                        <p:cTn id="102" dur="2000"/>
                                        <p:tgtEl>
                                          <p:spTgt spid="25"/>
                                        </p:tgtEl>
                                      </p:cBhvr>
                                    </p:animEffect>
                                    <p:set>
                                      <p:cBhvr>
                                        <p:cTn id="103" dur="1" fill="hold">
                                          <p:stCondLst>
                                            <p:cond delay="1999"/>
                                          </p:stCondLst>
                                        </p:cTn>
                                        <p:tgtEl>
                                          <p:spTgt spid="25"/>
                                        </p:tgtEl>
                                        <p:attrNameLst>
                                          <p:attrName>style.visibility</p:attrName>
                                        </p:attrNameLst>
                                      </p:cBhvr>
                                      <p:to>
                                        <p:strVal val="hidden"/>
                                      </p:to>
                                    </p:set>
                                  </p:childTnLst>
                                </p:cTn>
                              </p:par>
                              <p:par>
                                <p:cTn id="104" presetID="6" presetClass="exit" presetSubtype="32" fill="hold" nodeType="withEffect">
                                  <p:stCondLst>
                                    <p:cond delay="0"/>
                                  </p:stCondLst>
                                  <p:childTnLst>
                                    <p:animEffect transition="out" filter="circle(out)">
                                      <p:cBhvr>
                                        <p:cTn id="105" dur="2000"/>
                                        <p:tgtEl>
                                          <p:spTgt spid="26"/>
                                        </p:tgtEl>
                                      </p:cBhvr>
                                    </p:animEffect>
                                    <p:set>
                                      <p:cBhvr>
                                        <p:cTn id="106" dur="1" fill="hold">
                                          <p:stCondLst>
                                            <p:cond delay="1999"/>
                                          </p:stCondLst>
                                        </p:cTn>
                                        <p:tgtEl>
                                          <p:spTgt spid="26"/>
                                        </p:tgtEl>
                                        <p:attrNameLst>
                                          <p:attrName>style.visibility</p:attrName>
                                        </p:attrNameLst>
                                      </p:cBhvr>
                                      <p:to>
                                        <p:strVal val="hidden"/>
                                      </p:to>
                                    </p:set>
                                  </p:childTnLst>
                                </p:cTn>
                              </p:par>
                              <p:par>
                                <p:cTn id="107" presetID="6" presetClass="exit" presetSubtype="32" fill="hold" nodeType="withEffect">
                                  <p:stCondLst>
                                    <p:cond delay="0"/>
                                  </p:stCondLst>
                                  <p:childTnLst>
                                    <p:animEffect transition="out" filter="circle(out)">
                                      <p:cBhvr>
                                        <p:cTn id="108" dur="2000"/>
                                        <p:tgtEl>
                                          <p:spTgt spid="27"/>
                                        </p:tgtEl>
                                      </p:cBhvr>
                                    </p:animEffect>
                                    <p:set>
                                      <p:cBhvr>
                                        <p:cTn id="109" dur="1" fill="hold">
                                          <p:stCondLst>
                                            <p:cond delay="19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2000"/>
                                        <p:tgtEl>
                                          <p:spTgt spid="7"/>
                                        </p:tgtEl>
                                      </p:cBhvr>
                                    </p:animEffect>
                                    <p:set>
                                      <p:cBhvr>
                                        <p:cTn id="114" dur="1" fill="hold">
                                          <p:stCondLst>
                                            <p:cond delay="1999"/>
                                          </p:stCondLst>
                                        </p:cTn>
                                        <p:tgtEl>
                                          <p:spTgt spid="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grpId="2" nodeType="clickEffect">
                                  <p:stCondLst>
                                    <p:cond delay="0"/>
                                  </p:stCondLst>
                                  <p:childTnLst>
                                    <p:animEffect transition="out" filter="randombar(horizontal)">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4" presetClass="exit" presetSubtype="10" fill="hold"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nodeType="withEffect">
                                  <p:stCondLst>
                                    <p:cond delay="0"/>
                                  </p:stCondLst>
                                  <p:childTnLst>
                                    <p:animEffect transition="out" filter="randombar(horizontal)">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4" presetClass="exit" presetSubtype="10" fill="hold" nodeType="withEffect">
                                  <p:stCondLst>
                                    <p:cond delay="0"/>
                                  </p:stCondLst>
                                  <p:childTnLst>
                                    <p:animEffect transition="out" filter="randombar(horizontal)">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4" presetClass="exit" presetSubtype="10" fill="hold" nodeType="withEffect">
                                  <p:stCondLst>
                                    <p:cond delay="0"/>
                                  </p:stCondLst>
                                  <p:childTnLst>
                                    <p:animEffect transition="out" filter="randombar(horizontal)">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4" presetClass="exit" presetSubtype="10" fill="hold" grpId="2" nodeType="withEffect">
                                  <p:stCondLst>
                                    <p:cond delay="0"/>
                                  </p:stCondLst>
                                  <p:childTnLst>
                                    <p:animEffect transition="out" filter="randombar(horizontal)">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35" presetClass="path" presetSubtype="0" accel="50000" decel="50000" fill="hold" grpId="1" nodeType="clickEffect">
                                  <p:stCondLst>
                                    <p:cond delay="0"/>
                                  </p:stCondLst>
                                  <p:childTnLst>
                                    <p:animMotion origin="layout" path="M 1.25E-6 -3.33333E-6 L -0.25 -3.33333E-6 " pathEditMode="relative" rAng="0" ptsTypes="AA">
                                      <p:cBhvr>
                                        <p:cTn id="147" dur="2000" fill="hold"/>
                                        <p:tgtEl>
                                          <p:spTgt spid="8"/>
                                        </p:tgtEl>
                                        <p:attrNameLst>
                                          <p:attrName>ppt_x</p:attrName>
                                          <p:attrName>ppt_y</p:attrName>
                                        </p:attrNameLst>
                                      </p:cBhvr>
                                      <p:rCtr x="-12500" y="0"/>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grpId="2" nodeType="clickEffect">
                                  <p:stCondLst>
                                    <p:cond delay="0"/>
                                  </p:stCondLst>
                                  <p:childTnLst>
                                    <p:animMotion origin="layout" path="M 1.25E-6 -3.33333E-6 L 0.0375 0.01621 " pathEditMode="relative" rAng="0" ptsTypes="AA">
                                      <p:cBhvr>
                                        <p:cTn id="151" dur="2000" fill="hold"/>
                                        <p:tgtEl>
                                          <p:spTgt spid="8"/>
                                        </p:tgtEl>
                                        <p:attrNameLst>
                                          <p:attrName>ppt_x</p:attrName>
                                          <p:attrName>ppt_y</p:attrName>
                                        </p:attrNameLst>
                                      </p:cBhvr>
                                      <p:rCtr x="1875" y="810"/>
                                    </p:animMotion>
                                  </p:childTnLst>
                                </p:cTn>
                              </p:par>
                            </p:childTnLst>
                          </p:cTn>
                        </p:par>
                      </p:childTnLst>
                    </p:cTn>
                  </p:par>
                  <p:par>
                    <p:cTn id="152" fill="hold">
                      <p:stCondLst>
                        <p:cond delay="indefinite"/>
                      </p:stCondLst>
                      <p:childTnLst>
                        <p:par>
                          <p:cTn id="153" fill="hold">
                            <p:stCondLst>
                              <p:cond delay="0"/>
                            </p:stCondLst>
                            <p:childTnLst>
                              <p:par>
                                <p:cTn id="154" presetID="32" presetClass="emph" presetSubtype="0" fill="hold" nodeType="clickEffect">
                                  <p:stCondLst>
                                    <p:cond delay="0"/>
                                  </p:stCondLst>
                                  <p:childTnLst>
                                    <p:animRot by="120000">
                                      <p:cBhvr>
                                        <p:cTn id="155" dur="100" fill="hold">
                                          <p:stCondLst>
                                            <p:cond delay="0"/>
                                          </p:stCondLst>
                                        </p:cTn>
                                        <p:tgtEl>
                                          <p:spTgt spid="18"/>
                                        </p:tgtEl>
                                        <p:attrNameLst>
                                          <p:attrName>r</p:attrName>
                                        </p:attrNameLst>
                                      </p:cBhvr>
                                    </p:animRot>
                                    <p:animRot by="-240000">
                                      <p:cBhvr>
                                        <p:cTn id="156" dur="200" fill="hold">
                                          <p:stCondLst>
                                            <p:cond delay="200"/>
                                          </p:stCondLst>
                                        </p:cTn>
                                        <p:tgtEl>
                                          <p:spTgt spid="18"/>
                                        </p:tgtEl>
                                        <p:attrNameLst>
                                          <p:attrName>r</p:attrName>
                                        </p:attrNameLst>
                                      </p:cBhvr>
                                    </p:animRot>
                                    <p:animRot by="240000">
                                      <p:cBhvr>
                                        <p:cTn id="157" dur="200" fill="hold">
                                          <p:stCondLst>
                                            <p:cond delay="400"/>
                                          </p:stCondLst>
                                        </p:cTn>
                                        <p:tgtEl>
                                          <p:spTgt spid="18"/>
                                        </p:tgtEl>
                                        <p:attrNameLst>
                                          <p:attrName>r</p:attrName>
                                        </p:attrNameLst>
                                      </p:cBhvr>
                                    </p:animRot>
                                    <p:animRot by="-240000">
                                      <p:cBhvr>
                                        <p:cTn id="158" dur="200" fill="hold">
                                          <p:stCondLst>
                                            <p:cond delay="600"/>
                                          </p:stCondLst>
                                        </p:cTn>
                                        <p:tgtEl>
                                          <p:spTgt spid="18"/>
                                        </p:tgtEl>
                                        <p:attrNameLst>
                                          <p:attrName>r</p:attrName>
                                        </p:attrNameLst>
                                      </p:cBhvr>
                                    </p:animRot>
                                    <p:animRot by="120000">
                                      <p:cBhvr>
                                        <p:cTn id="159" dur="200" fill="hold">
                                          <p:stCondLst>
                                            <p:cond delay="800"/>
                                          </p:stCondLst>
                                        </p:cTn>
                                        <p:tgtEl>
                                          <p:spTgt spid="1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4" presetClass="exit" presetSubtype="10" fill="hold" grpId="1" nodeType="clickEffect">
                                  <p:stCondLst>
                                    <p:cond delay="0"/>
                                  </p:stCondLst>
                                  <p:childTnLst>
                                    <p:animEffect transition="out" filter="randombar(horizontal)">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ppt_w</p:attrName>
                                        </p:attrNameLst>
                                      </p:cBhvr>
                                      <p:tavLst>
                                        <p:tav tm="0">
                                          <p:val>
                                            <p:fltVal val="0"/>
                                          </p:val>
                                        </p:tav>
                                        <p:tav tm="100000">
                                          <p:val>
                                            <p:strVal val="#ppt_w"/>
                                          </p:val>
                                        </p:tav>
                                      </p:tavLst>
                                    </p:anim>
                                    <p:anim calcmode="lin" valueType="num">
                                      <p:cBhvr>
                                        <p:cTn id="170" dur="500" fill="hold"/>
                                        <p:tgtEl>
                                          <p:spTgt spid="28"/>
                                        </p:tgtEl>
                                        <p:attrNameLst>
                                          <p:attrName>ppt_h</p:attrName>
                                        </p:attrNameLst>
                                      </p:cBhvr>
                                      <p:tavLst>
                                        <p:tav tm="0">
                                          <p:val>
                                            <p:fltVal val="0"/>
                                          </p:val>
                                        </p:tav>
                                        <p:tav tm="100000">
                                          <p:val>
                                            <p:strVal val="#ppt_h"/>
                                          </p:val>
                                        </p:tav>
                                      </p:tavLst>
                                    </p:anim>
                                    <p:animEffect transition="in" filter="fade">
                                      <p:cBhvr>
                                        <p:cTn id="1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22" grpId="0" animBg="1"/>
      <p:bldP spid="22" grpId="2" animBg="1"/>
      <p:bldP spid="25" grpId="0" animBg="1"/>
      <p:bldP spid="25" grpId="1" animBg="1"/>
      <p:bldP spid="25" grpId="2" animBg="1"/>
      <p:bldP spid="17" grpId="0"/>
      <p:bldP spid="1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40200" y="2260600"/>
            <a:ext cx="4351319" cy="1569660"/>
          </a:xfrm>
          <a:prstGeom prst="rect">
            <a:avLst/>
          </a:prstGeom>
          <a:noFill/>
        </p:spPr>
        <p:txBody>
          <a:bodyPr wrap="none" rtlCol="0">
            <a:spAutoFit/>
          </a:bodyPr>
          <a:lstStyle/>
          <a:p>
            <a:r>
              <a:rPr lang="en-US" sz="9600" b="1">
                <a:solidFill>
                  <a:srgbClr val="FF0000"/>
                </a:solidFill>
              </a:rPr>
              <a:t>Trò chơi</a:t>
            </a:r>
          </a:p>
        </p:txBody>
      </p:sp>
    </p:spTree>
    <p:custDataLst>
      <p:tags r:id="rId1"/>
    </p:custDataLst>
    <p:extLst>
      <p:ext uri="{BB962C8B-B14F-4D97-AF65-F5344CB8AC3E}">
        <p14:creationId xmlns:p14="http://schemas.microsoft.com/office/powerpoint/2010/main" val="393029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78">
        <p15:prstTrans prst="fracture"/>
      </p:transition>
    </mc:Choice>
    <mc:Fallback xmlns="">
      <p:transition spd="slow" advTm="12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0" end="0"/>
                                            </p:txEl>
                                          </p:spTgt>
                                        </p:tgtEl>
                                        <p:attrNameLst>
                                          <p:attrName>ppt_x</p:attrName>
                                          <p:attrName>ppt_y</p:attrName>
                                        </p:attrNameLst>
                                      </p:cBhvr>
                                    </p:animMotion>
                                    <p:animRot by="1500000">
                                      <p:cBhvr>
                                        <p:cTn id="14" dur="125" fill="hold">
                                          <p:stCondLst>
                                            <p:cond delay="0"/>
                                          </p:stCondLst>
                                        </p:cTn>
                                        <p:tgtEl>
                                          <p:spTgt spid="4">
                                            <p:txEl>
                                              <p:pRg st="0" end="0"/>
                                            </p:txEl>
                                          </p:spTgt>
                                        </p:tgtEl>
                                        <p:attrNameLst>
                                          <p:attrName>r</p:attrName>
                                        </p:attrNameLst>
                                      </p:cBhvr>
                                    </p:animRot>
                                    <p:animRot by="-1500000">
                                      <p:cBhvr>
                                        <p:cTn id="15" dur="125" fill="hold">
                                          <p:stCondLst>
                                            <p:cond delay="125"/>
                                          </p:stCondLst>
                                        </p:cTn>
                                        <p:tgtEl>
                                          <p:spTgt spid="4">
                                            <p:txEl>
                                              <p:pRg st="0" end="0"/>
                                            </p:txEl>
                                          </p:spTgt>
                                        </p:tgtEl>
                                        <p:attrNameLst>
                                          <p:attrName>r</p:attrName>
                                        </p:attrNameLst>
                                      </p:cBhvr>
                                    </p:animRot>
                                    <p:animRot by="-1500000">
                                      <p:cBhvr>
                                        <p:cTn id="16" dur="125" fill="hold">
                                          <p:stCondLst>
                                            <p:cond delay="250"/>
                                          </p:stCondLst>
                                        </p:cTn>
                                        <p:tgtEl>
                                          <p:spTgt spid="4">
                                            <p:txEl>
                                              <p:pRg st="0" end="0"/>
                                            </p:txEl>
                                          </p:spTgt>
                                        </p:tgtEl>
                                        <p:attrNameLst>
                                          <p:attrName>r</p:attrName>
                                        </p:attrNameLst>
                                      </p:cBhvr>
                                    </p:animRot>
                                    <p:animRot by="1500000">
                                      <p:cBhvr>
                                        <p:cTn id="17" dur="125" fill="hold">
                                          <p:stCondLst>
                                            <p:cond delay="375"/>
                                          </p:stCondLst>
                                        </p:cTn>
                                        <p:tgtEl>
                                          <p:spTgt spid="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2.2|4.7|1.9|4.3"/>
</p:tagLst>
</file>

<file path=ppt/tags/tag10.xml><?xml version="1.0" encoding="utf-8"?>
<p:tagLst xmlns:a="http://schemas.openxmlformats.org/drawingml/2006/main" xmlns:r="http://schemas.openxmlformats.org/officeDocument/2006/relationships" xmlns:p="http://schemas.openxmlformats.org/presentationml/2006/main">
  <p:tag name="TIMING" val="|0.9|3.3"/>
</p:tagLst>
</file>

<file path=ppt/tags/tag11.xml><?xml version="1.0" encoding="utf-8"?>
<p:tagLst xmlns:a="http://schemas.openxmlformats.org/drawingml/2006/main" xmlns:r="http://schemas.openxmlformats.org/officeDocument/2006/relationships" xmlns:p="http://schemas.openxmlformats.org/presentationml/2006/main">
  <p:tag name="TIMING" val="|2.2|2.4|1.7|1.8|2.2|3.5|6.4|11.1"/>
</p:tagLst>
</file>

<file path=ppt/tags/tag12.xml><?xml version="1.0" encoding="utf-8"?>
<p:tagLst xmlns:a="http://schemas.openxmlformats.org/drawingml/2006/main" xmlns:r="http://schemas.openxmlformats.org/officeDocument/2006/relationships" xmlns:p="http://schemas.openxmlformats.org/presentationml/2006/main">
  <p:tag name="TIMING" val="|3.3|1.9|0.8|1.8|0.8|2|0.8|2.3|2.1|6.4|11.2"/>
</p:tagLst>
</file>

<file path=ppt/tags/tag13.xml><?xml version="1.0" encoding="utf-8"?>
<p:tagLst xmlns:a="http://schemas.openxmlformats.org/drawingml/2006/main" xmlns:r="http://schemas.openxmlformats.org/officeDocument/2006/relationships" xmlns:p="http://schemas.openxmlformats.org/presentationml/2006/main">
  <p:tag name="TIMING" val="|1.2|6.5|3.3|3.4|3.3|2.4|6.8|14.5"/>
</p:tagLst>
</file>

<file path=ppt/tags/tag14.xml><?xml version="1.0" encoding="utf-8"?>
<p:tagLst xmlns:a="http://schemas.openxmlformats.org/drawingml/2006/main" xmlns:r="http://schemas.openxmlformats.org/officeDocument/2006/relationships" xmlns:p="http://schemas.openxmlformats.org/presentationml/2006/main">
  <p:tag name="TIMING" val="|0.3|1.5|1.9|0.9"/>
</p:tagLst>
</file>

<file path=ppt/tags/tag15.xml><?xml version="1.0" encoding="utf-8"?>
<p:tagLst xmlns:a="http://schemas.openxmlformats.org/drawingml/2006/main" xmlns:r="http://schemas.openxmlformats.org/officeDocument/2006/relationships" xmlns:p="http://schemas.openxmlformats.org/presentationml/2006/main">
  <p:tag name="TIMING" val="|9.5|0.5|6.1|13.4|3.3"/>
</p:tagLst>
</file>

<file path=ppt/tags/tag16.xml><?xml version="1.0" encoding="utf-8"?>
<p:tagLst xmlns:a="http://schemas.openxmlformats.org/drawingml/2006/main" xmlns:r="http://schemas.openxmlformats.org/officeDocument/2006/relationships" xmlns:p="http://schemas.openxmlformats.org/presentationml/2006/main">
  <p:tag name="TIMING" val="|6.5|1.8|6.2|9.3|3.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4|2.5|30.6|18.3|0.9|4.2"/>
</p:tagLst>
</file>

<file path=ppt/tags/tag4.xml><?xml version="1.0" encoding="utf-8"?>
<p:tagLst xmlns:a="http://schemas.openxmlformats.org/drawingml/2006/main" xmlns:r="http://schemas.openxmlformats.org/officeDocument/2006/relationships" xmlns:p="http://schemas.openxmlformats.org/presentationml/2006/main">
  <p:tag name="TIMING" val="|1.1|10.6|5.9|5.6|5.2"/>
</p:tagLst>
</file>

<file path=ppt/tags/tag5.xml><?xml version="1.0" encoding="utf-8"?>
<p:tagLst xmlns:a="http://schemas.openxmlformats.org/drawingml/2006/main" xmlns:r="http://schemas.openxmlformats.org/officeDocument/2006/relationships" xmlns:p="http://schemas.openxmlformats.org/presentationml/2006/main">
  <p:tag name="TIMING" val="|4.3"/>
</p:tagLst>
</file>

<file path=ppt/tags/tag6.xml><?xml version="1.0" encoding="utf-8"?>
<p:tagLst xmlns:a="http://schemas.openxmlformats.org/drawingml/2006/main" xmlns:r="http://schemas.openxmlformats.org/officeDocument/2006/relationships" xmlns:p="http://schemas.openxmlformats.org/presentationml/2006/main">
  <p:tag name="TIMING" val="|0.3|31.2|10.4|0.9|0.9|1.4|0.9|1.4|1|10.5|6.2|0.8|0.8|7.6"/>
</p:tagLst>
</file>

<file path=ppt/tags/tag7.xml><?xml version="1.0" encoding="utf-8"?>
<p:tagLst xmlns:a="http://schemas.openxmlformats.org/drawingml/2006/main" xmlns:r="http://schemas.openxmlformats.org/officeDocument/2006/relationships" xmlns:p="http://schemas.openxmlformats.org/presentationml/2006/main">
  <p:tag name="TIMING" val="|0|7.8|6.1|8.3|3"/>
</p:tagLst>
</file>

<file path=ppt/tags/tag8.xml><?xml version="1.0" encoding="utf-8"?>
<p:tagLst xmlns:a="http://schemas.openxmlformats.org/drawingml/2006/main" xmlns:r="http://schemas.openxmlformats.org/officeDocument/2006/relationships" xmlns:p="http://schemas.openxmlformats.org/presentationml/2006/main">
  <p:tag name="TIMING" val="|0.3|5.5|13.1|4|1|0.7|0.7|3.1|5.6|1.4|1.1|3.8|2.2|2.3"/>
</p:tagLst>
</file>

<file path=ppt/tags/tag9.xml><?xml version="1.0" encoding="utf-8"?>
<p:tagLst xmlns:a="http://schemas.openxmlformats.org/drawingml/2006/main" xmlns:r="http://schemas.openxmlformats.org/officeDocument/2006/relationships" xmlns:p="http://schemas.openxmlformats.org/presentationml/2006/main">
  <p:tag name="TIMING" val="|4.2|2.1|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TotalTime>
  <Words>305</Words>
  <Application>Microsoft Office PowerPoint</Application>
  <PresentationFormat>Widescreen</PresentationFormat>
  <Paragraphs>55</Paragraphs>
  <Slides>17</Slides>
  <Notes>0</Notes>
  <HiddenSlides>0</HiddenSlides>
  <MMClips>5</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微软雅黑</vt:lpstr>
      <vt:lpstr>Arial</vt:lpstr>
      <vt:lpstr>Calibri</vt:lpstr>
      <vt:lpstr>Calibri Light</vt:lpstr>
      <vt:lpstr>HP-005</vt:lpstr>
      <vt:lpstr>Tahoma</vt:lpstr>
      <vt:lpstr>Times New Roman</vt:lpstr>
      <vt:lpstr>UTM Netmuc KT</vt:lpstr>
      <vt:lpstr>Office Theme</vt:lpstr>
      <vt:lpstr>Office 主题​​</vt:lpstr>
      <vt:lpstr>1_Office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Thủy Thanh</cp:lastModifiedBy>
  <cp:revision>91</cp:revision>
  <dcterms:created xsi:type="dcterms:W3CDTF">2021-09-05T15:37:14Z</dcterms:created>
  <dcterms:modified xsi:type="dcterms:W3CDTF">2025-11-10T13:58:39Z</dcterms:modified>
</cp:coreProperties>
</file>